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8" r:id="rId5"/>
    <p:sldId id="259" r:id="rId6"/>
    <p:sldId id="260" r:id="rId7"/>
    <p:sldId id="261" r:id="rId8"/>
    <p:sldId id="262" r:id="rId9"/>
    <p:sldId id="265" r:id="rId10"/>
    <p:sldId id="266" r:id="rId11"/>
    <p:sldId id="267" r:id="rId12"/>
    <p:sldId id="281" r:id="rId13"/>
    <p:sldId id="280" r:id="rId14"/>
    <p:sldId id="283" r:id="rId15"/>
    <p:sldId id="279" r:id="rId16"/>
    <p:sldId id="284" r:id="rId17"/>
    <p:sldId id="285" r:id="rId18"/>
    <p:sldId id="286" r:id="rId19"/>
    <p:sldId id="287" r:id="rId20"/>
    <p:sldId id="289" r:id="rId21"/>
    <p:sldId id="277" r:id="rId22"/>
    <p:sldId id="288"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336"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8" name="Slide Number Placeholder 7"/>
          <p:cNvSpPr>
            <a:spLocks noGrp="1"/>
          </p:cNvSpPr>
          <p:nvPr>
            <p:ph type="sldNum" sz="quarter" idx="11"/>
          </p:nvPr>
        </p:nvSpPr>
        <p:spPr/>
        <p:txBody>
          <a:bodyPr/>
          <a:lstStyle/>
          <a:p>
            <a:fld id="{5EE77BBB-E8EB-40AB-B92D-A89EEA60F87A}"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ru-RU" smtClean="0"/>
              <a:t>Образец заголовка</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EE77BBB-E8EB-40AB-B92D-A89EEA60F87A}" type="slidenum">
              <a:rPr lang="ru-RU" smtClean="0"/>
              <a:pPr/>
              <a:t>‹#›</a:t>
            </a:fld>
            <a:endParaRPr lang="ru-RU"/>
          </a:p>
        </p:txBody>
      </p:sp>
      <p:sp>
        <p:nvSpPr>
          <p:cNvPr id="9" name="Title 8"/>
          <p:cNvSpPr>
            <a:spLocks noGrp="1"/>
          </p:cNvSpPr>
          <p:nvPr>
            <p:ph type="title"/>
          </p:nvPr>
        </p:nvSpPr>
        <p:spPr>
          <a:xfrm>
            <a:off x="914400" y="1544715"/>
            <a:ext cx="7315200" cy="1154097"/>
          </a:xfrm>
        </p:spPr>
        <p:txBody>
          <a:bodyPr/>
          <a:lstStyle/>
          <a:p>
            <a:r>
              <a:rPr lang="ru-RU" smtClean="0"/>
              <a:t>Образец заголовка</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EE77BBB-E8EB-40AB-B92D-A89EEA60F87A}" type="slidenum">
              <a:rPr lang="ru-RU" smtClean="0"/>
              <a:pPr/>
              <a:t>‹#›</a:t>
            </a:fld>
            <a:endParaRPr lang="ru-RU"/>
          </a:p>
        </p:txBody>
      </p:sp>
      <p:sp>
        <p:nvSpPr>
          <p:cNvPr id="10" name="Title 9"/>
          <p:cNvSpPr>
            <a:spLocks noGrp="1"/>
          </p:cNvSpPr>
          <p:nvPr>
            <p:ph type="title"/>
          </p:nvPr>
        </p:nvSpPr>
        <p:spPr>
          <a:xfrm>
            <a:off x="914400" y="1544715"/>
            <a:ext cx="7315200" cy="1154097"/>
          </a:xfrm>
        </p:spPr>
        <p:txBody>
          <a:bodyPr/>
          <a:lstStyle/>
          <a:p>
            <a:r>
              <a:rPr lang="ru-RU" smtClean="0"/>
              <a:t>Образец заголовка</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ru-RU" smtClean="0"/>
              <a:t>Образец заголовка</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56DB14F-6710-4847-834B-1CECE27E394E}" type="datetimeFigureOut">
              <a:rPr lang="ru-RU" smtClean="0"/>
              <a:pPr/>
              <a:t>12.12.2014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EE77BBB-E8EB-40AB-B92D-A89EEA60F87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56DB14F-6710-4847-834B-1CECE27E394E}" type="datetimeFigureOut">
              <a:rPr lang="ru-RU" smtClean="0"/>
              <a:pPr/>
              <a:t>12.12.2014</a:t>
            </a:fld>
            <a:endParaRPr lang="ru-RU"/>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EE77BBB-E8EB-40AB-B92D-A89EEA60F87A}" type="slidenum">
              <a:rPr lang="ru-RU" smtClean="0"/>
              <a:pPr/>
              <a:t>‹#›</a:t>
            </a:fld>
            <a:endParaRPr lang="ru-RU"/>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3714752"/>
            <a:ext cx="7772400" cy="1470025"/>
          </a:xfrm>
        </p:spPr>
        <p:txBody>
          <a:bodyPr>
            <a:normAutofit fontScale="90000"/>
          </a:bodyPr>
          <a:lstStyle/>
          <a:p>
            <a:r>
              <a:rPr lang="uk-UA" b="1" dirty="0" smtClean="0"/>
              <a:t>Черкащина в роки </a:t>
            </a:r>
            <a:r>
              <a:rPr lang="uk-UA" b="1" dirty="0" smtClean="0"/>
              <a:t>Великої </a:t>
            </a:r>
            <a:r>
              <a:rPr lang="uk-UA" b="1" dirty="0" smtClean="0"/>
              <a:t>Вітчизняної війни</a:t>
            </a:r>
            <a:endParaRPr lang="ru-RU"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2656"/>
            <a:ext cx="4534644" cy="318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6136" y="5661248"/>
            <a:ext cx="2736304" cy="369332"/>
          </a:xfrm>
          <a:prstGeom prst="rect">
            <a:avLst/>
          </a:prstGeom>
          <a:noFill/>
        </p:spPr>
        <p:txBody>
          <a:bodyPr wrap="square" rtlCol="0">
            <a:spAutoFit/>
          </a:bodyPr>
          <a:lstStyle/>
          <a:p>
            <a:r>
              <a:rPr lang="uk-UA" dirty="0" smtClean="0"/>
              <a:t>Виконав </a:t>
            </a:r>
            <a:r>
              <a:rPr lang="uk-UA" dirty="0" err="1" smtClean="0"/>
              <a:t>Саліх</a:t>
            </a:r>
            <a:r>
              <a:rPr lang="uk-UA" dirty="0" smtClean="0"/>
              <a:t> </a:t>
            </a:r>
            <a:r>
              <a:rPr lang="uk-UA" dirty="0" err="1" smtClean="0"/>
              <a:t>Мікаель</a:t>
            </a:r>
            <a:endParaRPr lang="uk-U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3"/>
          </p:nvPr>
        </p:nvSpPr>
        <p:spPr>
          <a:xfrm>
            <a:off x="179512" y="476672"/>
            <a:ext cx="4320480" cy="3593592"/>
          </a:xfrm>
        </p:spPr>
        <p:txBody>
          <a:bodyPr>
            <a:noAutofit/>
          </a:bodyPr>
          <a:lstStyle/>
          <a:p>
            <a:r>
              <a:rPr lang="uk-UA" sz="2400" dirty="0" smtClean="0"/>
              <a:t>Прагнучи будь-якою ціною втримати місто, ворог безперервно підкидав свіжі резерви. Долаючи впертий опір німців, наші війська </a:t>
            </a:r>
            <a:r>
              <a:rPr lang="uk-UA" sz="2400" dirty="0" smtClean="0"/>
              <a:t> </a:t>
            </a:r>
            <a:r>
              <a:rPr lang="uk-UA" sz="2400" dirty="0" smtClean="0"/>
              <a:t>вночі почали вирішальний штурм міста. Одночасно був зроблений обхідний маневр з півдня, з району вокзалу, і нанесений удар з островів на Дніпрі.  </a:t>
            </a:r>
            <a:endParaRPr lang="ru-RU" sz="2400" dirty="0"/>
          </a:p>
        </p:txBody>
      </p:sp>
      <p:pic>
        <p:nvPicPr>
          <p:cNvPr id="4098" name="Picture 2" descr="D:\Історія України  уроки\ввв\Ввв\9 мая  -фото войны  30mb\война\SSL20118.JPG"/>
          <p:cNvPicPr>
            <a:picLocks noGrp="1" noChangeAspect="1" noChangeArrowheads="1"/>
          </p:cNvPicPr>
          <p:nvPr>
            <p:ph sz="quarter" idx="14"/>
          </p:nvPr>
        </p:nvPicPr>
        <p:blipFill>
          <a:blip r:embed="rId2" cstate="print"/>
          <a:srcRect/>
          <a:stretch>
            <a:fillRect/>
          </a:stretch>
        </p:blipFill>
        <p:spPr bwMode="auto">
          <a:xfrm>
            <a:off x="4714876" y="285728"/>
            <a:ext cx="4038600" cy="3028950"/>
          </a:xfrm>
          <a:prstGeom prst="rect">
            <a:avLst/>
          </a:prstGeom>
          <a:noFill/>
        </p:spPr>
      </p:pic>
      <p:pic>
        <p:nvPicPr>
          <p:cNvPr id="4099" name="Picture 3" descr="D:\Історія України  уроки\ввв\Ввв\9 мая  -фото войны  30mb\война\SSL20120.JPG"/>
          <p:cNvPicPr>
            <a:picLocks noChangeAspect="1" noChangeArrowheads="1"/>
          </p:cNvPicPr>
          <p:nvPr/>
        </p:nvPicPr>
        <p:blipFill>
          <a:blip r:embed="rId3" cstate="print"/>
          <a:srcRect/>
          <a:stretch>
            <a:fillRect/>
          </a:stretch>
        </p:blipFill>
        <p:spPr bwMode="auto">
          <a:xfrm>
            <a:off x="4714877" y="3286124"/>
            <a:ext cx="4095778" cy="307183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3"/>
          </p:nvPr>
        </p:nvSpPr>
        <p:spPr>
          <a:xfrm>
            <a:off x="323528" y="500042"/>
            <a:ext cx="4172272" cy="5626121"/>
          </a:xfrm>
        </p:spPr>
        <p:txBody>
          <a:bodyPr>
            <a:normAutofit/>
          </a:bodyPr>
          <a:lstStyle/>
          <a:p>
            <a:r>
              <a:rPr lang="uk-UA" sz="2400" dirty="0" smtClean="0"/>
              <a:t>На  світанку 12 грудня 1943 року бійці повністю очистили місто Черкаси від німецько-фашистських загарбників. Ворог поніс значні втрати. За останні дні в боях за місто знищено до 6000 німецьких солдатів та офіцерів. Захоплено трофеї та значну кількість полонених.            </a:t>
            </a:r>
            <a:endParaRPr lang="ru-RU" sz="2400" dirty="0" smtClean="0"/>
          </a:p>
          <a:p>
            <a:endParaRPr lang="ru-RU" dirty="0"/>
          </a:p>
        </p:txBody>
      </p:sp>
      <p:pic>
        <p:nvPicPr>
          <p:cNvPr id="11266" name="Picture 2" descr="D:\Історія України  уроки\ввв\Ввв\9 мая  -фото войны  30mb\война\SSL20116.JPG"/>
          <p:cNvPicPr>
            <a:picLocks noGrp="1" noChangeAspect="1" noChangeArrowheads="1"/>
          </p:cNvPicPr>
          <p:nvPr>
            <p:ph sz="quarter" idx="14"/>
          </p:nvPr>
        </p:nvPicPr>
        <p:blipFill>
          <a:blip r:embed="rId2" cstate="print"/>
          <a:srcRect/>
          <a:stretch>
            <a:fillRect/>
          </a:stretch>
        </p:blipFill>
        <p:spPr bwMode="auto">
          <a:xfrm>
            <a:off x="4643438" y="285728"/>
            <a:ext cx="4038600" cy="3028950"/>
          </a:xfrm>
          <a:prstGeom prst="rect">
            <a:avLst/>
          </a:prstGeom>
          <a:noFill/>
        </p:spPr>
      </p:pic>
      <p:pic>
        <p:nvPicPr>
          <p:cNvPr id="11267" name="Picture 3" descr="D:\Історія України  уроки\ввв\Ввв\9 мая  -фото войны  30mb\война\SSL20193.JPG"/>
          <p:cNvPicPr>
            <a:picLocks noChangeAspect="1" noChangeArrowheads="1"/>
          </p:cNvPicPr>
          <p:nvPr/>
        </p:nvPicPr>
        <p:blipFill>
          <a:blip r:embed="rId3" cstate="print"/>
          <a:srcRect/>
          <a:stretch>
            <a:fillRect/>
          </a:stretch>
        </p:blipFill>
        <p:spPr bwMode="auto">
          <a:xfrm>
            <a:off x="4643438" y="3214686"/>
            <a:ext cx="4071966" cy="285752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971600" y="116632"/>
            <a:ext cx="7315200" cy="1154097"/>
          </a:xfrm>
        </p:spPr>
        <p:txBody>
          <a:bodyPr>
            <a:normAutofit fontScale="90000"/>
          </a:bodyPr>
          <a:lstStyle/>
          <a:p>
            <a:r>
              <a:rPr lang="uk-UA" b="1" dirty="0" smtClean="0"/>
              <a:t>Герої Радянського Союзу - Визволителі міста Черкаси</a:t>
            </a:r>
            <a:endParaRPr lang="ru-RU" dirty="0"/>
          </a:p>
        </p:txBody>
      </p:sp>
      <p:sp>
        <p:nvSpPr>
          <p:cNvPr id="3" name="Содержимое 2"/>
          <p:cNvSpPr>
            <a:spLocks noGrp="1"/>
          </p:cNvSpPr>
          <p:nvPr>
            <p:ph sz="quarter" idx="13"/>
          </p:nvPr>
        </p:nvSpPr>
        <p:spPr>
          <a:xfrm>
            <a:off x="683568" y="2420888"/>
            <a:ext cx="3566160" cy="3593592"/>
          </a:xfrm>
        </p:spPr>
        <p:txBody>
          <a:bodyPr>
            <a:normAutofit fontScale="92500" lnSpcReduction="20000"/>
          </a:bodyPr>
          <a:lstStyle/>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pPr>
              <a:buNone/>
            </a:pPr>
            <a:r>
              <a:rPr lang="uk-UA" dirty="0" smtClean="0"/>
              <a:t>	</a:t>
            </a:r>
            <a:r>
              <a:rPr lang="vi-VN" dirty="0" smtClean="0"/>
              <a:t> Ко́нєв Іва́н Степа́нович</a:t>
            </a:r>
            <a:endParaRPr lang="ru-RU" dirty="0"/>
          </a:p>
        </p:txBody>
      </p:sp>
      <p:sp>
        <p:nvSpPr>
          <p:cNvPr id="4" name="Содержимое 3"/>
          <p:cNvSpPr>
            <a:spLocks noGrp="1"/>
          </p:cNvSpPr>
          <p:nvPr>
            <p:ph sz="quarter" idx="14"/>
          </p:nvPr>
        </p:nvSpPr>
        <p:spPr>
          <a:xfrm>
            <a:off x="4644008" y="1412776"/>
            <a:ext cx="4032448" cy="4968552"/>
          </a:xfrm>
        </p:spPr>
        <p:txBody>
          <a:bodyPr>
            <a:normAutofit/>
          </a:bodyPr>
          <a:lstStyle/>
          <a:p>
            <a:r>
              <a:rPr lang="uk-UA" dirty="0" smtClean="0"/>
              <a:t>радянський воєначальник, Маршал Радянського Союзу (1944), двічі Герой Радянського Союзу </a:t>
            </a:r>
          </a:p>
          <a:p>
            <a:r>
              <a:rPr lang="uk-UA" dirty="0" smtClean="0"/>
              <a:t>В 1944 р. за вмілу організацію й відмінне керівництво військами в Корсунь-Шевченківській операції, де було оточено й розгромлене велике вороже угруповання, Конєву було присвоєне військове звання Маршала Радянського Союзу</a:t>
            </a:r>
            <a:endParaRPr lang="uk-UA" dirty="0"/>
          </a:p>
        </p:txBody>
      </p:sp>
      <p:pic>
        <p:nvPicPr>
          <p:cNvPr id="9218" name="Picture 2" descr="D:\Історія України  уроки\ввв\Ввв\Konev_ivan1.jpg"/>
          <p:cNvPicPr>
            <a:picLocks noChangeAspect="1" noChangeArrowheads="1"/>
          </p:cNvPicPr>
          <p:nvPr/>
        </p:nvPicPr>
        <p:blipFill>
          <a:blip r:embed="rId2" cstate="print"/>
          <a:srcRect/>
          <a:stretch>
            <a:fillRect/>
          </a:stretch>
        </p:blipFill>
        <p:spPr bwMode="auto">
          <a:xfrm>
            <a:off x="1142976" y="1643049"/>
            <a:ext cx="2564928" cy="349827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D:\Історія України  уроки\ввв\NF_Vatutin_02.jpg"/>
          <p:cNvPicPr>
            <a:picLocks noChangeAspect="1" noChangeArrowheads="1"/>
          </p:cNvPicPr>
          <p:nvPr/>
        </p:nvPicPr>
        <p:blipFill>
          <a:blip r:embed="rId2" cstate="print"/>
          <a:srcRect/>
          <a:stretch>
            <a:fillRect/>
          </a:stretch>
        </p:blipFill>
        <p:spPr bwMode="auto">
          <a:xfrm>
            <a:off x="611560" y="1196752"/>
            <a:ext cx="2928958" cy="4083909"/>
          </a:xfrm>
          <a:prstGeom prst="rect">
            <a:avLst/>
          </a:prstGeom>
          <a:noFill/>
        </p:spPr>
      </p:pic>
      <p:sp>
        <p:nvSpPr>
          <p:cNvPr id="6" name="Содержимое 5"/>
          <p:cNvSpPr>
            <a:spLocks noGrp="1"/>
          </p:cNvSpPr>
          <p:nvPr>
            <p:ph sz="quarter" idx="14"/>
          </p:nvPr>
        </p:nvSpPr>
        <p:spPr>
          <a:xfrm>
            <a:off x="4139952" y="1916832"/>
            <a:ext cx="4644008" cy="3595687"/>
          </a:xfrm>
        </p:spPr>
        <p:txBody>
          <a:bodyPr>
            <a:noAutofit/>
          </a:bodyPr>
          <a:lstStyle/>
          <a:p>
            <a:r>
              <a:rPr lang="vi-VN" sz="2400" dirty="0" smtClean="0"/>
              <a:t>— радянський воєначальник, генерал армії (1943), Герой Радянського Союзу (1965, посмертно). Належав до плеяди найбільш талановитих полководців Великої Вітчизняної війни. Один з 4 командувачів фронтами загиблих у роки війни (Павлов, Кирпонос, Черняховський).</a:t>
            </a:r>
            <a:endParaRPr lang="ru-RU" sz="2400" dirty="0"/>
          </a:p>
        </p:txBody>
      </p:sp>
      <p:sp>
        <p:nvSpPr>
          <p:cNvPr id="3" name="Заголовок 2"/>
          <p:cNvSpPr>
            <a:spLocks noGrp="1"/>
          </p:cNvSpPr>
          <p:nvPr>
            <p:ph type="title"/>
          </p:nvPr>
        </p:nvSpPr>
        <p:spPr>
          <a:xfrm>
            <a:off x="1522746" y="523628"/>
            <a:ext cx="7315200" cy="1154097"/>
          </a:xfrm>
        </p:spPr>
        <p:txBody>
          <a:bodyPr>
            <a:normAutofit fontScale="90000"/>
          </a:bodyPr>
          <a:lstStyle/>
          <a:p>
            <a:r>
              <a:rPr lang="vi-VN" dirty="0"/>
              <a:t>Вату́тін Мико́ла Фе́дорович</a:t>
            </a:r>
            <a:br>
              <a:rPr lang="vi-VN" dirty="0"/>
            </a:br>
            <a:endParaRPr lang="uk-U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9923" y="476672"/>
            <a:ext cx="7315200" cy="1154097"/>
          </a:xfrm>
        </p:spPr>
        <p:txBody>
          <a:bodyPr>
            <a:normAutofit fontScale="90000"/>
          </a:bodyPr>
          <a:lstStyle/>
          <a:p>
            <a:r>
              <a:rPr lang="uk-UA" b="1" dirty="0" smtClean="0"/>
              <a:t>Герої Радянського Союзу - Визволителі міста Черкаси</a:t>
            </a:r>
            <a:endParaRPr lang="uk-UA" b="1" dirty="0"/>
          </a:p>
        </p:txBody>
      </p:sp>
      <p:sp>
        <p:nvSpPr>
          <p:cNvPr id="3" name="Содержимое 2"/>
          <p:cNvSpPr>
            <a:spLocks noGrp="1"/>
          </p:cNvSpPr>
          <p:nvPr>
            <p:ph sz="quarter" idx="13"/>
          </p:nvPr>
        </p:nvSpPr>
        <p:spPr>
          <a:xfrm>
            <a:off x="827584" y="1988840"/>
            <a:ext cx="3566160" cy="3593592"/>
          </a:xfrm>
        </p:spPr>
        <p:txBody>
          <a:bodyPr/>
          <a:lstStyle/>
          <a:p>
            <a:r>
              <a:rPr lang="uk-UA" dirty="0" err="1" smtClean="0"/>
              <a:t>Молотков</a:t>
            </a:r>
            <a:r>
              <a:rPr lang="uk-UA" dirty="0" smtClean="0"/>
              <a:t>  В.М.</a:t>
            </a:r>
            <a:endParaRPr lang="ru-RU" dirty="0"/>
          </a:p>
        </p:txBody>
      </p:sp>
      <p:sp>
        <p:nvSpPr>
          <p:cNvPr id="4" name="Содержимое 3"/>
          <p:cNvSpPr>
            <a:spLocks noGrp="1"/>
          </p:cNvSpPr>
          <p:nvPr>
            <p:ph sz="quarter" idx="14"/>
          </p:nvPr>
        </p:nvSpPr>
        <p:spPr>
          <a:xfrm>
            <a:off x="4932040" y="1916832"/>
            <a:ext cx="3566160" cy="3595687"/>
          </a:xfrm>
        </p:spPr>
        <p:txBody>
          <a:bodyPr/>
          <a:lstStyle/>
          <a:p>
            <a:r>
              <a:rPr lang="ru-RU" dirty="0" err="1" smtClean="0"/>
              <a:t>Битюцький</a:t>
            </a:r>
            <a:r>
              <a:rPr lang="ru-RU" dirty="0" smtClean="0"/>
              <a:t> П.С.</a:t>
            </a:r>
            <a:endParaRPr lang="ru-RU" dirty="0"/>
          </a:p>
        </p:txBody>
      </p:sp>
      <p:pic>
        <p:nvPicPr>
          <p:cNvPr id="12291" name="Picture 3"/>
          <p:cNvPicPr>
            <a:picLocks noChangeAspect="1" noChangeArrowheads="1"/>
          </p:cNvPicPr>
          <p:nvPr/>
        </p:nvPicPr>
        <p:blipFill>
          <a:blip r:embed="rId2" cstate="print"/>
          <a:srcRect/>
          <a:stretch>
            <a:fillRect/>
          </a:stretch>
        </p:blipFill>
        <p:spPr bwMode="auto">
          <a:xfrm>
            <a:off x="971600" y="2447971"/>
            <a:ext cx="2607935" cy="3895603"/>
          </a:xfrm>
          <a:prstGeom prst="rect">
            <a:avLst/>
          </a:prstGeom>
          <a:noFill/>
          <a:ln w="9525">
            <a:noFill/>
            <a:miter lim="800000"/>
            <a:headEnd/>
            <a:tailEnd/>
          </a:ln>
        </p:spPr>
      </p:pic>
      <p:pic>
        <p:nvPicPr>
          <p:cNvPr id="12292" name="Picture 4"/>
          <p:cNvPicPr>
            <a:picLocks noChangeAspect="1" noChangeArrowheads="1"/>
          </p:cNvPicPr>
          <p:nvPr/>
        </p:nvPicPr>
        <p:blipFill>
          <a:blip r:embed="rId3" cstate="print"/>
          <a:srcRect/>
          <a:stretch>
            <a:fillRect/>
          </a:stretch>
        </p:blipFill>
        <p:spPr bwMode="auto">
          <a:xfrm>
            <a:off x="5580112" y="2447971"/>
            <a:ext cx="2476496" cy="36433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71600" y="692696"/>
            <a:ext cx="7315200" cy="1154097"/>
          </a:xfrm>
        </p:spPr>
        <p:txBody>
          <a:bodyPr>
            <a:normAutofit fontScale="90000"/>
          </a:bodyPr>
          <a:lstStyle/>
          <a:p>
            <a:r>
              <a:rPr lang="uk-UA" b="1" dirty="0" smtClean="0"/>
              <a:t>Герої Радянського Союзу - Визволителі міста Черкаси</a:t>
            </a:r>
            <a:endParaRPr lang="ru-RU" dirty="0"/>
          </a:p>
        </p:txBody>
      </p:sp>
      <p:sp>
        <p:nvSpPr>
          <p:cNvPr id="5" name="Содержимое 4"/>
          <p:cNvSpPr>
            <a:spLocks noGrp="1"/>
          </p:cNvSpPr>
          <p:nvPr>
            <p:ph sz="quarter" idx="13"/>
          </p:nvPr>
        </p:nvSpPr>
        <p:spPr>
          <a:xfrm>
            <a:off x="797015" y="1916832"/>
            <a:ext cx="3566160" cy="3593592"/>
          </a:xfrm>
        </p:spPr>
        <p:txBody>
          <a:bodyPr/>
          <a:lstStyle/>
          <a:p>
            <a:r>
              <a:rPr lang="ru-RU" dirty="0" smtClean="0"/>
              <a:t>Вернигора П.Л.</a:t>
            </a:r>
            <a:endParaRPr lang="ru-RU" dirty="0"/>
          </a:p>
        </p:txBody>
      </p:sp>
      <p:sp>
        <p:nvSpPr>
          <p:cNvPr id="6" name="Содержимое 5"/>
          <p:cNvSpPr>
            <a:spLocks noGrp="1"/>
          </p:cNvSpPr>
          <p:nvPr>
            <p:ph sz="quarter" idx="14"/>
          </p:nvPr>
        </p:nvSpPr>
        <p:spPr>
          <a:xfrm>
            <a:off x="4788024" y="1988840"/>
            <a:ext cx="3566160" cy="3595687"/>
          </a:xfrm>
        </p:spPr>
        <p:txBody>
          <a:bodyPr/>
          <a:lstStyle/>
          <a:p>
            <a:r>
              <a:rPr lang="ru-RU" dirty="0" err="1" smtClean="0"/>
              <a:t>Жужома</a:t>
            </a:r>
            <a:r>
              <a:rPr lang="ru-RU" dirty="0" smtClean="0"/>
              <a:t> М.І.</a:t>
            </a:r>
            <a:endParaRPr lang="ru-RU" dirty="0"/>
          </a:p>
        </p:txBody>
      </p:sp>
      <p:pic>
        <p:nvPicPr>
          <p:cNvPr id="13314" name="Picture 2"/>
          <p:cNvPicPr>
            <a:picLocks noChangeAspect="1" noChangeArrowheads="1"/>
          </p:cNvPicPr>
          <p:nvPr/>
        </p:nvPicPr>
        <p:blipFill>
          <a:blip r:embed="rId2" cstate="print"/>
          <a:srcRect/>
          <a:stretch>
            <a:fillRect/>
          </a:stretch>
        </p:blipFill>
        <p:spPr bwMode="auto">
          <a:xfrm>
            <a:off x="899592" y="2492896"/>
            <a:ext cx="2928959" cy="3786214"/>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4965265" y="2492896"/>
            <a:ext cx="2547934" cy="3805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99592" y="476672"/>
            <a:ext cx="7315200" cy="1154097"/>
          </a:xfrm>
        </p:spPr>
        <p:txBody>
          <a:bodyPr>
            <a:normAutofit fontScale="90000"/>
          </a:bodyPr>
          <a:lstStyle/>
          <a:p>
            <a:r>
              <a:rPr lang="uk-UA" b="1" dirty="0" smtClean="0"/>
              <a:t>Герої Радянського Союзу - Визволителі міста Черкаси</a:t>
            </a:r>
            <a:endParaRPr lang="ru-RU" dirty="0"/>
          </a:p>
        </p:txBody>
      </p:sp>
      <p:pic>
        <p:nvPicPr>
          <p:cNvPr id="14338" name="Picture 2"/>
          <p:cNvPicPr>
            <a:picLocks noGrp="1" noChangeAspect="1" noChangeArrowheads="1"/>
          </p:cNvPicPr>
          <p:nvPr>
            <p:ph sz="quarter" idx="13"/>
          </p:nvPr>
        </p:nvPicPr>
        <p:blipFill>
          <a:blip r:embed="rId2" cstate="print"/>
          <a:stretch>
            <a:fillRect/>
          </a:stretch>
        </p:blipFill>
        <p:spPr bwMode="auto">
          <a:xfrm>
            <a:off x="1293444" y="1916832"/>
            <a:ext cx="2406092" cy="3594100"/>
          </a:xfrm>
          <a:prstGeom prst="rect">
            <a:avLst/>
          </a:prstGeom>
          <a:noFill/>
          <a:ln w="9525">
            <a:noFill/>
            <a:miter lim="800000"/>
            <a:headEnd/>
            <a:tailEnd/>
          </a:ln>
        </p:spPr>
      </p:pic>
      <p:pic>
        <p:nvPicPr>
          <p:cNvPr id="14339" name="Picture 3"/>
          <p:cNvPicPr>
            <a:picLocks noGrp="1" noChangeAspect="1" noChangeArrowheads="1"/>
          </p:cNvPicPr>
          <p:nvPr>
            <p:ph sz="quarter" idx="14"/>
          </p:nvPr>
        </p:nvPicPr>
        <p:blipFill>
          <a:blip r:embed="rId3" cstate="print"/>
          <a:stretch>
            <a:fillRect/>
          </a:stretch>
        </p:blipFill>
        <p:spPr bwMode="auto">
          <a:xfrm>
            <a:off x="5475843" y="1916832"/>
            <a:ext cx="2407155" cy="3595688"/>
          </a:xfrm>
          <a:prstGeom prst="rect">
            <a:avLst/>
          </a:prstGeom>
          <a:noFill/>
          <a:ln w="9525">
            <a:noFill/>
            <a:miter lim="800000"/>
            <a:headEnd/>
            <a:tailEnd/>
          </a:ln>
        </p:spPr>
      </p:pic>
      <p:sp>
        <p:nvSpPr>
          <p:cNvPr id="9" name="TextBox 8"/>
          <p:cNvSpPr txBox="1"/>
          <p:nvPr/>
        </p:nvSpPr>
        <p:spPr>
          <a:xfrm>
            <a:off x="971600" y="5517232"/>
            <a:ext cx="3071834" cy="369332"/>
          </a:xfrm>
          <a:prstGeom prst="rect">
            <a:avLst/>
          </a:prstGeom>
          <a:noFill/>
        </p:spPr>
        <p:txBody>
          <a:bodyPr wrap="square" rtlCol="0">
            <a:spAutoFit/>
          </a:bodyPr>
          <a:lstStyle/>
          <a:p>
            <a:pPr algn="ctr"/>
            <a:r>
              <a:rPr lang="uk-UA" dirty="0" err="1" smtClean="0"/>
              <a:t>Лазарев</a:t>
            </a:r>
            <a:r>
              <a:rPr lang="uk-UA" dirty="0" smtClean="0"/>
              <a:t> Ф.Ф.</a:t>
            </a:r>
            <a:endParaRPr lang="ru-RU" dirty="0"/>
          </a:p>
        </p:txBody>
      </p:sp>
      <p:sp>
        <p:nvSpPr>
          <p:cNvPr id="10" name="TextBox 9"/>
          <p:cNvSpPr txBox="1"/>
          <p:nvPr/>
        </p:nvSpPr>
        <p:spPr>
          <a:xfrm>
            <a:off x="5292077" y="5517232"/>
            <a:ext cx="2786082" cy="369332"/>
          </a:xfrm>
          <a:prstGeom prst="rect">
            <a:avLst/>
          </a:prstGeom>
          <a:noFill/>
        </p:spPr>
        <p:txBody>
          <a:bodyPr wrap="square" rtlCol="0">
            <a:spAutoFit/>
          </a:bodyPr>
          <a:lstStyle/>
          <a:p>
            <a:pPr algn="ctr"/>
            <a:r>
              <a:rPr lang="ru-RU" dirty="0" err="1" smtClean="0"/>
              <a:t>Смірнов</a:t>
            </a:r>
            <a:r>
              <a:rPr lang="ru-RU" dirty="0" smtClean="0"/>
              <a:t> І.Ф.</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0804" y="620688"/>
            <a:ext cx="7315200" cy="1154097"/>
          </a:xfrm>
        </p:spPr>
        <p:txBody>
          <a:bodyPr>
            <a:normAutofit fontScale="90000"/>
          </a:bodyPr>
          <a:lstStyle/>
          <a:p>
            <a:r>
              <a:rPr lang="uk-UA" b="1" dirty="0" smtClean="0"/>
              <a:t>Герої Радянського Союзу - Визволителі міста Черкаси</a:t>
            </a:r>
            <a:endParaRPr lang="ru-RU" dirty="0"/>
          </a:p>
        </p:txBody>
      </p:sp>
      <p:pic>
        <p:nvPicPr>
          <p:cNvPr id="15362" name="Picture 2"/>
          <p:cNvPicPr>
            <a:picLocks noGrp="1" noChangeAspect="1" noChangeArrowheads="1"/>
          </p:cNvPicPr>
          <p:nvPr>
            <p:ph sz="quarter" idx="13"/>
          </p:nvPr>
        </p:nvPicPr>
        <p:blipFill>
          <a:blip r:embed="rId2" cstate="print"/>
          <a:stretch>
            <a:fillRect/>
          </a:stretch>
        </p:blipFill>
        <p:spPr bwMode="auto">
          <a:xfrm>
            <a:off x="1259632" y="1916832"/>
            <a:ext cx="2406092" cy="3594100"/>
          </a:xfrm>
          <a:prstGeom prst="rect">
            <a:avLst/>
          </a:prstGeom>
          <a:noFill/>
          <a:ln w="9525">
            <a:noFill/>
            <a:miter lim="800000"/>
            <a:headEnd/>
            <a:tailEnd/>
          </a:ln>
        </p:spPr>
      </p:pic>
      <p:pic>
        <p:nvPicPr>
          <p:cNvPr id="15363" name="Picture 3"/>
          <p:cNvPicPr>
            <a:picLocks noGrp="1" noChangeAspect="1" noChangeArrowheads="1"/>
          </p:cNvPicPr>
          <p:nvPr>
            <p:ph sz="quarter" idx="14"/>
          </p:nvPr>
        </p:nvPicPr>
        <p:blipFill>
          <a:blip r:embed="rId3" cstate="print"/>
          <a:stretch>
            <a:fillRect/>
          </a:stretch>
        </p:blipFill>
        <p:spPr bwMode="auto">
          <a:xfrm>
            <a:off x="5368686" y="1916832"/>
            <a:ext cx="2407155" cy="3595688"/>
          </a:xfrm>
          <a:prstGeom prst="rect">
            <a:avLst/>
          </a:prstGeom>
          <a:noFill/>
          <a:ln w="9525">
            <a:noFill/>
            <a:miter lim="800000"/>
            <a:headEnd/>
            <a:tailEnd/>
          </a:ln>
        </p:spPr>
      </p:pic>
      <p:sp>
        <p:nvSpPr>
          <p:cNvPr id="8" name="TextBox 7"/>
          <p:cNvSpPr txBox="1"/>
          <p:nvPr/>
        </p:nvSpPr>
        <p:spPr>
          <a:xfrm>
            <a:off x="1043608" y="5589240"/>
            <a:ext cx="2714644" cy="369332"/>
          </a:xfrm>
          <a:prstGeom prst="rect">
            <a:avLst/>
          </a:prstGeom>
          <a:noFill/>
        </p:spPr>
        <p:txBody>
          <a:bodyPr wrap="square" rtlCol="0">
            <a:spAutoFit/>
          </a:bodyPr>
          <a:lstStyle/>
          <a:p>
            <a:pPr algn="ctr"/>
            <a:r>
              <a:rPr lang="ru-RU" dirty="0" smtClean="0"/>
              <a:t>Пилипенко М.В.</a:t>
            </a:r>
            <a:endParaRPr lang="ru-RU" dirty="0"/>
          </a:p>
        </p:txBody>
      </p:sp>
      <p:sp>
        <p:nvSpPr>
          <p:cNvPr id="10" name="TextBox 9"/>
          <p:cNvSpPr txBox="1"/>
          <p:nvPr/>
        </p:nvSpPr>
        <p:spPr>
          <a:xfrm>
            <a:off x="5000628" y="5621554"/>
            <a:ext cx="3143272" cy="369332"/>
          </a:xfrm>
          <a:prstGeom prst="rect">
            <a:avLst/>
          </a:prstGeom>
          <a:noFill/>
        </p:spPr>
        <p:txBody>
          <a:bodyPr wrap="square" rtlCol="0">
            <a:spAutoFit/>
          </a:bodyPr>
          <a:lstStyle/>
          <a:p>
            <a:pPr algn="ctr"/>
            <a:r>
              <a:rPr lang="ru-RU" dirty="0" err="1" smtClean="0"/>
              <a:t>Поднєвич</a:t>
            </a:r>
            <a:r>
              <a:rPr lang="ru-RU" dirty="0" smtClean="0"/>
              <a:t> В.П.</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28700" y="548680"/>
            <a:ext cx="7315200" cy="1154097"/>
          </a:xfrm>
        </p:spPr>
        <p:txBody>
          <a:bodyPr>
            <a:normAutofit fontScale="90000"/>
          </a:bodyPr>
          <a:lstStyle/>
          <a:p>
            <a:r>
              <a:rPr lang="uk-UA" b="1" dirty="0" smtClean="0"/>
              <a:t>Герої Радянського Союзу - Визволителі міста Черкаси</a:t>
            </a:r>
            <a:endParaRPr lang="ru-RU" dirty="0"/>
          </a:p>
        </p:txBody>
      </p:sp>
      <p:pic>
        <p:nvPicPr>
          <p:cNvPr id="16386" name="Picture 2"/>
          <p:cNvPicPr>
            <a:picLocks noGrp="1" noChangeAspect="1" noChangeArrowheads="1"/>
          </p:cNvPicPr>
          <p:nvPr>
            <p:ph sz="quarter" idx="13"/>
          </p:nvPr>
        </p:nvPicPr>
        <p:blipFill>
          <a:blip r:embed="rId2" cstate="print"/>
          <a:stretch>
            <a:fillRect/>
          </a:stretch>
        </p:blipFill>
        <p:spPr bwMode="auto">
          <a:xfrm>
            <a:off x="1118657" y="1844824"/>
            <a:ext cx="2406092" cy="3594100"/>
          </a:xfrm>
          <a:prstGeom prst="rect">
            <a:avLst/>
          </a:prstGeom>
          <a:noFill/>
          <a:ln w="9525">
            <a:noFill/>
            <a:miter lim="800000"/>
            <a:headEnd/>
            <a:tailEnd/>
          </a:ln>
        </p:spPr>
      </p:pic>
      <p:pic>
        <p:nvPicPr>
          <p:cNvPr id="16387" name="Picture 3"/>
          <p:cNvPicPr>
            <a:picLocks noGrp="1" noChangeAspect="1" noChangeArrowheads="1"/>
          </p:cNvPicPr>
          <p:nvPr>
            <p:ph sz="quarter" idx="14"/>
          </p:nvPr>
        </p:nvPicPr>
        <p:blipFill>
          <a:blip r:embed="rId3" cstate="print"/>
          <a:stretch>
            <a:fillRect/>
          </a:stretch>
        </p:blipFill>
        <p:spPr bwMode="auto">
          <a:xfrm>
            <a:off x="5475843" y="1916832"/>
            <a:ext cx="2407155" cy="3595688"/>
          </a:xfrm>
          <a:prstGeom prst="rect">
            <a:avLst/>
          </a:prstGeom>
          <a:noFill/>
          <a:ln w="9525">
            <a:noFill/>
            <a:miter lim="800000"/>
            <a:headEnd/>
            <a:tailEnd/>
          </a:ln>
        </p:spPr>
      </p:pic>
      <p:sp>
        <p:nvSpPr>
          <p:cNvPr id="8" name="TextBox 7"/>
          <p:cNvSpPr txBox="1"/>
          <p:nvPr/>
        </p:nvSpPr>
        <p:spPr>
          <a:xfrm>
            <a:off x="658917" y="5445224"/>
            <a:ext cx="3357586" cy="369332"/>
          </a:xfrm>
          <a:prstGeom prst="rect">
            <a:avLst/>
          </a:prstGeom>
          <a:noFill/>
        </p:spPr>
        <p:txBody>
          <a:bodyPr wrap="square" rtlCol="0">
            <a:spAutoFit/>
          </a:bodyPr>
          <a:lstStyle/>
          <a:p>
            <a:pPr algn="ctr"/>
            <a:r>
              <a:rPr lang="ru-RU" dirty="0" err="1" smtClean="0"/>
              <a:t>Онопрієнко</a:t>
            </a:r>
            <a:r>
              <a:rPr lang="ru-RU" dirty="0" smtClean="0"/>
              <a:t> І.О.</a:t>
            </a:r>
            <a:endParaRPr lang="ru-RU" dirty="0"/>
          </a:p>
        </p:txBody>
      </p:sp>
      <p:sp>
        <p:nvSpPr>
          <p:cNvPr id="10" name="TextBox 9"/>
          <p:cNvSpPr txBox="1"/>
          <p:nvPr/>
        </p:nvSpPr>
        <p:spPr>
          <a:xfrm>
            <a:off x="5189490" y="5629890"/>
            <a:ext cx="2928958" cy="369332"/>
          </a:xfrm>
          <a:prstGeom prst="rect">
            <a:avLst/>
          </a:prstGeom>
          <a:noFill/>
        </p:spPr>
        <p:txBody>
          <a:bodyPr wrap="square" rtlCol="0">
            <a:spAutoFit/>
          </a:bodyPr>
          <a:lstStyle/>
          <a:p>
            <a:pPr algn="ctr"/>
            <a:r>
              <a:rPr lang="ru-RU" dirty="0" smtClean="0"/>
              <a:t>Хоменко Г.С.</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16069" y="548680"/>
            <a:ext cx="7315200" cy="1154097"/>
          </a:xfrm>
        </p:spPr>
        <p:txBody>
          <a:bodyPr>
            <a:normAutofit fontScale="90000"/>
          </a:bodyPr>
          <a:lstStyle/>
          <a:p>
            <a:r>
              <a:rPr lang="uk-UA" b="1" dirty="0" smtClean="0"/>
              <a:t>Герої Радянського Союзу - Визволителі міста Черкаси</a:t>
            </a:r>
            <a:endParaRPr lang="ru-RU" dirty="0"/>
          </a:p>
        </p:txBody>
      </p:sp>
      <p:pic>
        <p:nvPicPr>
          <p:cNvPr id="17410" name="Picture 2"/>
          <p:cNvPicPr>
            <a:picLocks noGrp="1" noChangeAspect="1" noChangeArrowheads="1"/>
          </p:cNvPicPr>
          <p:nvPr>
            <p:ph sz="quarter" idx="13"/>
          </p:nvPr>
        </p:nvPicPr>
        <p:blipFill>
          <a:blip r:embed="rId2" cstate="print"/>
          <a:stretch>
            <a:fillRect/>
          </a:stretch>
        </p:blipFill>
        <p:spPr bwMode="auto">
          <a:xfrm>
            <a:off x="1368690" y="1844824"/>
            <a:ext cx="2406092" cy="3594100"/>
          </a:xfrm>
          <a:prstGeom prst="rect">
            <a:avLst/>
          </a:prstGeom>
          <a:noFill/>
          <a:ln w="9525">
            <a:noFill/>
            <a:miter lim="800000"/>
            <a:headEnd/>
            <a:tailEnd/>
          </a:ln>
        </p:spPr>
      </p:pic>
      <p:pic>
        <p:nvPicPr>
          <p:cNvPr id="17412" name="Picture 4"/>
          <p:cNvPicPr>
            <a:picLocks noGrp="1" noChangeAspect="1" noChangeArrowheads="1"/>
          </p:cNvPicPr>
          <p:nvPr>
            <p:ph sz="quarter" idx="14"/>
          </p:nvPr>
        </p:nvPicPr>
        <p:blipFill>
          <a:blip r:embed="rId3" cstate="print"/>
          <a:stretch>
            <a:fillRect/>
          </a:stretch>
        </p:blipFill>
        <p:spPr bwMode="auto">
          <a:xfrm>
            <a:off x="5155497" y="1844824"/>
            <a:ext cx="2407155" cy="3595688"/>
          </a:xfrm>
          <a:prstGeom prst="rect">
            <a:avLst/>
          </a:prstGeom>
          <a:noFill/>
          <a:ln w="9525">
            <a:noFill/>
            <a:miter lim="800000"/>
            <a:headEnd/>
            <a:tailEnd/>
          </a:ln>
        </p:spPr>
      </p:pic>
      <p:sp>
        <p:nvSpPr>
          <p:cNvPr id="10" name="TextBox 9"/>
          <p:cNvSpPr txBox="1"/>
          <p:nvPr/>
        </p:nvSpPr>
        <p:spPr>
          <a:xfrm>
            <a:off x="897580" y="5517232"/>
            <a:ext cx="3286148" cy="369332"/>
          </a:xfrm>
          <a:prstGeom prst="rect">
            <a:avLst/>
          </a:prstGeom>
          <a:noFill/>
        </p:spPr>
        <p:txBody>
          <a:bodyPr wrap="square" rtlCol="0">
            <a:spAutoFit/>
          </a:bodyPr>
          <a:lstStyle/>
          <a:p>
            <a:pPr algn="ctr"/>
            <a:r>
              <a:rPr lang="ru-RU" dirty="0" err="1" smtClean="0"/>
              <a:t>Тарасков</a:t>
            </a:r>
            <a:r>
              <a:rPr lang="ru-RU" dirty="0" smtClean="0"/>
              <a:t> Д.Ф</a:t>
            </a:r>
            <a:endParaRPr lang="ru-RU" dirty="0"/>
          </a:p>
        </p:txBody>
      </p:sp>
      <p:sp>
        <p:nvSpPr>
          <p:cNvPr id="12" name="TextBox 11"/>
          <p:cNvSpPr txBox="1"/>
          <p:nvPr/>
        </p:nvSpPr>
        <p:spPr>
          <a:xfrm>
            <a:off x="5076056" y="5517232"/>
            <a:ext cx="2786082" cy="369332"/>
          </a:xfrm>
          <a:prstGeom prst="rect">
            <a:avLst/>
          </a:prstGeom>
          <a:noFill/>
        </p:spPr>
        <p:txBody>
          <a:bodyPr wrap="square" rtlCol="0">
            <a:spAutoFit/>
          </a:bodyPr>
          <a:lstStyle/>
          <a:p>
            <a:pPr algn="ctr"/>
            <a:r>
              <a:rPr lang="ru-RU" dirty="0" err="1" smtClean="0"/>
              <a:t>Суріков</a:t>
            </a:r>
            <a:r>
              <a:rPr lang="ru-RU" dirty="0" smtClean="0"/>
              <a:t> О.П.</a:t>
            </a: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Історія України  уроки\ввв\Ввв\9 мая  -фото войны  30mb\война\SSL20098.JPG"/>
          <p:cNvPicPr>
            <a:picLocks noGrp="1" noChangeAspect="1" noChangeArrowheads="1"/>
          </p:cNvPicPr>
          <p:nvPr>
            <p:ph sz="quarter" idx="13"/>
          </p:nvPr>
        </p:nvPicPr>
        <p:blipFill>
          <a:blip r:embed="rId2" cstate="print"/>
          <a:srcRect/>
          <a:stretch>
            <a:fillRect/>
          </a:stretch>
        </p:blipFill>
        <p:spPr bwMode="auto">
          <a:xfrm>
            <a:off x="179512" y="1268760"/>
            <a:ext cx="4320480" cy="3240360"/>
          </a:xfrm>
          <a:prstGeom prst="rect">
            <a:avLst/>
          </a:prstGeom>
          <a:noFill/>
        </p:spPr>
      </p:pic>
      <p:sp>
        <p:nvSpPr>
          <p:cNvPr id="6" name="Содержимое 5"/>
          <p:cNvSpPr>
            <a:spLocks noGrp="1"/>
          </p:cNvSpPr>
          <p:nvPr>
            <p:ph sz="quarter" idx="14"/>
          </p:nvPr>
        </p:nvSpPr>
        <p:spPr>
          <a:xfrm>
            <a:off x="4572000" y="1340769"/>
            <a:ext cx="4464496" cy="4968552"/>
          </a:xfrm>
        </p:spPr>
        <p:txBody>
          <a:bodyPr>
            <a:noAutofit/>
          </a:bodyPr>
          <a:lstStyle/>
          <a:p>
            <a:r>
              <a:rPr lang="uk-UA" sz="2400" dirty="0"/>
              <a:t>З початком Великої Вітчизняної війни Черкащина, як і вся Україна стала ареною жорстоких боїв. </a:t>
            </a:r>
            <a:br>
              <a:rPr lang="uk-UA" sz="2400" dirty="0"/>
            </a:br>
            <a:r>
              <a:rPr lang="uk-UA" sz="2400" dirty="0"/>
              <a:t>57 дивізій і 13 бригад, 1300 літаків гітлерівської групи </a:t>
            </a:r>
            <a:r>
              <a:rPr lang="uk-UA" sz="2400" dirty="0" smtClean="0"/>
              <a:t>    «Південь» </a:t>
            </a:r>
            <a:r>
              <a:rPr lang="uk-UA" sz="2400" dirty="0"/>
              <a:t>були націлені на українську землю.</a:t>
            </a:r>
            <a:br>
              <a:rPr lang="uk-UA" sz="2400" dirty="0"/>
            </a:br>
            <a:endParaRPr lang="ru-RU"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1" y="260648"/>
            <a:ext cx="9144647"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649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586" y="601882"/>
            <a:ext cx="5642342" cy="452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51720" y="5121954"/>
            <a:ext cx="3528392" cy="1200329"/>
          </a:xfrm>
          <a:prstGeom prst="rect">
            <a:avLst/>
          </a:prstGeom>
          <a:noFill/>
        </p:spPr>
        <p:txBody>
          <a:bodyPr wrap="square" rtlCol="0">
            <a:spAutoFit/>
          </a:bodyPr>
          <a:lstStyle/>
          <a:p>
            <a:r>
              <a:rPr lang="uk-UA" sz="2400" dirty="0"/>
              <a:t>Пам'ятник воїнам ВВВ 254 Черкаської стрілецької дивізії</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670" y="260648"/>
            <a:ext cx="6116276" cy="458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64388" y="4892554"/>
            <a:ext cx="4320480" cy="830997"/>
          </a:xfrm>
          <a:prstGeom prst="rect">
            <a:avLst/>
          </a:prstGeom>
          <a:noFill/>
        </p:spPr>
        <p:txBody>
          <a:bodyPr wrap="square" rtlCol="0">
            <a:spAutoFit/>
          </a:bodyPr>
          <a:lstStyle/>
          <a:p>
            <a:r>
              <a:rPr lang="ru-RU" sz="2400" dirty="0" err="1"/>
              <a:t>Пам'ятник</a:t>
            </a:r>
            <a:r>
              <a:rPr lang="ru-RU" sz="2400" dirty="0"/>
              <a:t> на честь 25-річчя </a:t>
            </a:r>
            <a:r>
              <a:rPr lang="ru-RU" sz="2400" dirty="0" err="1"/>
              <a:t>визволення</a:t>
            </a:r>
            <a:r>
              <a:rPr lang="ru-RU" sz="2400" dirty="0"/>
              <a:t> </a:t>
            </a:r>
            <a:r>
              <a:rPr lang="ru-RU" sz="2400" dirty="0" err="1"/>
              <a:t>Черкас</a:t>
            </a:r>
            <a:endParaRPr lang="uk-UA" sz="2400" dirty="0"/>
          </a:p>
        </p:txBody>
      </p:sp>
    </p:spTree>
    <p:extLst>
      <p:ext uri="{BB962C8B-B14F-4D97-AF65-F5344CB8AC3E}">
        <p14:creationId xmlns:p14="http://schemas.microsoft.com/office/powerpoint/2010/main" val="1510424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Історія України  уроки\ввв\Ввв\9 мая  -фото войны  30mb\война\SSL20140.JPG"/>
          <p:cNvPicPr>
            <a:picLocks noGrp="1" noChangeAspect="1" noChangeArrowheads="1"/>
          </p:cNvPicPr>
          <p:nvPr>
            <p:ph sz="quarter" idx="13"/>
          </p:nvPr>
        </p:nvPicPr>
        <p:blipFill>
          <a:blip r:embed="rId2" cstate="print"/>
          <a:srcRect/>
          <a:stretch>
            <a:fillRect/>
          </a:stretch>
        </p:blipFill>
        <p:spPr bwMode="auto">
          <a:xfrm>
            <a:off x="285720" y="357166"/>
            <a:ext cx="4331776" cy="2857520"/>
          </a:xfrm>
          <a:prstGeom prst="rect">
            <a:avLst/>
          </a:prstGeom>
          <a:noFill/>
        </p:spPr>
      </p:pic>
      <p:sp>
        <p:nvSpPr>
          <p:cNvPr id="6" name="Содержимое 5"/>
          <p:cNvSpPr>
            <a:spLocks noGrp="1"/>
          </p:cNvSpPr>
          <p:nvPr>
            <p:ph sz="quarter" idx="14"/>
          </p:nvPr>
        </p:nvSpPr>
        <p:spPr>
          <a:xfrm>
            <a:off x="4786314" y="642918"/>
            <a:ext cx="4178174" cy="5483245"/>
          </a:xfrm>
        </p:spPr>
        <p:txBody>
          <a:bodyPr>
            <a:normAutofit/>
          </a:bodyPr>
          <a:lstStyle/>
          <a:p>
            <a:pPr>
              <a:buNone/>
            </a:pPr>
            <a:r>
              <a:rPr lang="en-US" dirty="0" smtClean="0"/>
              <a:t>    </a:t>
            </a:r>
            <a:r>
              <a:rPr lang="uk-UA" sz="2400" dirty="0" smtClean="0"/>
              <a:t>На </a:t>
            </a:r>
            <a:r>
              <a:rPr lang="uk-UA" sz="2400" dirty="0"/>
              <a:t>Черкащині бої з окупантами розпочалися вже в середині липня 1941 року і тривали до кінця вересня, коли фашисти зайняли </a:t>
            </a:r>
            <a:r>
              <a:rPr lang="uk-UA" sz="2400" dirty="0" err="1"/>
              <a:t>Чорнобаївський</a:t>
            </a:r>
            <a:r>
              <a:rPr lang="uk-UA" sz="2400" dirty="0"/>
              <a:t> і </a:t>
            </a:r>
            <a:r>
              <a:rPr lang="uk-UA" sz="2400" dirty="0" err="1"/>
              <a:t>Драбівський</a:t>
            </a:r>
            <a:r>
              <a:rPr lang="uk-UA" sz="2400" dirty="0"/>
              <a:t> райони. Більш ніж два роки  </a:t>
            </a:r>
            <a:r>
              <a:rPr lang="uk-UA" sz="2400" dirty="0" smtClean="0"/>
              <a:t>краєм перебував під жорстокою окупацією. </a:t>
            </a:r>
            <a:endParaRPr lang="ru-RU" sz="2400" dirty="0"/>
          </a:p>
        </p:txBody>
      </p:sp>
      <p:pic>
        <p:nvPicPr>
          <p:cNvPr id="3075" name="Picture 3" descr="D:\Історія України  уроки\ввв\Ввв\9 мая  -фото войны  30mb\война\SSL20135.JPG"/>
          <p:cNvPicPr>
            <a:picLocks noChangeAspect="1" noChangeArrowheads="1"/>
          </p:cNvPicPr>
          <p:nvPr/>
        </p:nvPicPr>
        <p:blipFill>
          <a:blip r:embed="rId3" cstate="print"/>
          <a:srcRect/>
          <a:stretch>
            <a:fillRect/>
          </a:stretch>
        </p:blipFill>
        <p:spPr bwMode="auto">
          <a:xfrm>
            <a:off x="285720" y="3214686"/>
            <a:ext cx="4357718" cy="335398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p:txBody>
          <a:bodyPr/>
          <a:lstStyle/>
          <a:p>
            <a:r>
              <a:rPr lang="uk-UA" dirty="0" smtClean="0"/>
              <a:t>Використовуючи перевагу в живій силі і техніці, окупанти захопили в серпні — вересні всю територію краю. Під Уманню ворог створив табір смерті для радянських військовополонених.</a:t>
            </a:r>
            <a:endParaRPr lang="uk-UA" dirty="0"/>
          </a:p>
        </p:txBody>
      </p:sp>
      <p:pic>
        <p:nvPicPr>
          <p:cNvPr id="1026" name="Picture 2" descr="D:\Історія України  уроки\ввв\Ввв\9 мая  -фото войны  30mb\война\SSL20143.JPG"/>
          <p:cNvPicPr>
            <a:picLocks noGrp="1" noChangeAspect="1" noChangeArrowheads="1"/>
          </p:cNvPicPr>
          <p:nvPr>
            <p:ph sz="quarter" idx="14"/>
          </p:nvPr>
        </p:nvPicPr>
        <p:blipFill>
          <a:blip r:embed="rId2" cstate="print"/>
          <a:srcRect/>
          <a:stretch>
            <a:fillRect/>
          </a:stretch>
        </p:blipFill>
        <p:spPr bwMode="auto">
          <a:xfrm>
            <a:off x="4857752" y="428604"/>
            <a:ext cx="4038600" cy="3028950"/>
          </a:xfrm>
          <a:prstGeom prst="rect">
            <a:avLst/>
          </a:prstGeom>
          <a:noFill/>
        </p:spPr>
      </p:pic>
      <p:pic>
        <p:nvPicPr>
          <p:cNvPr id="1027" name="Picture 3" descr="D:\Історія України  уроки\ввв\Ввв\9 мая  -фото войны  30mb\война\SSL20185.JPG"/>
          <p:cNvPicPr>
            <a:picLocks noChangeAspect="1" noChangeArrowheads="1"/>
          </p:cNvPicPr>
          <p:nvPr/>
        </p:nvPicPr>
        <p:blipFill>
          <a:blip r:embed="rId3" cstate="print"/>
          <a:srcRect/>
          <a:stretch>
            <a:fillRect/>
          </a:stretch>
        </p:blipFill>
        <p:spPr bwMode="auto">
          <a:xfrm>
            <a:off x="4857752" y="3357562"/>
            <a:ext cx="4071966" cy="300039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3"/>
          </p:nvPr>
        </p:nvSpPr>
        <p:spPr>
          <a:xfrm>
            <a:off x="395536" y="836712"/>
            <a:ext cx="4176464" cy="4464496"/>
          </a:xfrm>
        </p:spPr>
        <p:txBody>
          <a:bodyPr/>
          <a:lstStyle/>
          <a:p>
            <a:r>
              <a:rPr lang="uk-UA" sz="2400" dirty="0"/>
              <a:t>у вересні 1943 року розпочався зворотний шлях Радянської Армії. Першими – 21 вересня і 27 вересня – були визволені від гітлерівців  міста Драбів і Чорнобаїв</a:t>
            </a:r>
            <a:r>
              <a:rPr lang="uk-UA" dirty="0"/>
              <a:t>.</a:t>
            </a:r>
            <a:endParaRPr lang="ru-RU" dirty="0"/>
          </a:p>
        </p:txBody>
      </p:sp>
      <p:pic>
        <p:nvPicPr>
          <p:cNvPr id="4098" name="Picture 2" descr="H:\на семінар\Ввв\100px-Drabivray.jpg"/>
          <p:cNvPicPr>
            <a:picLocks noGrp="1" noChangeAspect="1" noChangeArrowheads="1"/>
          </p:cNvPicPr>
          <p:nvPr>
            <p:ph sz="quarter" idx="14"/>
          </p:nvPr>
        </p:nvPicPr>
        <p:blipFill>
          <a:blip r:embed="rId2" cstate="print"/>
          <a:srcRect/>
          <a:stretch>
            <a:fillRect/>
          </a:stretch>
        </p:blipFill>
        <p:spPr bwMode="auto">
          <a:xfrm>
            <a:off x="5000628" y="357166"/>
            <a:ext cx="2648133" cy="3000396"/>
          </a:xfrm>
          <a:prstGeom prst="rect">
            <a:avLst/>
          </a:prstGeom>
          <a:noFill/>
        </p:spPr>
      </p:pic>
      <p:pic>
        <p:nvPicPr>
          <p:cNvPr id="4099" name="Picture 3" descr="D:\Історія України  уроки\ввв\Ввв\Coats_of_arms_of_Chornobay_Raion.jpg"/>
          <p:cNvPicPr>
            <a:picLocks noChangeAspect="1" noChangeArrowheads="1"/>
          </p:cNvPicPr>
          <p:nvPr/>
        </p:nvPicPr>
        <p:blipFill>
          <a:blip r:embed="rId3" cstate="print"/>
          <a:srcRect/>
          <a:stretch>
            <a:fillRect/>
          </a:stretch>
        </p:blipFill>
        <p:spPr bwMode="auto">
          <a:xfrm>
            <a:off x="5072066" y="3429000"/>
            <a:ext cx="2571768" cy="2760682"/>
          </a:xfrm>
          <a:prstGeom prst="rect">
            <a:avLst/>
          </a:prstGeom>
          <a:noFill/>
        </p:spPr>
      </p:pic>
      <p:sp>
        <p:nvSpPr>
          <p:cNvPr id="8" name="TextBox 7"/>
          <p:cNvSpPr txBox="1"/>
          <p:nvPr/>
        </p:nvSpPr>
        <p:spPr>
          <a:xfrm>
            <a:off x="4786314" y="6215082"/>
            <a:ext cx="3786214" cy="369332"/>
          </a:xfrm>
          <a:prstGeom prst="rect">
            <a:avLst/>
          </a:prstGeom>
          <a:noFill/>
        </p:spPr>
        <p:txBody>
          <a:bodyPr wrap="square" rtlCol="0">
            <a:spAutoFit/>
          </a:bodyPr>
          <a:lstStyle/>
          <a:p>
            <a:pPr algn="ctr"/>
            <a:r>
              <a:rPr lang="uk-UA" dirty="0" smtClean="0"/>
              <a:t>Чорнобайївський район </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3"/>
          </p:nvPr>
        </p:nvSpPr>
        <p:spPr>
          <a:xfrm>
            <a:off x="395536" y="1340768"/>
            <a:ext cx="3566160" cy="3593592"/>
          </a:xfrm>
        </p:spPr>
        <p:txBody>
          <a:bodyPr>
            <a:normAutofit fontScale="92500" lnSpcReduction="20000"/>
          </a:bodyPr>
          <a:lstStyle/>
          <a:p>
            <a:r>
              <a:rPr lang="uk-UA" sz="2600" dirty="0"/>
              <a:t>Завершилося  визволення Черкащини через півроку, коли 10 березня 1944 року останній гітлерівський солдат був вигнаний за межі Уманського і </a:t>
            </a:r>
            <a:r>
              <a:rPr lang="uk-UA" sz="2600" dirty="0" err="1" smtClean="0"/>
              <a:t>Монастирищенського</a:t>
            </a:r>
            <a:r>
              <a:rPr lang="uk-UA" sz="2600" dirty="0" smtClean="0"/>
              <a:t> </a:t>
            </a:r>
            <a:r>
              <a:rPr lang="uk-UA" sz="2600" dirty="0"/>
              <a:t>районів. </a:t>
            </a:r>
            <a:br>
              <a:rPr lang="uk-UA" sz="2600" dirty="0"/>
            </a:br>
            <a:r>
              <a:rPr lang="uk-UA" dirty="0"/>
              <a:t/>
            </a:r>
            <a:br>
              <a:rPr lang="uk-UA" dirty="0"/>
            </a:br>
            <a:endParaRPr lang="ru-RU" dirty="0"/>
          </a:p>
        </p:txBody>
      </p:sp>
      <p:pic>
        <p:nvPicPr>
          <p:cNvPr id="1026" name="Picture 2" descr="D:\Історія України  уроки\ввв\Ввв\9 мая  -фото войны  30mb\солдаты\SSL20162.JPG"/>
          <p:cNvPicPr>
            <a:picLocks noGrp="1" noChangeAspect="1" noChangeArrowheads="1"/>
          </p:cNvPicPr>
          <p:nvPr>
            <p:ph sz="quarter" idx="14"/>
          </p:nvPr>
        </p:nvPicPr>
        <p:blipFill>
          <a:blip r:embed="rId2" cstate="print"/>
          <a:srcRect/>
          <a:stretch>
            <a:fillRect/>
          </a:stretch>
        </p:blipFill>
        <p:spPr bwMode="auto">
          <a:xfrm>
            <a:off x="4604257" y="1268760"/>
            <a:ext cx="4508061" cy="424847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sz="quarter" idx="13"/>
          </p:nvPr>
        </p:nvSpPr>
        <p:spPr>
          <a:xfrm>
            <a:off x="179512" y="476672"/>
            <a:ext cx="3888432" cy="6048672"/>
          </a:xfrm>
        </p:spPr>
        <p:txBody>
          <a:bodyPr>
            <a:normAutofit fontScale="92500"/>
          </a:bodyPr>
          <a:lstStyle/>
          <a:p>
            <a:r>
              <a:rPr lang="uk-UA" sz="2400" dirty="0"/>
              <a:t>В боях з фашистами на території Черкащини полягли смертю хоробрих більше ста десяти тисяч радянських воїнів. Від кривавих дій окупантів за роки війни загинуло близько 50 тисяч жителів краю. На фронтах Великої Вітчизняної  війни Черкащина  втратила майже 150 тисяч своїх синів і дочок. Близько 70 тисяч жителів краю було вивезено на каторжні роботи до Німеччини</a:t>
            </a:r>
            <a:endParaRPr lang="ru-RU" sz="2400" dirty="0"/>
          </a:p>
          <a:p>
            <a:endParaRPr lang="ru-RU" dirty="0"/>
          </a:p>
        </p:txBody>
      </p:sp>
      <p:pic>
        <p:nvPicPr>
          <p:cNvPr id="2050" name="Picture 2" descr="D:\Історія України  уроки\ввв\Ввв\16.jpg"/>
          <p:cNvPicPr>
            <a:picLocks noChangeAspect="1" noChangeArrowheads="1"/>
          </p:cNvPicPr>
          <p:nvPr/>
        </p:nvPicPr>
        <p:blipFill>
          <a:blip r:embed="rId2" cstate="print"/>
          <a:srcRect/>
          <a:stretch>
            <a:fillRect/>
          </a:stretch>
        </p:blipFill>
        <p:spPr bwMode="auto">
          <a:xfrm>
            <a:off x="4211960" y="818306"/>
            <a:ext cx="4429156" cy="311943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3"/>
          </p:nvPr>
        </p:nvSpPr>
        <p:spPr>
          <a:xfrm>
            <a:off x="323528" y="908720"/>
            <a:ext cx="3566160" cy="3593592"/>
          </a:xfrm>
        </p:spPr>
        <p:txBody>
          <a:bodyPr>
            <a:normAutofit fontScale="85000" lnSpcReduction="10000"/>
          </a:bodyPr>
          <a:lstStyle/>
          <a:p>
            <a:r>
              <a:rPr lang="uk-UA" sz="2100" dirty="0"/>
              <a:t>В містах і селах Черкащини створювалися винищувальні батальйони й загони народного ополчення. </a:t>
            </a:r>
            <a:r>
              <a:rPr lang="uk-UA" sz="2100" dirty="0" smtClean="0"/>
              <a:t>Трудящі </a:t>
            </a:r>
            <a:r>
              <a:rPr lang="uk-UA" sz="2100" dirty="0"/>
              <a:t>відвантажували і відправляли в глибокий тил устаткування фабрик, заводів, сільськогосподарську техніку та інші </a:t>
            </a:r>
            <a:r>
              <a:rPr lang="uk-UA" sz="2100" dirty="0" smtClean="0"/>
              <a:t>цінності</a:t>
            </a:r>
            <a:r>
              <a:rPr lang="en-US" sz="2100" dirty="0" smtClean="0"/>
              <a:t> </a:t>
            </a:r>
            <a:r>
              <a:rPr lang="uk-UA" sz="2100" dirty="0" smtClean="0"/>
              <a:t>створювали </a:t>
            </a:r>
            <a:r>
              <a:rPr lang="uk-UA" sz="2100" dirty="0"/>
              <a:t>оборонні рубежі на діючих ділянках фронту Черкаси – Первомайськ, Шпола – Вапнярка.             </a:t>
            </a:r>
            <a:endParaRPr lang="ru-RU" sz="2100" dirty="0"/>
          </a:p>
          <a:p>
            <a:pPr>
              <a:buNone/>
            </a:pPr>
            <a:endParaRPr lang="ru-RU" dirty="0" smtClean="0"/>
          </a:p>
          <a:p>
            <a:endParaRPr lang="ru-RU" dirty="0"/>
          </a:p>
        </p:txBody>
      </p:sp>
      <p:pic>
        <p:nvPicPr>
          <p:cNvPr id="2050" name="Picture 2" descr="D:\Історія України  уроки\ввв\Ввв\9 мая  -фото войны  30mb\война\SSL20115.JPG"/>
          <p:cNvPicPr>
            <a:picLocks noGrp="1" noChangeAspect="1" noChangeArrowheads="1"/>
          </p:cNvPicPr>
          <p:nvPr>
            <p:ph sz="quarter" idx="14"/>
          </p:nvPr>
        </p:nvPicPr>
        <p:blipFill>
          <a:blip r:embed="rId2" cstate="print"/>
          <a:srcRect/>
          <a:stretch>
            <a:fillRect/>
          </a:stretch>
        </p:blipFill>
        <p:spPr bwMode="auto">
          <a:xfrm>
            <a:off x="4643438" y="500042"/>
            <a:ext cx="4038600" cy="3028950"/>
          </a:xfrm>
          <a:prstGeom prst="rect">
            <a:avLst/>
          </a:prstGeom>
          <a:noFill/>
        </p:spPr>
      </p:pic>
      <p:pic>
        <p:nvPicPr>
          <p:cNvPr id="2051" name="Picture 3" descr="D:\Історія України  уроки\ввв\Ввв\9 мая  -фото войны  30mb\война\SSL20225.JPG"/>
          <p:cNvPicPr>
            <a:picLocks noChangeAspect="1" noChangeArrowheads="1"/>
          </p:cNvPicPr>
          <p:nvPr/>
        </p:nvPicPr>
        <p:blipFill>
          <a:blip r:embed="rId3" cstate="print"/>
          <a:srcRect/>
          <a:stretch>
            <a:fillRect/>
          </a:stretch>
        </p:blipFill>
        <p:spPr bwMode="auto">
          <a:xfrm>
            <a:off x="4643438" y="3500438"/>
            <a:ext cx="4000528" cy="300039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quarter" idx="13"/>
          </p:nvPr>
        </p:nvSpPr>
        <p:spPr>
          <a:xfrm>
            <a:off x="251520" y="620688"/>
            <a:ext cx="4104456" cy="5256584"/>
          </a:xfrm>
        </p:spPr>
        <p:txBody>
          <a:bodyPr>
            <a:normAutofit/>
          </a:bodyPr>
          <a:lstStyle/>
          <a:p>
            <a:r>
              <a:rPr lang="uk-UA" dirty="0" smtClean="0"/>
              <a:t> </a:t>
            </a:r>
            <a:r>
              <a:rPr lang="uk-UA" sz="2400" dirty="0"/>
              <a:t>Бої за Черкаси були жорстокими. Німці перетворили всі кам'яні будинки в укріплені вогневі точки. У підвалах і на горищах засіли ворожі снайпери. Ворог безперервно кидав в атаку танки з десантами автоматників. Боротьба йшла за кожний квартал, за кожну вулицю. </a:t>
            </a:r>
            <a:endParaRPr lang="ru-RU" sz="2400" dirty="0"/>
          </a:p>
        </p:txBody>
      </p:sp>
      <p:pic>
        <p:nvPicPr>
          <p:cNvPr id="3074" name="Picture 2" descr="D:\Історія України  уроки\ввв\Ввв\9 мая  -фото войны  30mb\война\SSL20109.JPG"/>
          <p:cNvPicPr>
            <a:picLocks noGrp="1" noChangeAspect="1" noChangeArrowheads="1"/>
          </p:cNvPicPr>
          <p:nvPr>
            <p:ph sz="quarter" idx="14"/>
          </p:nvPr>
        </p:nvPicPr>
        <p:blipFill>
          <a:blip r:embed="rId2" cstate="print"/>
          <a:srcRect/>
          <a:stretch>
            <a:fillRect/>
          </a:stretch>
        </p:blipFill>
        <p:spPr bwMode="auto">
          <a:xfrm>
            <a:off x="4572000" y="214290"/>
            <a:ext cx="4038600" cy="3028950"/>
          </a:xfrm>
          <a:prstGeom prst="rect">
            <a:avLst/>
          </a:prstGeom>
          <a:noFill/>
        </p:spPr>
      </p:pic>
      <p:pic>
        <p:nvPicPr>
          <p:cNvPr id="3075" name="Picture 3" descr="D:\Історія України  уроки\ввв\Ввв\9 мая  -фото войны  30mb\война\SSL20134.JPG"/>
          <p:cNvPicPr>
            <a:picLocks noChangeAspect="1" noChangeArrowheads="1"/>
          </p:cNvPicPr>
          <p:nvPr/>
        </p:nvPicPr>
        <p:blipFill>
          <a:blip r:embed="rId3" cstate="print"/>
          <a:srcRect/>
          <a:stretch>
            <a:fillRect/>
          </a:stretch>
        </p:blipFill>
        <p:spPr bwMode="auto">
          <a:xfrm>
            <a:off x="4572000" y="3214686"/>
            <a:ext cx="4071966" cy="3053974"/>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ерспектива">
  <a:themeElements>
    <a:clrScheme name="Перспектива">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ерспектива">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312</TotalTime>
  <Words>566</Words>
  <Application>Microsoft Office PowerPoint</Application>
  <PresentationFormat>Экран (4:3)</PresentationFormat>
  <Paragraphs>50</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Перспектива</vt:lpstr>
      <vt:lpstr>Черкащина в роки Великої Вітчизняної війни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Герої Радянського Союзу - Визволителі міста Черкаси</vt:lpstr>
      <vt:lpstr>Вату́тін Мико́ла Фе́дорович </vt:lpstr>
      <vt:lpstr>Герої Радянського Союзу - Визволителі міста Черкаси</vt:lpstr>
      <vt:lpstr>Герої Радянського Союзу - Визволителі міста Черкаси</vt:lpstr>
      <vt:lpstr>Герої Радянського Союзу - Визволителі міста Черкаси</vt:lpstr>
      <vt:lpstr>Герої Радянського Союзу - Визволителі міста Черкаси</vt:lpstr>
      <vt:lpstr>Герої Радянського Союзу - Визволителі міста Черкаси</vt:lpstr>
      <vt:lpstr>Герої Радянського Союзу - Визволителі міста Черкаси</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Черкащина в роки в роки Великої Вітчизняної війни</dc:title>
  <dc:creator>Мікаель Саліх</dc:creator>
  <cp:lastModifiedBy>User</cp:lastModifiedBy>
  <cp:revision>33</cp:revision>
  <dcterms:created xsi:type="dcterms:W3CDTF">2009-11-25T06:12:08Z</dcterms:created>
  <dcterms:modified xsi:type="dcterms:W3CDTF">2014-12-12T11:28:48Z</dcterms:modified>
</cp:coreProperties>
</file>