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1" autoAdjust="0"/>
    <p:restoredTop sz="94660"/>
  </p:normalViewPr>
  <p:slideViewPr>
    <p:cSldViewPr>
      <p:cViewPr varScale="1">
        <p:scale>
          <a:sx n="69" d="100"/>
          <a:sy n="69" d="100"/>
        </p:scale>
        <p:origin x="-132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28746FAB-DB88-45D4-A8B0-162AB4A73C45}" type="datetimeFigureOut">
              <a:rPr lang="uk-UA" smtClean="0"/>
              <a:t>02.03.2014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EBAD9DA-57F0-42C4-BC21-706E72BF2C63}" type="slidenum">
              <a:rPr lang="uk-UA" smtClean="0"/>
              <a:t>‹#›</a:t>
            </a:fld>
            <a:endParaRPr lang="uk-UA"/>
          </a:p>
        </p:txBody>
      </p:sp>
    </p:spTree>
    <p:extLst>
      <p:ext uri="{BB962C8B-B14F-4D97-AF65-F5344CB8AC3E}">
        <p14:creationId xmlns:p14="http://schemas.microsoft.com/office/powerpoint/2010/main" val="596790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8746FAB-DB88-45D4-A8B0-162AB4A73C45}" type="datetimeFigureOut">
              <a:rPr lang="uk-UA" smtClean="0"/>
              <a:t>02.03.2014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EBAD9DA-57F0-42C4-BC21-706E72BF2C63}" type="slidenum">
              <a:rPr lang="uk-UA" smtClean="0"/>
              <a:t>‹#›</a:t>
            </a:fld>
            <a:endParaRPr lang="uk-UA"/>
          </a:p>
        </p:txBody>
      </p:sp>
    </p:spTree>
    <p:extLst>
      <p:ext uri="{BB962C8B-B14F-4D97-AF65-F5344CB8AC3E}">
        <p14:creationId xmlns:p14="http://schemas.microsoft.com/office/powerpoint/2010/main" val="1117149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8746FAB-DB88-45D4-A8B0-162AB4A73C45}" type="datetimeFigureOut">
              <a:rPr lang="uk-UA" smtClean="0"/>
              <a:t>02.03.2014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EBAD9DA-57F0-42C4-BC21-706E72BF2C63}" type="slidenum">
              <a:rPr lang="uk-UA" smtClean="0"/>
              <a:t>‹#›</a:t>
            </a:fld>
            <a:endParaRPr lang="uk-UA"/>
          </a:p>
        </p:txBody>
      </p:sp>
    </p:spTree>
    <p:extLst>
      <p:ext uri="{BB962C8B-B14F-4D97-AF65-F5344CB8AC3E}">
        <p14:creationId xmlns:p14="http://schemas.microsoft.com/office/powerpoint/2010/main" val="3429660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8746FAB-DB88-45D4-A8B0-162AB4A73C45}" type="datetimeFigureOut">
              <a:rPr lang="uk-UA" smtClean="0"/>
              <a:t>02.03.2014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EBAD9DA-57F0-42C4-BC21-706E72BF2C63}" type="slidenum">
              <a:rPr lang="uk-UA" smtClean="0"/>
              <a:t>‹#›</a:t>
            </a:fld>
            <a:endParaRPr lang="uk-UA"/>
          </a:p>
        </p:txBody>
      </p:sp>
    </p:spTree>
    <p:extLst>
      <p:ext uri="{BB962C8B-B14F-4D97-AF65-F5344CB8AC3E}">
        <p14:creationId xmlns:p14="http://schemas.microsoft.com/office/powerpoint/2010/main" val="1328081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8746FAB-DB88-45D4-A8B0-162AB4A73C45}" type="datetimeFigureOut">
              <a:rPr lang="uk-UA" smtClean="0"/>
              <a:t>02.03.2014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EBAD9DA-57F0-42C4-BC21-706E72BF2C63}" type="slidenum">
              <a:rPr lang="uk-UA" smtClean="0"/>
              <a:t>‹#›</a:t>
            </a:fld>
            <a:endParaRPr lang="uk-UA"/>
          </a:p>
        </p:txBody>
      </p:sp>
    </p:spTree>
    <p:extLst>
      <p:ext uri="{BB962C8B-B14F-4D97-AF65-F5344CB8AC3E}">
        <p14:creationId xmlns:p14="http://schemas.microsoft.com/office/powerpoint/2010/main" val="1768182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28746FAB-DB88-45D4-A8B0-162AB4A73C45}" type="datetimeFigureOut">
              <a:rPr lang="uk-UA" smtClean="0"/>
              <a:t>02.03.2014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3EBAD9DA-57F0-42C4-BC21-706E72BF2C63}" type="slidenum">
              <a:rPr lang="uk-UA" smtClean="0"/>
              <a:t>‹#›</a:t>
            </a:fld>
            <a:endParaRPr lang="uk-UA"/>
          </a:p>
        </p:txBody>
      </p:sp>
    </p:spTree>
    <p:extLst>
      <p:ext uri="{BB962C8B-B14F-4D97-AF65-F5344CB8AC3E}">
        <p14:creationId xmlns:p14="http://schemas.microsoft.com/office/powerpoint/2010/main" val="1181567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28746FAB-DB88-45D4-A8B0-162AB4A73C45}" type="datetimeFigureOut">
              <a:rPr lang="uk-UA" smtClean="0"/>
              <a:t>02.03.2014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3EBAD9DA-57F0-42C4-BC21-706E72BF2C63}" type="slidenum">
              <a:rPr lang="uk-UA" smtClean="0"/>
              <a:t>‹#›</a:t>
            </a:fld>
            <a:endParaRPr lang="uk-UA"/>
          </a:p>
        </p:txBody>
      </p:sp>
    </p:spTree>
    <p:extLst>
      <p:ext uri="{BB962C8B-B14F-4D97-AF65-F5344CB8AC3E}">
        <p14:creationId xmlns:p14="http://schemas.microsoft.com/office/powerpoint/2010/main" val="559174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28746FAB-DB88-45D4-A8B0-162AB4A73C45}" type="datetimeFigureOut">
              <a:rPr lang="uk-UA" smtClean="0"/>
              <a:t>02.03.2014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3EBAD9DA-57F0-42C4-BC21-706E72BF2C63}" type="slidenum">
              <a:rPr lang="uk-UA" smtClean="0"/>
              <a:t>‹#›</a:t>
            </a:fld>
            <a:endParaRPr lang="uk-UA"/>
          </a:p>
        </p:txBody>
      </p:sp>
    </p:spTree>
    <p:extLst>
      <p:ext uri="{BB962C8B-B14F-4D97-AF65-F5344CB8AC3E}">
        <p14:creationId xmlns:p14="http://schemas.microsoft.com/office/powerpoint/2010/main" val="1271798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8746FAB-DB88-45D4-A8B0-162AB4A73C45}" type="datetimeFigureOut">
              <a:rPr lang="uk-UA" smtClean="0"/>
              <a:t>02.03.2014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3EBAD9DA-57F0-42C4-BC21-706E72BF2C63}" type="slidenum">
              <a:rPr lang="uk-UA" smtClean="0"/>
              <a:t>‹#›</a:t>
            </a:fld>
            <a:endParaRPr lang="uk-UA"/>
          </a:p>
        </p:txBody>
      </p:sp>
    </p:spTree>
    <p:extLst>
      <p:ext uri="{BB962C8B-B14F-4D97-AF65-F5344CB8AC3E}">
        <p14:creationId xmlns:p14="http://schemas.microsoft.com/office/powerpoint/2010/main" val="4122632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8746FAB-DB88-45D4-A8B0-162AB4A73C45}" type="datetimeFigureOut">
              <a:rPr lang="uk-UA" smtClean="0"/>
              <a:t>02.03.2014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3EBAD9DA-57F0-42C4-BC21-706E72BF2C63}" type="slidenum">
              <a:rPr lang="uk-UA" smtClean="0"/>
              <a:t>‹#›</a:t>
            </a:fld>
            <a:endParaRPr lang="uk-UA"/>
          </a:p>
        </p:txBody>
      </p:sp>
    </p:spTree>
    <p:extLst>
      <p:ext uri="{BB962C8B-B14F-4D97-AF65-F5344CB8AC3E}">
        <p14:creationId xmlns:p14="http://schemas.microsoft.com/office/powerpoint/2010/main" val="2986749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8746FAB-DB88-45D4-A8B0-162AB4A73C45}" type="datetimeFigureOut">
              <a:rPr lang="uk-UA" smtClean="0"/>
              <a:t>02.03.2014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3EBAD9DA-57F0-42C4-BC21-706E72BF2C63}" type="slidenum">
              <a:rPr lang="uk-UA" smtClean="0"/>
              <a:t>‹#›</a:t>
            </a:fld>
            <a:endParaRPr lang="uk-UA"/>
          </a:p>
        </p:txBody>
      </p:sp>
    </p:spTree>
    <p:extLst>
      <p:ext uri="{BB962C8B-B14F-4D97-AF65-F5344CB8AC3E}">
        <p14:creationId xmlns:p14="http://schemas.microsoft.com/office/powerpoint/2010/main" val="365055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746FAB-DB88-45D4-A8B0-162AB4A73C45}" type="datetimeFigureOut">
              <a:rPr lang="uk-UA" smtClean="0"/>
              <a:t>02.03.2014</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AD9DA-57F0-42C4-BC21-706E72BF2C63}" type="slidenum">
              <a:rPr lang="uk-UA" smtClean="0"/>
              <a:t>‹#›</a:t>
            </a:fld>
            <a:endParaRPr lang="uk-UA"/>
          </a:p>
        </p:txBody>
      </p:sp>
    </p:spTree>
    <p:extLst>
      <p:ext uri="{BB962C8B-B14F-4D97-AF65-F5344CB8AC3E}">
        <p14:creationId xmlns:p14="http://schemas.microsoft.com/office/powerpoint/2010/main" val="3024334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3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jpeg"/></Relationships>
</file>

<file path=ppt/slides/_rels/slide35.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3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png"/><Relationship Id="rId1" Type="http://schemas.openxmlformats.org/officeDocument/2006/relationships/slideLayout" Target="../slideLayouts/slideLayout2.xml"/><Relationship Id="rId5" Type="http://schemas.openxmlformats.org/officeDocument/2006/relationships/image" Target="../media/image81.jpeg"/><Relationship Id="rId4" Type="http://schemas.openxmlformats.org/officeDocument/2006/relationships/image" Target="../media/image80.jpeg"/></Relationships>
</file>

<file path=ppt/slides/_rels/slide39.xml.rels><?xml version="1.0" encoding="UTF-8" standalone="yes"?>
<Relationships xmlns="http://schemas.openxmlformats.org/package/2006/relationships"><Relationship Id="rId3" Type="http://schemas.openxmlformats.org/officeDocument/2006/relationships/image" Target="../media/image83.jpeg"/><Relationship Id="rId7" Type="http://schemas.openxmlformats.org/officeDocument/2006/relationships/image" Target="../media/image87.jpeg"/><Relationship Id="rId2" Type="http://schemas.openxmlformats.org/officeDocument/2006/relationships/image" Target="../media/image82.jpeg"/><Relationship Id="rId1" Type="http://schemas.openxmlformats.org/officeDocument/2006/relationships/slideLayout" Target="../slideLayouts/slideLayout2.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xml"/><Relationship Id="rId5" Type="http://schemas.openxmlformats.org/officeDocument/2006/relationships/image" Target="../media/image91.jpeg"/><Relationship Id="rId4" Type="http://schemas.openxmlformats.org/officeDocument/2006/relationships/image" Target="../media/image9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a:t>
            </a:r>
            <a:endParaRPr lang="uk-UA" dirty="0"/>
          </a:p>
        </p:txBody>
      </p:sp>
      <p:sp>
        <p:nvSpPr>
          <p:cNvPr id="3" name="Подзаголовок 2"/>
          <p:cNvSpPr>
            <a:spLocks noGrp="1"/>
          </p:cNvSpPr>
          <p:nvPr>
            <p:ph type="subTitle" idx="1"/>
          </p:nvPr>
        </p:nvSpPr>
        <p:spPr/>
        <p:txBody>
          <a:bodyPr>
            <a:scene3d>
              <a:camera prst="orthographicFront"/>
              <a:lightRig rig="soft" dir="t">
                <a:rot lat="0" lon="0" rev="10800000"/>
              </a:lightRig>
            </a:scene3d>
            <a:sp3d>
              <a:bevelT w="27940" h="12700"/>
              <a:contourClr>
                <a:srgbClr val="DDDDDD"/>
              </a:contourClr>
            </a:sp3d>
          </a:bodyPr>
          <a:lstStyle/>
          <a:p>
            <a:r>
              <a:rPr lang="uk-UA" sz="4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1932—1933</a:t>
            </a:r>
            <a:r>
              <a:rPr lang="en-US" sz="4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uk-UA" sz="44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р.р</a:t>
            </a:r>
            <a:endParaRPr lang="uk-UA" sz="4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endParaRPr lang="uk-UA" b="1" spc="150" dirty="0">
              <a:ln w="11430"/>
              <a:solidFill>
                <a:srgbClr val="F8F8F8"/>
              </a:solidFill>
              <a:effectLst>
                <a:outerShdw blurRad="25400" algn="tl" rotWithShape="0">
                  <a:srgbClr val="000000">
                    <a:alpha val="43000"/>
                  </a:srgbClr>
                </a:outerShdw>
              </a:effectLst>
            </a:endParaRPr>
          </a:p>
        </p:txBody>
      </p:sp>
      <p:sp>
        <p:nvSpPr>
          <p:cNvPr id="5" name="Прямоугольник 4"/>
          <p:cNvSpPr/>
          <p:nvPr/>
        </p:nvSpPr>
        <p:spPr>
          <a:xfrm>
            <a:off x="1400091" y="2505670"/>
            <a:ext cx="6290183" cy="923330"/>
          </a:xfrm>
          <a:prstGeom prst="rect">
            <a:avLst/>
          </a:prstGeom>
          <a:noFill/>
        </p:spPr>
        <p:txBody>
          <a:bodyPr wrap="none" lIns="91440" tIns="45720" rIns="91440" bIns="45720">
            <a:spAutoFit/>
          </a:bodyPr>
          <a:lstStyle/>
          <a:p>
            <a:pPr algn="ctr"/>
            <a:r>
              <a:rPr lang="uk-U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Голодомор в Україні</a:t>
            </a:r>
          </a:p>
        </p:txBody>
      </p:sp>
    </p:spTree>
    <p:extLst>
      <p:ext uri="{BB962C8B-B14F-4D97-AF65-F5344CB8AC3E}">
        <p14:creationId xmlns:p14="http://schemas.microsoft.com/office/powerpoint/2010/main" val="1390265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204864"/>
            <a:ext cx="8229600" cy="1143000"/>
          </a:xfrm>
        </p:spPr>
        <p:txBody>
          <a:bodyPr>
            <a:noAutofit/>
          </a:bodyPr>
          <a:lstStyle/>
          <a:p>
            <a:r>
              <a:rPr lang="ru-RU" sz="5400" dirty="0">
                <a:ln w="10160">
                  <a:solidFill>
                    <a:schemeClr val="accent1"/>
                  </a:solidFill>
                  <a:prstDash val="solid"/>
                </a:ln>
                <a:solidFill>
                  <a:srgbClr val="FFFFFF"/>
                </a:solidFill>
                <a:effectLst>
                  <a:outerShdw blurRad="38100" dist="32000" dir="5400000" algn="tl">
                    <a:srgbClr val="000000">
                      <a:alpha val="30000"/>
                    </a:srgbClr>
                  </a:outerShdw>
                </a:effectLst>
              </a:rPr>
              <a:t>Початок </a:t>
            </a:r>
            <a:r>
              <a:rPr lang="ru-RU" sz="5400" dirty="0" err="1">
                <a:ln w="10160">
                  <a:solidFill>
                    <a:schemeClr val="accent1"/>
                  </a:solidFill>
                  <a:prstDash val="solid"/>
                </a:ln>
                <a:solidFill>
                  <a:srgbClr val="FFFFFF"/>
                </a:solidFill>
                <a:effectLst>
                  <a:outerShdw blurRad="38100" dist="32000" dir="5400000" algn="tl">
                    <a:srgbClr val="000000">
                      <a:alpha val="30000"/>
                    </a:srgbClr>
                  </a:outerShdw>
                </a:effectLst>
              </a:rPr>
              <a:t>репресій</a:t>
            </a:r>
            <a:r>
              <a:rPr lang="ru-RU" sz="5400" dirty="0">
                <a:ln w="10160">
                  <a:solidFill>
                    <a:schemeClr val="accent1"/>
                  </a:solidFill>
                  <a:prstDash val="solid"/>
                </a:ln>
                <a:solidFill>
                  <a:srgbClr val="FFFFFF"/>
                </a:solidFill>
                <a:effectLst>
                  <a:outerShdw blurRad="38100" dist="32000" dir="5400000" algn="tl">
                    <a:srgbClr val="000000">
                      <a:alpha val="30000"/>
                    </a:srgbClr>
                  </a:outerShdw>
                </a:effectLst>
              </a:rPr>
              <a:t>. «Закон про </a:t>
            </a:r>
            <a:r>
              <a:rPr lang="ru-RU" sz="5400" dirty="0" err="1">
                <a:ln w="10160">
                  <a:solidFill>
                    <a:schemeClr val="accent1"/>
                  </a:solidFill>
                  <a:prstDash val="solid"/>
                </a:ln>
                <a:solidFill>
                  <a:srgbClr val="FFFFFF"/>
                </a:solidFill>
                <a:effectLst>
                  <a:outerShdw blurRad="38100" dist="32000" dir="5400000" algn="tl">
                    <a:srgbClr val="000000">
                      <a:alpha val="30000"/>
                    </a:srgbClr>
                  </a:outerShdw>
                </a:effectLst>
              </a:rPr>
              <a:t>п'ять</a:t>
            </a:r>
            <a:r>
              <a:rPr lang="ru-RU" sz="5400" dirty="0">
                <a:ln w="10160">
                  <a:solidFill>
                    <a:schemeClr val="accent1"/>
                  </a:solidFill>
                  <a:prstDash val="solid"/>
                </a:ln>
                <a:solidFill>
                  <a:srgbClr val="FFFFFF"/>
                </a:solidFill>
                <a:effectLst>
                  <a:outerShdw blurRad="38100" dist="32000" dir="5400000" algn="tl">
                    <a:srgbClr val="000000">
                      <a:alpha val="30000"/>
                    </a:srgbClr>
                  </a:outerShdw>
                </a:effectLst>
              </a:rPr>
              <a:t> </a:t>
            </a:r>
            <a:r>
              <a:rPr lang="ru-RU" sz="5400" dirty="0" err="1">
                <a:ln w="10160">
                  <a:solidFill>
                    <a:schemeClr val="accent1"/>
                  </a:solidFill>
                  <a:prstDash val="solid"/>
                </a:ln>
                <a:solidFill>
                  <a:srgbClr val="FFFFFF"/>
                </a:solidFill>
                <a:effectLst>
                  <a:outerShdw blurRad="38100" dist="32000" dir="5400000" algn="tl">
                    <a:srgbClr val="000000">
                      <a:alpha val="30000"/>
                    </a:srgbClr>
                  </a:outerShdw>
                </a:effectLst>
              </a:rPr>
              <a:t>колосків</a:t>
            </a:r>
            <a:r>
              <a:rPr lang="ru-RU" sz="5400" dirty="0">
                <a:ln w="10160">
                  <a:solidFill>
                    <a:schemeClr val="accent1"/>
                  </a:solidFill>
                  <a:prstDash val="solid"/>
                </a:ln>
                <a:solidFill>
                  <a:srgbClr val="FFFFFF"/>
                </a:solidFill>
                <a:effectLst>
                  <a:outerShdw blurRad="38100" dist="32000" dir="5400000" algn="tl">
                    <a:srgbClr val="000000">
                      <a:alpha val="30000"/>
                    </a:srgbClr>
                  </a:outerShdw>
                </a:effectLst>
              </a:rPr>
              <a:t>»</a:t>
            </a:r>
            <a:br>
              <a:rPr lang="ru-RU" sz="5400" dirty="0">
                <a:ln w="10160">
                  <a:solidFill>
                    <a:schemeClr val="accent1"/>
                  </a:solidFill>
                  <a:prstDash val="solid"/>
                </a:ln>
                <a:solidFill>
                  <a:srgbClr val="FFFFFF"/>
                </a:solidFill>
                <a:effectLst>
                  <a:outerShdw blurRad="38100" dist="32000" dir="5400000" algn="tl">
                    <a:srgbClr val="000000">
                      <a:alpha val="30000"/>
                    </a:srgbClr>
                  </a:outerShdw>
                </a:effectLst>
              </a:rPr>
            </a:br>
            <a:endParaRPr lang="uk-UA" sz="54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8194" name="Picture 2" descr="http://www.russian.rfi.fr/sites/russian.filesrfi/dynimagecache/66/0/385/288/344/257/sites/images.rfi.fr/files/aef_image/holodom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655080"/>
            <a:ext cx="2520280" cy="2799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907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вырезанными противолежащими углами 3"/>
          <p:cNvSpPr/>
          <p:nvPr/>
        </p:nvSpPr>
        <p:spPr>
          <a:xfrm>
            <a:off x="5292080" y="0"/>
            <a:ext cx="3851920" cy="6741368"/>
          </a:xfrm>
          <a:prstGeom prst="snip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uk-UA" dirty="0"/>
              <a:t>19 квітня 1932 Політбюро ЦК </a:t>
            </a:r>
            <a:r>
              <a:rPr lang="uk-UA" dirty="0" smtClean="0"/>
              <a:t>ВКП </a:t>
            </a:r>
            <a:r>
              <a:rPr lang="uk-UA" dirty="0"/>
              <a:t>прийняло постанову «про насіннєву позику Україні». Як виняток, позика відпускалась безвідсотково, але з «централізованих ресурсів всередині України». Держава забрала зерно, а потім дозволяє використати зерно, зібране в Україні, для потреб України, не залучаючи зовнішні ресурси. Аж 12 тис. тонн і лише 3 тис. тонн для продовольчої допомоги колгоспникам.</a:t>
            </a:r>
          </a:p>
          <a:p>
            <a:r>
              <a:rPr lang="uk-UA" dirty="0" smtClean="0"/>
              <a:t/>
            </a:r>
            <a:br>
              <a:rPr lang="uk-UA" dirty="0" smtClean="0"/>
            </a:br>
            <a:endParaRPr lang="uk-UA" dirty="0"/>
          </a:p>
        </p:txBody>
      </p:sp>
      <p:pic>
        <p:nvPicPr>
          <p:cNvPr id="9218" name="Picture 2" descr="http://upload.wikimedia.org/wikipedia/commons/thumb/1/16/HolodomorVyizdValky.jpg/220px-HolodomorVyizdValk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500551"/>
            <a:ext cx="3384376" cy="258443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volyn.rivne.com/content/images/big/2288_new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717032"/>
            <a:ext cx="3572555" cy="2485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291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 двумя вырезанными противолежащими углами 2"/>
          <p:cNvSpPr/>
          <p:nvPr/>
        </p:nvSpPr>
        <p:spPr>
          <a:xfrm>
            <a:off x="5436096" y="0"/>
            <a:ext cx="3707904" cy="6858000"/>
          </a:xfrm>
          <a:prstGeom prst="snip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uk-UA" dirty="0"/>
              <a:t>Станом на 17 травня 1932 в Україні не було запасів борошна, що зафіксовано постановою Політбюро ЦК КП(б)У «Про заходи щодо виконання постанов ЦК ВКП(б) про продовольчу допомогу Україні»: з 6,5 млн пудів зерна, відпущених Україні, Політбюро просило завезти 1,5 млн борошном, «зважаючи на повну відсутність в Україні запасів борошна».</a:t>
            </a:r>
          </a:p>
          <a:p>
            <a:r>
              <a:rPr lang="uk-UA" dirty="0"/>
              <a:t>Станом на 30 червня 1932 з більшості районів України посівний матеріал було вивезено.</a:t>
            </a:r>
          </a:p>
        </p:txBody>
      </p:sp>
      <p:pic>
        <p:nvPicPr>
          <p:cNvPr id="1026" name="Picture 2" descr="http://s017.radikal.ru/i432/1110/0d/879aeacf17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872" y="3573016"/>
            <a:ext cx="3481358" cy="26308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2/23/%D0%A1%D0%B5%D0%BB%D1%8F%D0%BD%D0%B8_%D0%B7%D0%B4%D0%B0%D1%8E%D1%82%D1%8C_%D1%85%D0%BB%D1%96%D0%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8871" y="650823"/>
            <a:ext cx="3495569" cy="2411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610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вырезанными противолежащими углами 3"/>
          <p:cNvSpPr/>
          <p:nvPr/>
        </p:nvSpPr>
        <p:spPr>
          <a:xfrm>
            <a:off x="5724128" y="0"/>
            <a:ext cx="3419872" cy="6858000"/>
          </a:xfrm>
          <a:prstGeom prst="snip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5" name="Прямоугольник 4"/>
          <p:cNvSpPr/>
          <p:nvPr/>
        </p:nvSpPr>
        <p:spPr>
          <a:xfrm>
            <a:off x="5883246" y="1028343"/>
            <a:ext cx="3240360" cy="4801314"/>
          </a:xfrm>
          <a:prstGeom prst="rect">
            <a:avLst/>
          </a:prstGeom>
        </p:spPr>
        <p:txBody>
          <a:bodyPr wrap="square">
            <a:spAutoFit/>
          </a:bodyPr>
          <a:lstStyle/>
          <a:p>
            <a:r>
              <a:rPr lang="uk-UA" dirty="0">
                <a:solidFill>
                  <a:schemeClr val="bg1"/>
                </a:solidFill>
              </a:rPr>
              <a:t>7 </a:t>
            </a:r>
            <a:r>
              <a:rPr lang="uk-UA" dirty="0" err="1">
                <a:solidFill>
                  <a:schemeClr val="bg1"/>
                </a:solidFill>
              </a:rPr>
              <a:t>серп</a:t>
            </a:r>
            <a:r>
              <a:rPr lang="uk-UA" dirty="0">
                <a:solidFill>
                  <a:schemeClr val="bg1"/>
                </a:solidFill>
              </a:rPr>
              <a:t>ня 1932 року з'явилася постанова ВЦВК і РНК СРСР «Про охорону </a:t>
            </a:r>
            <a:r>
              <a:rPr lang="uk-UA" dirty="0" smtClean="0">
                <a:solidFill>
                  <a:schemeClr val="bg1"/>
                </a:solidFill>
              </a:rPr>
              <a:t>майн</a:t>
            </a:r>
            <a:r>
              <a:rPr lang="uk-UA" dirty="0">
                <a:solidFill>
                  <a:schemeClr val="bg1"/>
                </a:solidFill>
              </a:rPr>
              <a:t>а</a:t>
            </a:r>
            <a:r>
              <a:rPr lang="uk-UA" dirty="0" smtClean="0">
                <a:solidFill>
                  <a:schemeClr val="bg1"/>
                </a:solidFill>
              </a:rPr>
              <a:t> </a:t>
            </a:r>
            <a:r>
              <a:rPr lang="uk-UA" dirty="0">
                <a:solidFill>
                  <a:schemeClr val="bg1"/>
                </a:solidFill>
              </a:rPr>
              <a:t>державних </a:t>
            </a:r>
            <a:r>
              <a:rPr lang="uk-UA" dirty="0" smtClean="0">
                <a:solidFill>
                  <a:schemeClr val="bg1"/>
                </a:solidFill>
              </a:rPr>
              <a:t>підприємств, </a:t>
            </a:r>
            <a:r>
              <a:rPr lang="uk-UA" dirty="0">
                <a:solidFill>
                  <a:schemeClr val="bg1"/>
                </a:solidFill>
              </a:rPr>
              <a:t>колгоспів і кооперативів та про зміцнення суспільної (соціалістичної) власності», відома під назвою «Закон про п'ять колосків». Розкрадання майна колгоспів каралося розстрілом, за «пом'якшуючих обставин» — позбавленням волі на строк не менше 10 років. «Законом про п'ять колосків» фактично людям було заборонено володіння їжею.</a:t>
            </a:r>
            <a:endParaRPr lang="uk-UA" dirty="0">
              <a:solidFill>
                <a:schemeClr val="bg1"/>
              </a:solidFill>
            </a:endParaRPr>
          </a:p>
        </p:txBody>
      </p:sp>
      <p:pic>
        <p:nvPicPr>
          <p:cNvPr id="2050" name="Picture 2" descr="http://e.foto.radikal.ru/0609/babd2d3c05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04664"/>
            <a:ext cx="1908432" cy="21119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f.by/files/2013-08/20130806-180342-2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131840" y="404664"/>
            <a:ext cx="2144594" cy="21546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ukrpohliad.org/wp-content/uploads/2013/04/sku-holod-364x10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565" y="2780928"/>
            <a:ext cx="1224136" cy="344372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prosvilib.ipsys.net/sites/default/files/styles/galleryformatter_thumb/public/203oprosh.jpg?itok=OaiE5qO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6016" y="2982267"/>
            <a:ext cx="2412048" cy="304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611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вырезанными противолежащими углами 3"/>
          <p:cNvSpPr/>
          <p:nvPr/>
        </p:nvSpPr>
        <p:spPr>
          <a:xfrm>
            <a:off x="5868144" y="0"/>
            <a:ext cx="3275856" cy="6858000"/>
          </a:xfrm>
          <a:prstGeom prst="snip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dirty="0"/>
              <a:t>За </a:t>
            </a:r>
            <a:r>
              <a:rPr lang="ru-RU" dirty="0" err="1"/>
              <a:t>кілька</a:t>
            </a:r>
            <a:r>
              <a:rPr lang="ru-RU" dirty="0"/>
              <a:t> </a:t>
            </a:r>
            <a:r>
              <a:rPr lang="ru-RU" dirty="0" err="1"/>
              <a:t>днів</a:t>
            </a:r>
            <a:r>
              <a:rPr lang="ru-RU" dirty="0"/>
              <a:t> до того, 4 </a:t>
            </a:r>
            <a:r>
              <a:rPr lang="ru-RU" dirty="0" err="1"/>
              <a:t>серпня</a:t>
            </a:r>
            <a:r>
              <a:rPr lang="ru-RU" dirty="0"/>
              <a:t> 1932, </a:t>
            </a:r>
            <a:r>
              <a:rPr lang="ru-RU" dirty="0" err="1"/>
              <a:t>надіслано</a:t>
            </a:r>
            <a:r>
              <a:rPr lang="ru-RU" dirty="0"/>
              <a:t> лист Й. </a:t>
            </a:r>
            <a:r>
              <a:rPr lang="ru-RU" dirty="0" err="1"/>
              <a:t>Сталіна</a:t>
            </a:r>
            <a:r>
              <a:rPr lang="ru-RU" dirty="0"/>
              <a:t> до Л. Кагановича — </a:t>
            </a:r>
            <a:r>
              <a:rPr lang="ru-RU" dirty="0" err="1"/>
              <a:t>повідомлялося</a:t>
            </a:r>
            <a:r>
              <a:rPr lang="ru-RU" dirty="0"/>
              <a:t> про </a:t>
            </a:r>
            <a:r>
              <a:rPr lang="ru-RU" dirty="0" err="1"/>
              <a:t>повернення</a:t>
            </a:r>
            <a:r>
              <a:rPr lang="ru-RU" dirty="0"/>
              <a:t> проекту декрету про </a:t>
            </a:r>
            <a:r>
              <a:rPr lang="ru-RU" dirty="0" err="1"/>
              <a:t>охорону</a:t>
            </a:r>
            <a:r>
              <a:rPr lang="ru-RU" dirty="0"/>
              <a:t> </a:t>
            </a:r>
            <a:r>
              <a:rPr lang="ru-RU" dirty="0" err="1"/>
              <a:t>суспільного</a:t>
            </a:r>
            <a:r>
              <a:rPr lang="ru-RU" dirty="0"/>
              <a:t> майна з правками та </a:t>
            </a:r>
            <a:r>
              <a:rPr lang="ru-RU" dirty="0" err="1"/>
              <a:t>додатками</a:t>
            </a:r>
            <a:r>
              <a:rPr lang="ru-RU" dirty="0"/>
              <a:t>, </a:t>
            </a:r>
            <a:r>
              <a:rPr lang="ru-RU" dirty="0" err="1"/>
              <a:t>надано</a:t>
            </a:r>
            <a:r>
              <a:rPr lang="ru-RU" dirty="0"/>
              <a:t> </a:t>
            </a:r>
            <a:r>
              <a:rPr lang="ru-RU" dirty="0" err="1"/>
              <a:t>вказівку</a:t>
            </a:r>
            <a:r>
              <a:rPr lang="ru-RU" dirty="0"/>
              <a:t> </a:t>
            </a:r>
            <a:r>
              <a:rPr lang="ru-RU" dirty="0" err="1"/>
              <a:t>видати</a:t>
            </a:r>
            <a:r>
              <a:rPr lang="ru-RU" dirty="0"/>
              <a:t> </a:t>
            </a:r>
            <a:r>
              <a:rPr lang="ru-RU" dirty="0" err="1"/>
              <a:t>його</a:t>
            </a:r>
            <a:r>
              <a:rPr lang="ru-RU" dirty="0"/>
              <a:t> </a:t>
            </a:r>
            <a:r>
              <a:rPr lang="ru-RU" dirty="0" err="1"/>
              <a:t>якомога</a:t>
            </a:r>
            <a:r>
              <a:rPr lang="ru-RU" dirty="0"/>
              <a:t> </a:t>
            </a:r>
            <a:r>
              <a:rPr lang="ru-RU" dirty="0" err="1"/>
              <a:t>швидше</a:t>
            </a:r>
            <a:r>
              <a:rPr lang="ru-RU" dirty="0"/>
              <a:t>. У </a:t>
            </a:r>
            <a:r>
              <a:rPr lang="ru-RU" dirty="0" err="1"/>
              <a:t>пункті</a:t>
            </a:r>
            <a:r>
              <a:rPr lang="ru-RU" dirty="0"/>
              <a:t> </a:t>
            </a:r>
            <a:r>
              <a:rPr lang="ru-RU" dirty="0" err="1"/>
              <a:t>третьому</a:t>
            </a:r>
            <a:r>
              <a:rPr lang="ru-RU" dirty="0"/>
              <a:t> </a:t>
            </a:r>
            <a:r>
              <a:rPr lang="ru-RU" dirty="0" err="1"/>
              <a:t>запропоновано</a:t>
            </a:r>
            <a:r>
              <a:rPr lang="ru-RU" dirty="0"/>
              <a:t> ОДПУ </a:t>
            </a:r>
            <a:r>
              <a:rPr lang="ru-RU" dirty="0" err="1"/>
              <a:t>залучати</a:t>
            </a:r>
            <a:r>
              <a:rPr lang="ru-RU" dirty="0"/>
              <a:t> </a:t>
            </a:r>
            <a:r>
              <a:rPr lang="ru-RU" dirty="0" err="1"/>
              <a:t>озброєних</a:t>
            </a:r>
            <a:r>
              <a:rPr lang="ru-RU" dirty="0"/>
              <a:t> </a:t>
            </a:r>
            <a:r>
              <a:rPr lang="ru-RU" dirty="0" err="1"/>
              <a:t>осіб</a:t>
            </a:r>
            <a:r>
              <a:rPr lang="ru-RU" dirty="0"/>
              <a:t> для </a:t>
            </a:r>
            <a:r>
              <a:rPr lang="ru-RU" dirty="0" err="1"/>
              <a:t>охорони</a:t>
            </a:r>
            <a:r>
              <a:rPr lang="ru-RU" dirty="0"/>
              <a:t> </a:t>
            </a:r>
            <a:r>
              <a:rPr lang="ru-RU" dirty="0" err="1"/>
              <a:t>залізничних</a:t>
            </a:r>
            <a:r>
              <a:rPr lang="ru-RU" dirty="0"/>
              <a:t> </a:t>
            </a:r>
            <a:r>
              <a:rPr lang="ru-RU" dirty="0" err="1"/>
              <a:t>вантажів</a:t>
            </a:r>
            <a:r>
              <a:rPr lang="ru-RU" dirty="0"/>
              <a:t> (</a:t>
            </a:r>
            <a:r>
              <a:rPr lang="ru-RU" dirty="0" err="1"/>
              <a:t>ешелони</a:t>
            </a:r>
            <a:r>
              <a:rPr lang="ru-RU" dirty="0"/>
              <a:t> з зерном) та </a:t>
            </a:r>
            <a:r>
              <a:rPr lang="ru-RU" dirty="0" err="1"/>
              <a:t>надавати</a:t>
            </a:r>
            <a:r>
              <a:rPr lang="ru-RU" dirty="0"/>
              <a:t> </a:t>
            </a:r>
            <a:r>
              <a:rPr lang="ru-RU" dirty="0" err="1"/>
              <a:t>їм</a:t>
            </a:r>
            <a:r>
              <a:rPr lang="ru-RU" dirty="0"/>
              <a:t> право </a:t>
            </a:r>
            <a:r>
              <a:rPr lang="ru-RU" dirty="0" err="1"/>
              <a:t>розстрілювати</a:t>
            </a:r>
            <a:r>
              <a:rPr lang="ru-RU" dirty="0"/>
              <a:t> на </a:t>
            </a:r>
            <a:r>
              <a:rPr lang="ru-RU" dirty="0" err="1"/>
              <a:t>місці</a:t>
            </a:r>
            <a:r>
              <a:rPr lang="ru-RU" dirty="0"/>
              <a:t> </a:t>
            </a:r>
            <a:r>
              <a:rPr lang="ru-RU" dirty="0" err="1"/>
              <a:t>осіб</a:t>
            </a:r>
            <a:r>
              <a:rPr lang="ru-RU" dirty="0"/>
              <a:t>, </a:t>
            </a:r>
            <a:r>
              <a:rPr lang="ru-RU" dirty="0" err="1"/>
              <a:t>які</a:t>
            </a:r>
            <a:r>
              <a:rPr lang="ru-RU" dirty="0"/>
              <a:t> посягнули на </a:t>
            </a:r>
            <a:r>
              <a:rPr lang="ru-RU" dirty="0" err="1"/>
              <a:t>розкрадання</a:t>
            </a:r>
            <a:r>
              <a:rPr lang="ru-RU" dirty="0"/>
              <a:t> </a:t>
            </a:r>
            <a:r>
              <a:rPr lang="ru-RU" dirty="0" err="1"/>
              <a:t>залізничних</a:t>
            </a:r>
            <a:r>
              <a:rPr lang="ru-RU" dirty="0"/>
              <a:t> </a:t>
            </a:r>
            <a:r>
              <a:rPr lang="ru-RU" dirty="0" err="1"/>
              <a:t>вантажів</a:t>
            </a:r>
            <a:r>
              <a:rPr lang="ru-RU" dirty="0"/>
              <a:t>.</a:t>
            </a:r>
            <a:endParaRPr lang="uk-UA" dirty="0"/>
          </a:p>
        </p:txBody>
      </p:sp>
      <p:sp>
        <p:nvSpPr>
          <p:cNvPr id="5" name="AutoShape 2" descr="data:image/jpeg;base64,/9j/4AAQSkZJRgABAQAAAQABAAD/2wCEAAkGBhQSEBUUEhQVFRUVGBgUFBQVFBUUFBQUFBcVFRgXFBQXHCYeFxkjGRQUHy8gIycpLCwsFR4xNTAqNSYrLCkBCQoKDgwOGg8PGCwkHCQsLSwtLCwsLywsLCkpKSksKSwsLCksKSwpKSwpLCwsLCwsLCksLCksKSwsKSwsLCkpKf/AABEIAQkAvgMBIgACEQEDEQH/xAAbAAABBQEBAAAAAAAAAAAAAAAEAQIDBQYHAP/EAEQQAAEDAgMDBgkJCAMBAQAAAAEAAhEDIQQSMQVBUQYiMmFxgRNTc5GSobHB0RQjJDRCUmJy0hYzoqOywuHwFZPxQ4L/xAAZAQADAQEBAAAAAAAAAAAAAAAAAQMCBAX/xAAsEQACAQEGBQQDAQEBAAAAAAAAAQIRAwQSITFREzJBgcEzYXGRFBVS8OFC/9oADAMBAAIRAxEAPwA1tIZcznNaJiTa5v8AHzJvzfjafnCbjB9HP52/0uVMWwvMhZ41Wp714vc7Obii6Pg/G0/SSfN+Np+kFRFMcqcH3Of9habIv/m/G0/SCT5vx1P0gs+vFLg+4/2FpsjQ5GeNp+kF7IzxtP0gqBr1KtcH3F+wtNkXfg2eNp+kF7wTfG0/SHxVKCnB6OD7j/YWmyLnwLfGM9IfFeFBvjGekPiqsJzSjge4fsLTZFoMMPGM9IfFL8kH32ekPigablK0o4PuH59psgr5IPvs9IfFL8kH32ekPih4SgI4PuH59psif5H+NnpD4pfkf42ekPio04BLg+4fn2myF+R/jZ6Q+KX5H+NnpD4pmROaxHA9w/PtNkO+Q/iZ6Q+K98hP3mekPinsYntCfA9x/n2myIRgD95npD4qGpTykg7kY1t+9D4z947tUZwwNKp2XW8StW6kGPthz5Rv9LlRuer3aQ+jnyjf6XLPFUsXkebfPVYjnJkpSmEq5xihydKYF6boAkClaVFKeCmA+U5qZmTqbSeiJjUo10AmYUlTFNaLkILEtIME6axu/wArO43M8k3jcOriSqKD6mXI1H/PURq73p7OUtDe6O4rFuwpGup0HVxKaKBWsCM4mdEw21KVTovaeqb+ZGh0LmPyJwvBR+A5QVqVpzN+673HUIcBqe50OUrWqu2NtZldstMHe06g+8K0YFPQohQxPywvBKgZ4BSNakYFKEAIBcILGD5x3ajm6hCYz947tXLb8y7+D07hrIE2ofo58o3+lyzjnLRbZ+rHyjf6XLMSlY6M5r56rFLk1zkjivK5yUFBSpkrwKAJ2mU4uUIcvFyYE0rX0NmhlIAdRJ3mxWKdUXQcA1zqbC4QS0GDqLDX/d6rZNKtQpUy2P2fznCLGY83wVY7ZZLdIzOj8rG29d1u6myZMn/YQ9bZIj38OxVckLAzB19m5nF0x9kHcI3+YJW4ZrDp1R90fqPqC1tbZTbAGI0shKmwmxx3kzc9vUp403kPhsyT6/hKkHmsH2RYu7SNyOrYNrhYNAG4NEDtcUBtICm++s6dXWm0scXCC4AcACqp5EqA2d1CpmY64O469oW42Ft1uIZweOk33jqWDxgvqSOsKXYmO8FXa7dIDuyViSqaWR05PaExhlSNCiUHNT01qcgYrBdCYwc93ajGC6GxY57u1ctvzLv4PRuGsiv239WPlG+xyzBK0+3D9FPlG+xyyjnJWWjIXv1Gec5ND01zkyV0HKSByVxUJfCc0oAmzJGmU2UgqJgW2wtmmtXaIlrSHP4QN3ebeddBlY/AYh+CbnazwtJ8Fz29IAA6DeLlabC7Tp1GCo0y0gmezWeBC3Sg4hLnIWrUQWL5U4dg51QX7T1qvdyvw7oDXa6WhJ1NposHGSnPbDSepRYN+cy3Qo7E4bMwjiCFiKNSOSbXc59V560uHLmN3t7GA+vcrLa2H8G8gzIOo39qDfjbRPqj/BXUtDkeoDiMQTqZ64QjnJ9R1yo3EJow2dT5O4nwmGpu3xB7RZWwas9yFE4QfmK0qg9S60GNCWE4BJCyM83VDYrpu7UW3VC4rpu7Vy2/Mu/g9G46yK3b/wBVPlG+xyyRK1vKA/RT5Rv9LlkC5Ox0ZC9eoxCmEp0qNxVzmELkrXJicCmBJKTMow5LqQ0XLjAA1k2CaEy9ZicUaFNjWDwbpFNwkucZ0jNrmkRHBaPZWA8HRFN7hmBL3lujSYkTv0U2LeKQZSpDnNaGg/cbEE/mPvTcgFOPSQ3mVisjIvxWGp4ouewOpAEQ5gcZ4iSOG/shWDqODqnL4MU3Ou05ckzpbco6LC3EZmtkGxba4PaFosVyfovFwZ3TYjsKWKqyBxowTkzhHU3uY6S0aFahzUDszB5I3wNTr3nerFwWkxUoZnlDslrhmi/VqsZjMG0SCB1ESF0nG0szSFQDkx4QkOOVtySfctRkTlE5piqUGyGXQqvJOhMOFQuIzZWQS1k9J07+oLM7S5NmniG02HO2pDqbo1aePWFuM0yc7NrM3HIqhGDZ1yfOVewmbPwYpU2sH2WgeZTEKTNpZDAF6E8MSkJDI2ahDYrpu7UYGoTFdN3auS35l38Ho3HWRVcpPqp8oz2OWPK2HKQ/RT5Rvscsa5asNH8kL16h5xUZKcSo3LoOURI5yYSo3OWqASmpZGcm8XlxdIgZjmho/E4Fo9ZCq3ORvJ6nmxDHEloZ84XDdk5w85AHetJCqa5+1zTqP8OHAvNwGGR+XiEZgsWyqMlN+abQ4Q5hiRIN1V7UxYrPc3NOVgOYwZe+QO4Kiwe3KuGIIdOaQZAOmnqhZ4dCnENRsqtzyHCHNMd4stGytKyWC2gK58KIDgYqAepwWjwlTRSWToXdGqouqGidUeoGPXi5UqSIqgT6VOW+dNJXq7n+DinEm0nQDekgK3CYlwxBDwJixGhYbEGd91BgtmB1VlQi1Npa3te4v9QI86IqUfBkuc7M8gMECAMxgAdpVjSZAj/ZTQpvoeISJV6EExq9CVPAQA3KgcV03dqPQOK6bu1clvzLv4PQuWrKflOfoh8oz2OWLe9bPlV9UPlGexyw5K3Ycr+SN69QdnUdRyaXpr3rpSOU85yY4pJTHOWkhCPclw+Lc0EAkB1nDcdfiVGlo08z2t4kDskwtoydCxvIfDU2S11Qc0HMHTNplZavsaocxa7wguL2N4+AXTsds9nggy4a0BognotED1BZ+vQYAG0h28VFzaZdQTRk9lPq06v7s84ZXDSevhK6Fs+nzBNjFxMx3quq4YOpi0EXVhhHwAsuVXU3GOFFiwKQqAVEhrJ1EPcYQTdovFQsyFwMFpGg4glSPqyiMLT3nuSWbyDQr24N78Q0vPNY3MGjTO4kX4wB61bFAYfajXYh9IXLWi+6QTI7RIRxWyUtRqWEicAkISE4JISoA9CBxQ557VYQgMUOee1cl45l38HfctWUnKv6mfKM9jlhHvW65W/U3eUZ/csA4Kl35X8kb16h55soyV6UhXWkclRpemEpxCbCYhpXg6DPBWOF5P16nRpkDWXEMEdroR+H5C4hxE5AD9rOHW3kZZlGJIKMOZy/cWw9t43cUJQ5SZXk3HUUVjuQbaVzXDWiSXPAFh91syT1IrHcnWilSE5s1Nri82cwkaz9ySBrzTrYhQbgXi5C0+UzHcUfhdssO+6ybsB4M5XWIMGVZYTCmJiG8TYec2WHHYqmaluPnepmV1nxtCmwakx9248+iHr8qIaSwQBYlgznvceaPWiKfUHkat+IYwZqjg1vXv6gN6odvcsTlysmm3Sf/o78rfsjrN+pZuptWpU53QBn5x5L3kDWJsB2WQ2IeyQ4C40JmTO8zclUWxNuuaLPk5tBzcZSLoa10sDZvzhq7rnjxXS1xP5Wc4LdQ4OB7Lrpuy+WNCrAJLHH7wgTwDtFtqhGtWaCF4JGunROCyMcQkATgvIAUBV+KHPParAIDE9M9q5Lxqu/g77nqyh5Xj6GfKM/uXP3ldA5Z/Uj5Rn9y525yrduV/JC9eoJO4aq92fyPqPGas5tBnGoYd3N+Kl2NsPmteXOa4jNzbENNm33E3KMq7CZqS9x/E4lXlJ9DmVOoTSw+y8OOeRWdH2nON/ys5sdUlR1eUmGAijhiZEGGtpg94EoR2zmN0aEwt3BTeeo8VNERVttOmW0KTet0vI7iY9SGdtXF1LCo4DgwBjf4YVhSwIJurGjSDdAmqLRA5yfUzT9gVXDM5xJ6zPtWywW1G1sMDpWosyuEDMwtHSDd7XQB1yQdFUbVxJAhupsgKbHNOZr7wQZ3tO4kajtSmsSHHLMQimMW7POQXAaYi0gDhwT8Q51Vrq37qmOiSC9ztftOM7hfSSEBjaFQ1nc0ZrEgbpGl+pN8DiMgblMDrGkzEcO1PDpmUlMFxADiJLyes2cJ1A1ghS1sTUkWygXaGtho0+A3KZmyn6wAdZJzE9o3qRuzsurnHqBgdi3VEsRW16hOpvw1PZwXp4Ak/iVtQw7AbgxfoxJMGLmd8KN7WGYzAdxPuRiRqMZyzRT+DIMnjdWFGo4tynnNE5Y0E8YErzaYc2Q4akQQd3H/dyj+TlpkOg7oJ9ibdTKi0qtZGv5OVjTZ+9IES1pu13EXPNIjqV9hOUlMvyPIa6YBnmO7Cue/LnAEVBr9ttj3t0P+3ReFqkA5Q2o068R2jUdqi6ookpHUGuT1z7Y+26tMhoPN0h+g79y22GxRIGdpaePSaexwsmpVMyjhCygcT0z2owoTEDnHtXPeNV38HZc9WZ7lr9SPlGf3LB7Pw3hKrGfecAeyb+pbzlv9SPlGf3LNckcHmq5zowT3mw9Uqt3dIP5IXr1DT0qVnEaZso7GgD3HzqJ4U+GPzI/M8/xFDvcqnN0BqzVCGqas9CvqIETB8LxrgIR9RC4utYpi1dCHE4gveTuFh7ytZye8CyiHPDS94OswSx1gZMZbgl3NAtqVlaOHsER4OoHZg9wMZRpGX7sREdSVczYdt6hTbUe9hg+EdTjKc1R0kuMgmwdnhxiQm0tLqJ9LwlZ1RzcsgWHRDo5xA6zdS1iGQXaHTuWZMai5OiIqrkG9yOs4S0EgakAxa/sQZcDohGXFroRtrFtxwINgQQbEEERCTaFAg0+Y1mamHk352YmDAIAtB71Ns6u5tdhY/JcS+YAbq4u6gAT3I3bu1fDs8JSc10PyVMzWF4BgMMRYWOnHU2gq6m4tpZMqsJgS5zWADeSWzmgAuJvawHUo6OHJIMadf8AhavYWMYzDEvYwOcTRa4AB7swE3HDMJJVVtSBWLRSFMi7tZJJOt43cEsdXQbcsOuRCKNtELWwf2m2PEWKOa8JlQITJA1PHxaq3MPvts4do3rX7K5UBtNopMaWt3gy4cZB09SxtVCZix2ZhLXDeE8O2RtT3OqY3bLGsZUFw6Bb7w1BG5SYjpHtXO8JylEZarTqDLdHEWu3j1hdErdIrkt64lVb+DvulM6Gf5cD6EfKM/uVdycpBmFc7e6T3C3xVny3H0I+UZ/cq94yYYD8PuVrvy9znvXOGbMM4Zvf/USoXBS4ZuWhTH4R6xKicVY5gWoLoTFAgTBgyAYsSNb9486vKGDZ4M1qz8tNrskNGao99iGtHXIuicY2liGupsa6m9sZGPcIaWyIABIE3k8QtUFQxpeohznDznuU2Iolri0iCLEHUEcVFhm6njbuH+SUCitWHU3BSeHG5FYDYjH0TUqVC2xcAIAgcSZ4jdvVHQrguIBneDxCyqGqMtm1OtQbQqZqfGHZfUoalYtEgKBtUGk7qIJndcC/nU2s0ztu1KN9Q/Y+IIDhxI/it7kFs0xVbPZ5wR71Hs7HND8ovMaaWnf37k2rXbTqSTo7TfZyMLq1udFY5uoZtpvPHAtB9ZHuRVOhTnDPLGwajW1LWc14YYdGokOQm0H5mMeAQDmF+Egj2p3yxrsKWg8+nlqRwh+X2PCLOtESnRxQftLZTPD4ukWghjc9ES6GSM0NE8XjzJmJwrHUMHU53PPgqhzuJgOgQXEx9qytdq1ANoMeejWoCTu3kf0tVUGE7MqN+1h69vOB7XFdVDnosgVuEtiBmdmpXaLXFzeyFqVNOsNI65aD7SVcAg4x3CvTJ6pOnqHrVBVMNZPAt72OPuLVKhOaVKiPqKFzwo61RQPqWW0jnYVs2nmeXnRn9R0XXKvSK5RhWRQbGriSfPHuC6xV6RXHe+Zd/B6Fx6lLyrpZsMBxq0/7lS7UqfNkDgtLthk0ex7T6isntE2KLvy9yd65y4qWYwcGj2BCvKmqOlo7AoHLpRzhbcAamEkG7MQ14HHK0AwN5VHWxVRtUuBMkyARJaBc5jAHd1lGGo4Nyh7gLmARF9f96l6pjvmnNewOMHK+IcLaHiFtJZMFLKhT7R2g+rNR5kkQLAW3aJ1KlDQOr1oaq2XNH+2/8Vi5wWWw6AmK8I5mQHmjSd0qLA7PySTc+xG5oSOes16BUmwWEFR0OcGN+087psABvJNlBiGsILxScMK8hrXkt5xZDSTv6U3O8ngjNi45jKhFQgMe0scSJAnQnhB39aJxODpCgMO6qWsa0zmcLtLpBDWtk3LYveITilV4jUZNaGWfh/ng2k1zx02hrczwGyCI4CCd8QOF1xtKk1uenzg6zg6QWmRLgJJndeRzt0QrCnjKYxROHL8pZlJytc5maBlaZjdrxcRO9O2lsWnSptJe0ufUBLczTzCYaDlNt5MTrqt9E+o3q1TIExGGa+k3I+W075LguBIk3tPniRaFHsps+EawkBzS2SAYYCDJ8w4K62xs6pXqOc0MDGNHPzEtLmBoHOiD0TccTuug+TdNppEFoJcXgOBA5xbAzO+w0AE8IkoaoqIcWm02VlTEvf4I1KrqkEtDTdrWUy2AJIA10EbrqxxZrmpUa2oxjK+aq4cYDn5YiZ1sNVJtXYbKLqQbmcHOzObzczcuZrwHsJDm803/AAonH7IbUdmpVA0Umh2YDM0QZDSc1jAnr01ScswSVGikwOKqCmHjLmpE5T1OgXve5QVSo6ZdPOJPC51tu/wjsLTbkqAGAc0A2sDYW1Px6lXVKUb5vbXQ37tPWtRzZmeh4uUTynEpKTZcO1bIMu6rstNo4CO9dSqalcfxFfMV2CoLledetY9/B6Nz6gO2R8wfzN96xePqLZ7fdGHJ/E33rBYl9ytXflfySvXOaEdEdijhOpHmjsCQroRzkbmqJ4UxKHrVbLQimd+87B7f/Fbu8CzCl5E1DI4wdwHC034qpZdzj1x5h/lNr4ed57pWWqm6pPMHw2PJdlP+wYR2eQhaWFDdBf1qZN06GGKVBiBm1JO65JsLAdgCc5RuKEKoO6jlFiQOoqQYdz3BxMkidBuMaabh50lUacFYSBkLTacvcR8QqxVdTSeVAbE0nvApk8TJmTA6OsRbgp9muNJtml0sLzDi2Y6gRMQFJiquXK7g4H4jzKRzww3IAY/+XVCna1i6I3B5V6/7/hVYvbTqtVtR0gNaMjWgc3LFm7oGvciMZyiGRwZJcRq4AdIkuyhrQNXON9xt114DZMHmsfIN7seYlCYmjldHAkdw09RHmWsKeQpNpVX+/wBmWGAxrADnOglstzS6Ijsgn1ITE4jM4mdeAgDqjch4Sraik6k3NtUHF6lwt3BDuU+EN+5N6GFqFVDddkqC5XEata67g/Vede1nHv4PRubzZVcpj9GP5m+9c/xTrrfcqT9FP5m+9c8xL07toyV65zS4Z3Mb+UJXOTaNmN7B7FFVcr1oiAyvXQb3XU1RQP0PYlWoqVIMM3mzxJT3FPwjW80OMDeRw1Q+38YwOa2i3LlHOmZJk+cQE1m6G5KrbHFMcUlKpLQeK84pkxhTCnuUTimgEdorWlyccyj4Wq8U2ugNBknM4gNcRpaZ9vBVTHgObm0DgXdgIn1Kz5T0HuqZKL6lRnNc5heXNY5xcG5STJnd+brCrGlKsEsyq2nsStQqNLzMmzxJBPC+/qSbT2VUdmqQSwbiZLG7p7o0RzMW80iKri4giGughrmuAjrMB6usGQGtgyIgjqMzM/8A5gXWLWeGSaKxs6xdTGjDVC0kCS4EER9m3rsUNkM3md86rStINOG5gAS7NP2cxEgRMAAeZV23KbRUBaZzNknS8kT6vUnGdXQzaQpmVZCRSFqYQqEhrgn09ExyezRMSEbqu7O1XCV3ZwXn3zWPfwd9z6lNyuMYU/nb71zd/SHaui8s7YQ/nb/cucAy8dqLtyMxeec1LTzQoXlKx9k1y1UiROQ+JdDCUQ5CY7oFaQ46oUU7KB2CEyde72oqE0rSZkic2FGpHlQuemIko0C9wawFzjuF/UOq60+F5AkEGrUbI5xY1riHBrhYO1uJm1iRxUXJPZtP9+6o1wDSCxrXl1M26e4SJ4yJIIIlaSltFmIZUFF5IDSHVCDaebDQ7UxvvwvCvCFRGW2lyPD3Pq0KlMUyHVGs51hGbKHARHSF9IHas87wtF+QxIymDDha45w4dtlqm41lFjWmoXDMajnEfus5DnSGxmZmnSItY7qHbu0hVGY1M0GRbKOFxG5oHHuC3KzoJvYpsQ573gTcnmtaABmceA1JO8q+wXJfGVMjXfNU3GHPtLGkuBLmgz9k+ccUTyF2YXPNdwloEMM03NzanMDcERI0Ww2jUqBryGguykNZmGu8wdG6d+7cko11HV7nOamx8VSsWNPOLekCJbvInTXzKnqVy5xc4yT/ALHUtrjn1SxhqAh9xGcFrh9kgkgZgDcHUgWWX2y6SHQQdCCQbC4IgQN+/wCJHCgnJvVgDioilLkxxSQMQhOaEwlStTYkeAXdiuEkru8Lzr5rHv4O+6dTPcuj9DPlGf3LmtF/PHaukcvvqZ8oz2OXM8OecO1O6+m/kneOc0tF1gpkNSNlLnQSEchMf0e8e1FEoXHdEfmHtW46jSzJiUPXrQcpseBEKR1csIcNQqvauONVwkzAgENg9/EqkVViplULlMIUVMmBK8XoMmw5F1qbaFSQ3MHiTDgYPRBeBe7SYBT9rYr5O5hYGsFQy8EkNzTmuIygukmLXzDcsRSxz6TszDBgjiDIi40KMx/KF1UiXQBabzwMA2FpPq0srrMVUtT218fYBpBmRZ09KRBiwAnzBVBrOd0iYZIAvHXCU1coImR2gagExHbpu6lBUqzMaG/etJUMzliNlyDa0UahMGXAFpMtI05wJhsyYJ4cFbjGNwri0U3ZKga4Tzi2YL7i9r34NWA2XtR1EmLg6jS40PXHBXu0ts06hDnAksaQ0AkGbkkkHgI4dQ0TddUOLWj0F2jiW+CINy5pzO3CBYD8Ux1rN1DmBymw1k3Pcjnvznnu0IjnOIEHUA+/igMS4glt8szH+9qHi1k6hJr/AMkMpJSwkSMHoUhKY1yWUMaHBd6XBJXewF5t91j38HddeoPjcCyqzJUaHtkGDMSNDbtVeOSeEGlBn8XxVuUi4U2tGdjinqiv/wCAw/im/wAXxSnYNDxTf4vij0qdXuLBHYrv+BoeKb/F8U1/JzDu1pNPe74qxKcnV7hgjsVh5O4fxTfO74ph5K4XXwDPO74q2SFPE939iwR2Ko8lsL4lvnf+pNPJPC+Jb6T/ANSuEiWKW7+wwR2Kc8kMIf8A4N9J/wCpNPIvB+Ib6VT9SukqeOW7+2HDjsUX7EYPxDfTqfqXv2IwfiB6dT9SvEqOJP8Ap/bFw4bIov2HwfiB6dX9S9+w2D8T/Mq/qV6lCOJP+n9sOHDZFCeQ2D8T/Mq/qSHkLg/E/wAyr+pX68E+JP8Ap/bFw4bIz45BYLxP8yr+pe/YLBeJ/mVf1LQryXEn/T+2HChsjO/sDg/En/sq/qS/sDg/FH/sqfqWhSo4k/6f2w4UNkZ39gMH4o/9tT9S0QC8lWJSctXU3GKjo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6" name="AutoShape 4" descr="data:image/jpeg;base64,/9j/4AAQSkZJRgABAQAAAQABAAD/2wCEAAkGBhQSEBUUEhQVFRUVGBgUFBQVFBUUFBQUFBcVFRgXFBQXHCYeFxkjGRQUHy8gIycpLCwsFR4xNTAqNSYrLCkBCQoKDgwOGg8PGCwkHCQsLSwtLCwsLywsLCkpKSksKSwsLCksKSwpKSwpLCwsLCwsLCksLCksKSwsKSwsLCkpKf/AABEIAQkAvgMBIgACEQEDEQH/xAAbAAABBQEBAAAAAAAAAAAAAAAEAQIDBQYHAP/EAEQQAAEDAgMDBgkJCAMBAQAAAAEAAhEDIQQSMQVBUQYiMmFxgRNTc5GSobHB0RQjJDRCUmJy0hYzoqOywuHwFZPxQ4L/xAAZAQADAQEBAAAAAAAAAAAAAAAAAQMCBAX/xAAsEQACAQEGBQQDAQEBAAAAAAAAAQIRAwQSITFREzJBgcEzYXGRFBVS8OFC/9oADAMBAAIRAxEAPwA1tIZcznNaJiTa5v8AHzJvzfjafnCbjB9HP52/0uVMWwvMhZ41Wp714vc7Obii6Pg/G0/SSfN+Np+kFRFMcqcH3Of9habIv/m/G0/SCT5vx1P0gs+vFLg+4/2FpsjQ5GeNp+kF7IzxtP0gqBr1KtcH3F+wtNkXfg2eNp+kF7wTfG0/SHxVKCnB6OD7j/YWmyLnwLfGM9IfFeFBvjGekPiqsJzSjge4fsLTZFoMMPGM9IfFL8kH32ekPigablK0o4PuH59psgr5IPvs9IfFL8kH32ekPih4SgI4PuH59psif5H+NnpD4pfkf42ekPio04BLg+4fn2myF+R/jZ6Q+KX5H+NnpD4pmROaxHA9w/PtNkO+Q/iZ6Q+K98hP3mekPinsYntCfA9x/n2myIRgD95npD4qGpTykg7kY1t+9D4z947tUZwwNKp2XW8StW6kGPthz5Rv9LlRuer3aQ+jnyjf6XLPFUsXkebfPVYjnJkpSmEq5xihydKYF6boAkClaVFKeCmA+U5qZmTqbSeiJjUo10AmYUlTFNaLkILEtIME6axu/wArO43M8k3jcOriSqKD6mXI1H/PURq73p7OUtDe6O4rFuwpGup0HVxKaKBWsCM4mdEw21KVTovaeqb+ZGh0LmPyJwvBR+A5QVqVpzN+673HUIcBqe50OUrWqu2NtZldstMHe06g+8K0YFPQohQxPywvBKgZ4BSNakYFKEAIBcILGD5x3ajm6hCYz947tXLb8y7+D07hrIE2ofo58o3+lyzjnLRbZ+rHyjf6XLMSlY6M5r56rFLk1zkjivK5yUFBSpkrwKAJ2mU4uUIcvFyYE0rX0NmhlIAdRJ3mxWKdUXQcA1zqbC4QS0GDqLDX/d6rZNKtQpUy2P2fznCLGY83wVY7ZZLdIzOj8rG29d1u6myZMn/YQ9bZIj38OxVckLAzB19m5nF0x9kHcI3+YJW4ZrDp1R90fqPqC1tbZTbAGI0shKmwmxx3kzc9vUp403kPhsyT6/hKkHmsH2RYu7SNyOrYNrhYNAG4NEDtcUBtICm++s6dXWm0scXCC4AcACqp5EqA2d1CpmY64O469oW42Ft1uIZweOk33jqWDxgvqSOsKXYmO8FXa7dIDuyViSqaWR05PaExhlSNCiUHNT01qcgYrBdCYwc93ajGC6GxY57u1ctvzLv4PRuGsiv239WPlG+xyzBK0+3D9FPlG+xyyjnJWWjIXv1Gec5ND01zkyV0HKSByVxUJfCc0oAmzJGmU2UgqJgW2wtmmtXaIlrSHP4QN3ebeddBlY/AYh+CbnazwtJ8Fz29IAA6DeLlabC7Tp1GCo0y0gmezWeBC3Sg4hLnIWrUQWL5U4dg51QX7T1qvdyvw7oDXa6WhJ1NposHGSnPbDSepRYN+cy3Qo7E4bMwjiCFiKNSOSbXc59V560uHLmN3t7GA+vcrLa2H8G8gzIOo39qDfjbRPqj/BXUtDkeoDiMQTqZ64QjnJ9R1yo3EJow2dT5O4nwmGpu3xB7RZWwas9yFE4QfmK0qg9S60GNCWE4BJCyM83VDYrpu7UW3VC4rpu7Vy2/Mu/g9G46yK3b/wBVPlG+xyyRK1vKA/RT5Rv9LlkC5Ox0ZC9eoxCmEp0qNxVzmELkrXJicCmBJKTMow5LqQ0XLjAA1k2CaEy9ZicUaFNjWDwbpFNwkucZ0jNrmkRHBaPZWA8HRFN7hmBL3lujSYkTv0U2LeKQZSpDnNaGg/cbEE/mPvTcgFOPSQ3mVisjIvxWGp4ouewOpAEQ5gcZ4iSOG/shWDqODqnL4MU3Ou05ckzpbco6LC3EZmtkGxba4PaFosVyfovFwZ3TYjsKWKqyBxowTkzhHU3uY6S0aFahzUDszB5I3wNTr3nerFwWkxUoZnlDslrhmi/VqsZjMG0SCB1ESF0nG0szSFQDkx4QkOOVtySfctRkTlE5piqUGyGXQqvJOhMOFQuIzZWQS1k9J07+oLM7S5NmniG02HO2pDqbo1aePWFuM0yc7NrM3HIqhGDZ1yfOVewmbPwYpU2sH2WgeZTEKTNpZDAF6E8MSkJDI2ahDYrpu7UYGoTFdN3auS35l38Ho3HWRVcpPqp8oz2OWPK2HKQ/RT5Rvscsa5asNH8kL16h5xUZKcSo3LoOURI5yYSo3OWqASmpZGcm8XlxdIgZjmho/E4Fo9ZCq3ORvJ6nmxDHEloZ84XDdk5w85AHetJCqa5+1zTqP8OHAvNwGGR+XiEZgsWyqMlN+abQ4Q5hiRIN1V7UxYrPc3NOVgOYwZe+QO4Kiwe3KuGIIdOaQZAOmnqhZ4dCnENRsqtzyHCHNMd4stGytKyWC2gK58KIDgYqAepwWjwlTRSWToXdGqouqGidUeoGPXi5UqSIqgT6VOW+dNJXq7n+DinEm0nQDekgK3CYlwxBDwJixGhYbEGd91BgtmB1VlQi1Npa3te4v9QI86IqUfBkuc7M8gMECAMxgAdpVjSZAj/ZTQpvoeISJV6EExq9CVPAQA3KgcV03dqPQOK6bu1clvzLv4PQuWrKflOfoh8oz2OWLe9bPlV9UPlGexyw5K3Ycr+SN69QdnUdRyaXpr3rpSOU85yY4pJTHOWkhCPclw+Lc0EAkB1nDcdfiVGlo08z2t4kDskwtoydCxvIfDU2S11Qc0HMHTNplZavsaocxa7wguL2N4+AXTsds9nggy4a0BognotED1BZ+vQYAG0h28VFzaZdQTRk9lPq06v7s84ZXDSevhK6Fs+nzBNjFxMx3quq4YOpi0EXVhhHwAsuVXU3GOFFiwKQqAVEhrJ1EPcYQTdovFQsyFwMFpGg4glSPqyiMLT3nuSWbyDQr24N78Q0vPNY3MGjTO4kX4wB61bFAYfajXYh9IXLWi+6QTI7RIRxWyUtRqWEicAkISE4JISoA9CBxQ557VYQgMUOee1cl45l38HfctWUnKv6mfKM9jlhHvW65W/U3eUZ/csA4Kl35X8kb16h55soyV6UhXWkclRpemEpxCbCYhpXg6DPBWOF5P16nRpkDWXEMEdroR+H5C4hxE5AD9rOHW3kZZlGJIKMOZy/cWw9t43cUJQ5SZXk3HUUVjuQbaVzXDWiSXPAFh91syT1IrHcnWilSE5s1Nri82cwkaz9ySBrzTrYhQbgXi5C0+UzHcUfhdssO+6ybsB4M5XWIMGVZYTCmJiG8TYec2WHHYqmaluPnepmV1nxtCmwakx9248+iHr8qIaSwQBYlgznvceaPWiKfUHkat+IYwZqjg1vXv6gN6odvcsTlysmm3Sf/o78rfsjrN+pZuptWpU53QBn5x5L3kDWJsB2WQ2IeyQ4C40JmTO8zclUWxNuuaLPk5tBzcZSLoa10sDZvzhq7rnjxXS1xP5Wc4LdQ4OB7Lrpuy+WNCrAJLHH7wgTwDtFtqhGtWaCF4JGunROCyMcQkATgvIAUBV+KHPParAIDE9M9q5Lxqu/g77nqyh5Xj6GfKM/uXP3ldA5Z/Uj5Rn9y525yrduV/JC9eoJO4aq92fyPqPGas5tBnGoYd3N+Kl2NsPmteXOa4jNzbENNm33E3KMq7CZqS9x/E4lXlJ9DmVOoTSw+y8OOeRWdH2nON/ys5sdUlR1eUmGAijhiZEGGtpg94EoR2zmN0aEwt3BTeeo8VNERVttOmW0KTet0vI7iY9SGdtXF1LCo4DgwBjf4YVhSwIJurGjSDdAmqLRA5yfUzT9gVXDM5xJ6zPtWywW1G1sMDpWosyuEDMwtHSDd7XQB1yQdFUbVxJAhupsgKbHNOZr7wQZ3tO4kajtSmsSHHLMQimMW7POQXAaYi0gDhwT8Q51Vrq37qmOiSC9ztftOM7hfSSEBjaFQ1nc0ZrEgbpGl+pN8DiMgblMDrGkzEcO1PDpmUlMFxADiJLyes2cJ1A1ghS1sTUkWygXaGtho0+A3KZmyn6wAdZJzE9o3qRuzsurnHqBgdi3VEsRW16hOpvw1PZwXp4Ak/iVtQw7AbgxfoxJMGLmd8KN7WGYzAdxPuRiRqMZyzRT+DIMnjdWFGo4tynnNE5Y0E8YErzaYc2Q4akQQd3H/dyj+TlpkOg7oJ9ibdTKi0qtZGv5OVjTZ+9IES1pu13EXPNIjqV9hOUlMvyPIa6YBnmO7Cue/LnAEVBr9ttj3t0P+3ReFqkA5Q2o068R2jUdqi6ookpHUGuT1z7Y+26tMhoPN0h+g79y22GxRIGdpaePSaexwsmpVMyjhCygcT0z2owoTEDnHtXPeNV38HZc9WZ7lr9SPlGf3LB7Pw3hKrGfecAeyb+pbzlv9SPlGf3LNckcHmq5zowT3mw9Uqt3dIP5IXr1DT0qVnEaZso7GgD3HzqJ4U+GPzI/M8/xFDvcqnN0BqzVCGqas9CvqIETB8LxrgIR9RC4utYpi1dCHE4gveTuFh7ytZye8CyiHPDS94OswSx1gZMZbgl3NAtqVlaOHsER4OoHZg9wMZRpGX7sREdSVczYdt6hTbUe9hg+EdTjKc1R0kuMgmwdnhxiQm0tLqJ9LwlZ1RzcsgWHRDo5xA6zdS1iGQXaHTuWZMai5OiIqrkG9yOs4S0EgakAxa/sQZcDohGXFroRtrFtxwINgQQbEEERCTaFAg0+Y1mamHk352YmDAIAtB71Ns6u5tdhY/JcS+YAbq4u6gAT3I3bu1fDs8JSc10PyVMzWF4BgMMRYWOnHU2gq6m4tpZMqsJgS5zWADeSWzmgAuJvawHUo6OHJIMadf8AhavYWMYzDEvYwOcTRa4AB7swE3HDMJJVVtSBWLRSFMi7tZJJOt43cEsdXQbcsOuRCKNtELWwf2m2PEWKOa8JlQITJA1PHxaq3MPvts4do3rX7K5UBtNopMaWt3gy4cZB09SxtVCZix2ZhLXDeE8O2RtT3OqY3bLGsZUFw6Bb7w1BG5SYjpHtXO8JylEZarTqDLdHEWu3j1hdErdIrkt64lVb+DvulM6Gf5cD6EfKM/uVdycpBmFc7e6T3C3xVny3H0I+UZ/cq94yYYD8PuVrvy9znvXOGbMM4Zvf/USoXBS4ZuWhTH4R6xKicVY5gWoLoTFAgTBgyAYsSNb9486vKGDZ4M1qz8tNrskNGao99iGtHXIuicY2liGupsa6m9sZGPcIaWyIABIE3k8QtUFQxpeohznDznuU2Iolri0iCLEHUEcVFhm6njbuH+SUCitWHU3BSeHG5FYDYjH0TUqVC2xcAIAgcSZ4jdvVHQrguIBneDxCyqGqMtm1OtQbQqZqfGHZfUoalYtEgKBtUGk7qIJndcC/nU2s0ztu1KN9Q/Y+IIDhxI/it7kFs0xVbPZ5wR71Hs7HND8ovMaaWnf37k2rXbTqSTo7TfZyMLq1udFY5uoZtpvPHAtB9ZHuRVOhTnDPLGwajW1LWc14YYdGokOQm0H5mMeAQDmF+Egj2p3yxrsKWg8+nlqRwh+X2PCLOtESnRxQftLZTPD4ukWghjc9ES6GSM0NE8XjzJmJwrHUMHU53PPgqhzuJgOgQXEx9qytdq1ANoMeejWoCTu3kf0tVUGE7MqN+1h69vOB7XFdVDnosgVuEtiBmdmpXaLXFzeyFqVNOsNI65aD7SVcAg4x3CvTJ6pOnqHrVBVMNZPAt72OPuLVKhOaVKiPqKFzwo61RQPqWW0jnYVs2nmeXnRn9R0XXKvSK5RhWRQbGriSfPHuC6xV6RXHe+Zd/B6Fx6lLyrpZsMBxq0/7lS7UqfNkDgtLthk0ex7T6isntE2KLvy9yd65y4qWYwcGj2BCvKmqOlo7AoHLpRzhbcAamEkG7MQ14HHK0AwN5VHWxVRtUuBMkyARJaBc5jAHd1lGGo4Nyh7gLmARF9f96l6pjvmnNewOMHK+IcLaHiFtJZMFLKhT7R2g+rNR5kkQLAW3aJ1KlDQOr1oaq2XNH+2/8Vi5wWWw6AmK8I5mQHmjSd0qLA7PySTc+xG5oSOes16BUmwWEFR0OcGN+087psABvJNlBiGsILxScMK8hrXkt5xZDSTv6U3O8ngjNi45jKhFQgMe0scSJAnQnhB39aJxODpCgMO6qWsa0zmcLtLpBDWtk3LYveITilV4jUZNaGWfh/ng2k1zx02hrczwGyCI4CCd8QOF1xtKk1uenzg6zg6QWmRLgJJndeRzt0QrCnjKYxROHL8pZlJytc5maBlaZjdrxcRO9O2lsWnSptJe0ufUBLczTzCYaDlNt5MTrqt9E+o3q1TIExGGa+k3I+W075LguBIk3tPniRaFHsps+EawkBzS2SAYYCDJ8w4K62xs6pXqOc0MDGNHPzEtLmBoHOiD0TccTuug+TdNppEFoJcXgOBA5xbAzO+w0AE8IkoaoqIcWm02VlTEvf4I1KrqkEtDTdrWUy2AJIA10EbrqxxZrmpUa2oxjK+aq4cYDn5YiZ1sNVJtXYbKLqQbmcHOzObzczcuZrwHsJDm803/AAonH7IbUdmpVA0Umh2YDM0QZDSc1jAnr01ScswSVGikwOKqCmHjLmpE5T1OgXve5QVSo6ZdPOJPC51tu/wjsLTbkqAGAc0A2sDYW1Px6lXVKUb5vbXQ37tPWtRzZmeh4uUTynEpKTZcO1bIMu6rstNo4CO9dSqalcfxFfMV2CoLledetY9/B6Nz6gO2R8wfzN96xePqLZ7fdGHJ/E33rBYl9ytXflfySvXOaEdEdijhOpHmjsCQroRzkbmqJ4UxKHrVbLQimd+87B7f/Fbu8CzCl5E1DI4wdwHC034qpZdzj1x5h/lNr4ed57pWWqm6pPMHw2PJdlP+wYR2eQhaWFDdBf1qZN06GGKVBiBm1JO65JsLAdgCc5RuKEKoO6jlFiQOoqQYdz3BxMkidBuMaabh50lUacFYSBkLTacvcR8QqxVdTSeVAbE0nvApk8TJmTA6OsRbgp9muNJtml0sLzDi2Y6gRMQFJiquXK7g4H4jzKRzww3IAY/+XVCna1i6I3B5V6/7/hVYvbTqtVtR0gNaMjWgc3LFm7oGvciMZyiGRwZJcRq4AdIkuyhrQNXON9xt114DZMHmsfIN7seYlCYmjldHAkdw09RHmWsKeQpNpVX+/wBmWGAxrADnOglstzS6Ijsgn1ITE4jM4mdeAgDqjch4Sraik6k3NtUHF6lwt3BDuU+EN+5N6GFqFVDddkqC5XEata67g/Vede1nHv4PRubzZVcpj9GP5m+9c/xTrrfcqT9FP5m+9c8xL07toyV65zS4Z3Mb+UJXOTaNmN7B7FFVcr1oiAyvXQb3XU1RQP0PYlWoqVIMM3mzxJT3FPwjW80OMDeRw1Q+38YwOa2i3LlHOmZJk+cQE1m6G5KrbHFMcUlKpLQeK84pkxhTCnuUTimgEdorWlyccyj4Wq8U2ugNBknM4gNcRpaZ9vBVTHgObm0DgXdgIn1Kz5T0HuqZKL6lRnNc5heXNY5xcG5STJnd+brCrGlKsEsyq2nsStQqNLzMmzxJBPC+/qSbT2VUdmqQSwbiZLG7p7o0RzMW80iKri4giGughrmuAjrMB6usGQGtgyIgjqMzM/8A5gXWLWeGSaKxs6xdTGjDVC0kCS4EER9m3rsUNkM3md86rStINOG5gAS7NP2cxEgRMAAeZV23KbRUBaZzNknS8kT6vUnGdXQzaQpmVZCRSFqYQqEhrgn09ExyezRMSEbqu7O1XCV3ZwXn3zWPfwd9z6lNyuMYU/nb71zd/SHaui8s7YQ/nb/cucAy8dqLtyMxeec1LTzQoXlKx9k1y1UiROQ+JdDCUQ5CY7oFaQ46oUU7KB2CEyde72oqE0rSZkic2FGpHlQuemIko0C9wawFzjuF/UOq60+F5AkEGrUbI5xY1riHBrhYO1uJm1iRxUXJPZtP9+6o1wDSCxrXl1M26e4SJ4yJIIIlaSltFmIZUFF5IDSHVCDaebDQ7UxvvwvCvCFRGW2lyPD3Pq0KlMUyHVGs51hGbKHARHSF9IHas87wtF+QxIymDDha45w4dtlqm41lFjWmoXDMajnEfus5DnSGxmZmnSItY7qHbu0hVGY1M0GRbKOFxG5oHHuC3KzoJvYpsQ573gTcnmtaABmceA1JO8q+wXJfGVMjXfNU3GHPtLGkuBLmgz9k+ccUTyF2YXPNdwloEMM03NzanMDcERI0Ww2jUqBryGguykNZmGu8wdG6d+7cko11HV7nOamx8VSsWNPOLekCJbvInTXzKnqVy5xc4yT/ALHUtrjn1SxhqAh9xGcFrh9kgkgZgDcHUgWWX2y6SHQQdCCQbC4IgQN+/wCJHCgnJvVgDioilLkxxSQMQhOaEwlStTYkeAXdiuEkru8Lzr5rHv4O+6dTPcuj9DPlGf3LmtF/PHaukcvvqZ8oz2OXM8OecO1O6+m/kneOc0tF1gpkNSNlLnQSEchMf0e8e1FEoXHdEfmHtW46jSzJiUPXrQcpseBEKR1csIcNQqvauONVwkzAgENg9/EqkVViplULlMIUVMmBK8XoMmw5F1qbaFSQ3MHiTDgYPRBeBe7SYBT9rYr5O5hYGsFQy8EkNzTmuIygukmLXzDcsRSxz6TszDBgjiDIi40KMx/KF1UiXQBabzwMA2FpPq0srrMVUtT218fYBpBmRZ09KRBiwAnzBVBrOd0iYZIAvHXCU1coImR2gagExHbpu6lBUqzMaG/etJUMzliNlyDa0UahMGXAFpMtI05wJhsyYJ4cFbjGNwri0U3ZKga4Tzi2YL7i9r34NWA2XtR1EmLg6jS40PXHBXu0ts06hDnAksaQ0AkGbkkkHgI4dQ0TddUOLWj0F2jiW+CINy5pzO3CBYD8Ux1rN1DmBymw1k3Pcjnvznnu0IjnOIEHUA+/igMS4glt8szH+9qHi1k6hJr/AMkMpJSwkSMHoUhKY1yWUMaHBd6XBJXewF5t91j38HddeoPjcCyqzJUaHtkGDMSNDbtVeOSeEGlBn8XxVuUi4U2tGdjinqiv/wCAw/im/wAXxSnYNDxTf4vij0qdXuLBHYrv+BoeKb/F8U1/JzDu1pNPe74qxKcnV7hgjsVh5O4fxTfO74ph5K4XXwDPO74q2SFPE939iwR2Ko8lsL4lvnf+pNPJPC+Jb6T/ANSuEiWKW7+wwR2Kc8kMIf8A4N9J/wCpNPIvB+Ib6VT9SukqeOW7+2HDjsUX7EYPxDfTqfqXv2IwfiB6dT9SvEqOJP8Ap/bFw4bIov2HwfiB6dX9S9+w2D8T/Mq/qV6lCOJP+n9sOHDZFCeQ2D8T/Mq/qSHkLg/E/wAyr+pX68E+JP8Ap/bFw4bIz45BYLxP8yr+pe/YLBeJ/mVf1LQryXEn/T+2HChsjO/sDg/En/sq/qS/sDg/FH/sqfqWhSo4k/6f2w4UNkZ39gMH4o/9tT9S0QC8lWJSctXU3GKjoj//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7" name="AutoShape 6" descr="data:image/jpeg;base64,/9j/4AAQSkZJRgABAQAAAQABAAD/2wCEAAkGBhQSEBUUEhQVFRUVGBgUFBQVFBUUFBQUFBcVFRgXFBQXHCYeFxkjGRQUHy8gIycpLCwsFR4xNTAqNSYrLCkBCQoKDgwOGg8PGCwkHCQsLSwtLCwsLywsLCkpKSksKSwsLCksKSwpKSwpLCwsLCwsLCksLCksKSwsKSwsLCkpKf/AABEIAQkAvgMBIgACEQEDEQH/xAAbAAABBQEBAAAAAAAAAAAAAAAEAQIDBQYHAP/EAEQQAAEDAgMDBgkJCAMBAQAAAAEAAhEDIQQSMQVBUQYiMmFxgRNTc5GSobHB0RQjJDRCUmJy0hYzoqOywuHwFZPxQ4L/xAAZAQADAQEBAAAAAAAAAAAAAAAAAQMCBAX/xAAsEQACAQEGBQQDAQEBAAAAAAAAAQIRAwQSITFREzJBgcEzYXGRFBVS8OFC/9oADAMBAAIRAxEAPwA1tIZcznNaJiTa5v8AHzJvzfjafnCbjB9HP52/0uVMWwvMhZ41Wp714vc7Obii6Pg/G0/SSfN+Np+kFRFMcqcH3Of9habIv/m/G0/SCT5vx1P0gs+vFLg+4/2FpsjQ5GeNp+kF7IzxtP0gqBr1KtcH3F+wtNkXfg2eNp+kF7wTfG0/SHxVKCnB6OD7j/YWmyLnwLfGM9IfFeFBvjGekPiqsJzSjge4fsLTZFoMMPGM9IfFL8kH32ekPigablK0o4PuH59psgr5IPvs9IfFL8kH32ekPih4SgI4PuH59psif5H+NnpD4pfkf42ekPio04BLg+4fn2myF+R/jZ6Q+KX5H+NnpD4pmROaxHA9w/PtNkO+Q/iZ6Q+K98hP3mekPinsYntCfA9x/n2myIRgD95npD4qGpTykg7kY1t+9D4z947tUZwwNKp2XW8StW6kGPthz5Rv9LlRuer3aQ+jnyjf6XLPFUsXkebfPVYjnJkpSmEq5xihydKYF6boAkClaVFKeCmA+U5qZmTqbSeiJjUo10AmYUlTFNaLkILEtIME6axu/wArO43M8k3jcOriSqKD6mXI1H/PURq73p7OUtDe6O4rFuwpGup0HVxKaKBWsCM4mdEw21KVTovaeqb+ZGh0LmPyJwvBR+A5QVqVpzN+673HUIcBqe50OUrWqu2NtZldstMHe06g+8K0YFPQohQxPywvBKgZ4BSNakYFKEAIBcILGD5x3ajm6hCYz947tXLb8y7+D07hrIE2ofo58o3+lyzjnLRbZ+rHyjf6XLMSlY6M5r56rFLk1zkjivK5yUFBSpkrwKAJ2mU4uUIcvFyYE0rX0NmhlIAdRJ3mxWKdUXQcA1zqbC4QS0GDqLDX/d6rZNKtQpUy2P2fznCLGY83wVY7ZZLdIzOj8rG29d1u6myZMn/YQ9bZIj38OxVckLAzB19m5nF0x9kHcI3+YJW4ZrDp1R90fqPqC1tbZTbAGI0shKmwmxx3kzc9vUp403kPhsyT6/hKkHmsH2RYu7SNyOrYNrhYNAG4NEDtcUBtICm++s6dXWm0scXCC4AcACqp5EqA2d1CpmY64O469oW42Ft1uIZweOk33jqWDxgvqSOsKXYmO8FXa7dIDuyViSqaWR05PaExhlSNCiUHNT01qcgYrBdCYwc93ajGC6GxY57u1ctvzLv4PRuGsiv239WPlG+xyzBK0+3D9FPlG+xyyjnJWWjIXv1Gec5ND01zkyV0HKSByVxUJfCc0oAmzJGmU2UgqJgW2wtmmtXaIlrSHP4QN3ebeddBlY/AYh+CbnazwtJ8Fz29IAA6DeLlabC7Tp1GCo0y0gmezWeBC3Sg4hLnIWrUQWL5U4dg51QX7T1qvdyvw7oDXa6WhJ1NposHGSnPbDSepRYN+cy3Qo7E4bMwjiCFiKNSOSbXc59V560uHLmN3t7GA+vcrLa2H8G8gzIOo39qDfjbRPqj/BXUtDkeoDiMQTqZ64QjnJ9R1yo3EJow2dT5O4nwmGpu3xB7RZWwas9yFE4QfmK0qg9S60GNCWE4BJCyM83VDYrpu7UW3VC4rpu7Vy2/Mu/g9G46yK3b/wBVPlG+xyyRK1vKA/RT5Rv9LlkC5Ox0ZC9eoxCmEp0qNxVzmELkrXJicCmBJKTMow5LqQ0XLjAA1k2CaEy9ZicUaFNjWDwbpFNwkucZ0jNrmkRHBaPZWA8HRFN7hmBL3lujSYkTv0U2LeKQZSpDnNaGg/cbEE/mPvTcgFOPSQ3mVisjIvxWGp4ouewOpAEQ5gcZ4iSOG/shWDqODqnL4MU3Ou05ckzpbco6LC3EZmtkGxba4PaFosVyfovFwZ3TYjsKWKqyBxowTkzhHU3uY6S0aFahzUDszB5I3wNTr3nerFwWkxUoZnlDslrhmi/VqsZjMG0SCB1ESF0nG0szSFQDkx4QkOOVtySfctRkTlE5piqUGyGXQqvJOhMOFQuIzZWQS1k9J07+oLM7S5NmniG02HO2pDqbo1aePWFuM0yc7NrM3HIqhGDZ1yfOVewmbPwYpU2sH2WgeZTEKTNpZDAF6E8MSkJDI2ahDYrpu7UYGoTFdN3auS35l38Ho3HWRVcpPqp8oz2OWPK2HKQ/RT5Rvscsa5asNH8kL16h5xUZKcSo3LoOURI5yYSo3OWqASmpZGcm8XlxdIgZjmho/E4Fo9ZCq3ORvJ6nmxDHEloZ84XDdk5w85AHetJCqa5+1zTqP8OHAvNwGGR+XiEZgsWyqMlN+abQ4Q5hiRIN1V7UxYrPc3NOVgOYwZe+QO4Kiwe3KuGIIdOaQZAOmnqhZ4dCnENRsqtzyHCHNMd4stGytKyWC2gK58KIDgYqAepwWjwlTRSWToXdGqouqGidUeoGPXi5UqSIqgT6VOW+dNJXq7n+DinEm0nQDekgK3CYlwxBDwJixGhYbEGd91BgtmB1VlQi1Npa3te4v9QI86IqUfBkuc7M8gMECAMxgAdpVjSZAj/ZTQpvoeISJV6EExq9CVPAQA3KgcV03dqPQOK6bu1clvzLv4PQuWrKflOfoh8oz2OWLe9bPlV9UPlGexyw5K3Ycr+SN69QdnUdRyaXpr3rpSOU85yY4pJTHOWkhCPclw+Lc0EAkB1nDcdfiVGlo08z2t4kDskwtoydCxvIfDU2S11Qc0HMHTNplZavsaocxa7wguL2N4+AXTsds9nggy4a0BognotED1BZ+vQYAG0h28VFzaZdQTRk9lPq06v7s84ZXDSevhK6Fs+nzBNjFxMx3quq4YOpi0EXVhhHwAsuVXU3GOFFiwKQqAVEhrJ1EPcYQTdovFQsyFwMFpGg4glSPqyiMLT3nuSWbyDQr24N78Q0vPNY3MGjTO4kX4wB61bFAYfajXYh9IXLWi+6QTI7RIRxWyUtRqWEicAkISE4JISoA9CBxQ557VYQgMUOee1cl45l38HfctWUnKv6mfKM9jlhHvW65W/U3eUZ/csA4Kl35X8kb16h55soyV6UhXWkclRpemEpxCbCYhpXg6DPBWOF5P16nRpkDWXEMEdroR+H5C4hxE5AD9rOHW3kZZlGJIKMOZy/cWw9t43cUJQ5SZXk3HUUVjuQbaVzXDWiSXPAFh91syT1IrHcnWilSE5s1Nri82cwkaz9ySBrzTrYhQbgXi5C0+UzHcUfhdssO+6ybsB4M5XWIMGVZYTCmJiG8TYec2WHHYqmaluPnepmV1nxtCmwakx9248+iHr8qIaSwQBYlgznvceaPWiKfUHkat+IYwZqjg1vXv6gN6odvcsTlysmm3Sf/o78rfsjrN+pZuptWpU53QBn5x5L3kDWJsB2WQ2IeyQ4C40JmTO8zclUWxNuuaLPk5tBzcZSLoa10sDZvzhq7rnjxXS1xP5Wc4LdQ4OB7Lrpuy+WNCrAJLHH7wgTwDtFtqhGtWaCF4JGunROCyMcQkATgvIAUBV+KHPParAIDE9M9q5Lxqu/g77nqyh5Xj6GfKM/uXP3ldA5Z/Uj5Rn9y525yrduV/JC9eoJO4aq92fyPqPGas5tBnGoYd3N+Kl2NsPmteXOa4jNzbENNm33E3KMq7CZqS9x/E4lXlJ9DmVOoTSw+y8OOeRWdH2nON/ys5sdUlR1eUmGAijhiZEGGtpg94EoR2zmN0aEwt3BTeeo8VNERVttOmW0KTet0vI7iY9SGdtXF1LCo4DgwBjf4YVhSwIJurGjSDdAmqLRA5yfUzT9gVXDM5xJ6zPtWywW1G1sMDpWosyuEDMwtHSDd7XQB1yQdFUbVxJAhupsgKbHNOZr7wQZ3tO4kajtSmsSHHLMQimMW7POQXAaYi0gDhwT8Q51Vrq37qmOiSC9ztftOM7hfSSEBjaFQ1nc0ZrEgbpGl+pN8DiMgblMDrGkzEcO1PDpmUlMFxADiJLyes2cJ1A1ghS1sTUkWygXaGtho0+A3KZmyn6wAdZJzE9o3qRuzsurnHqBgdi3VEsRW16hOpvw1PZwXp4Ak/iVtQw7AbgxfoxJMGLmd8KN7WGYzAdxPuRiRqMZyzRT+DIMnjdWFGo4tynnNE5Y0E8YErzaYc2Q4akQQd3H/dyj+TlpkOg7oJ9ibdTKi0qtZGv5OVjTZ+9IES1pu13EXPNIjqV9hOUlMvyPIa6YBnmO7Cue/LnAEVBr9ttj3t0P+3ReFqkA5Q2o068R2jUdqi6ookpHUGuT1z7Y+26tMhoPN0h+g79y22GxRIGdpaePSaexwsmpVMyjhCygcT0z2owoTEDnHtXPeNV38HZc9WZ7lr9SPlGf3LB7Pw3hKrGfecAeyb+pbzlv9SPlGf3LNckcHmq5zowT3mw9Uqt3dIP5IXr1DT0qVnEaZso7GgD3HzqJ4U+GPzI/M8/xFDvcqnN0BqzVCGqas9CvqIETB8LxrgIR9RC4utYpi1dCHE4gveTuFh7ytZye8CyiHPDS94OswSx1gZMZbgl3NAtqVlaOHsER4OoHZg9wMZRpGX7sREdSVczYdt6hTbUe9hg+EdTjKc1R0kuMgmwdnhxiQm0tLqJ9LwlZ1RzcsgWHRDo5xA6zdS1iGQXaHTuWZMai5OiIqrkG9yOs4S0EgakAxa/sQZcDohGXFroRtrFtxwINgQQbEEERCTaFAg0+Y1mamHk352YmDAIAtB71Ns6u5tdhY/JcS+YAbq4u6gAT3I3bu1fDs8JSc10PyVMzWF4BgMMRYWOnHU2gq6m4tpZMqsJgS5zWADeSWzmgAuJvawHUo6OHJIMadf8AhavYWMYzDEvYwOcTRa4AB7swE3HDMJJVVtSBWLRSFMi7tZJJOt43cEsdXQbcsOuRCKNtELWwf2m2PEWKOa8JlQITJA1PHxaq3MPvts4do3rX7K5UBtNopMaWt3gy4cZB09SxtVCZix2ZhLXDeE8O2RtT3OqY3bLGsZUFw6Bb7w1BG5SYjpHtXO8JylEZarTqDLdHEWu3j1hdErdIrkt64lVb+DvulM6Gf5cD6EfKM/uVdycpBmFc7e6T3C3xVny3H0I+UZ/cq94yYYD8PuVrvy9znvXOGbMM4Zvf/USoXBS4ZuWhTH4R6xKicVY5gWoLoTFAgTBgyAYsSNb9486vKGDZ4M1qz8tNrskNGao99iGtHXIuicY2liGupsa6m9sZGPcIaWyIABIE3k8QtUFQxpeohznDznuU2Iolri0iCLEHUEcVFhm6njbuH+SUCitWHU3BSeHG5FYDYjH0TUqVC2xcAIAgcSZ4jdvVHQrguIBneDxCyqGqMtm1OtQbQqZqfGHZfUoalYtEgKBtUGk7qIJndcC/nU2s0ztu1KN9Q/Y+IIDhxI/it7kFs0xVbPZ5wR71Hs7HND8ovMaaWnf37k2rXbTqSTo7TfZyMLq1udFY5uoZtpvPHAtB9ZHuRVOhTnDPLGwajW1LWc14YYdGokOQm0H5mMeAQDmF+Egj2p3yxrsKWg8+nlqRwh+X2PCLOtESnRxQftLZTPD4ukWghjc9ES6GSM0NE8XjzJmJwrHUMHU53PPgqhzuJgOgQXEx9qytdq1ANoMeejWoCTu3kf0tVUGE7MqN+1h69vOB7XFdVDnosgVuEtiBmdmpXaLXFzeyFqVNOsNI65aD7SVcAg4x3CvTJ6pOnqHrVBVMNZPAt72OPuLVKhOaVKiPqKFzwo61RQPqWW0jnYVs2nmeXnRn9R0XXKvSK5RhWRQbGriSfPHuC6xV6RXHe+Zd/B6Fx6lLyrpZsMBxq0/7lS7UqfNkDgtLthk0ex7T6isntE2KLvy9yd65y4qWYwcGj2BCvKmqOlo7AoHLpRzhbcAamEkG7MQ14HHK0AwN5VHWxVRtUuBMkyARJaBc5jAHd1lGGo4Nyh7gLmARF9f96l6pjvmnNewOMHK+IcLaHiFtJZMFLKhT7R2g+rNR5kkQLAW3aJ1KlDQOr1oaq2XNH+2/8Vi5wWWw6AmK8I5mQHmjSd0qLA7PySTc+xG5oSOes16BUmwWEFR0OcGN+087psABvJNlBiGsILxScMK8hrXkt5xZDSTv6U3O8ngjNi45jKhFQgMe0scSJAnQnhB39aJxODpCgMO6qWsa0zmcLtLpBDWtk3LYveITilV4jUZNaGWfh/ng2k1zx02hrczwGyCI4CCd8QOF1xtKk1uenzg6zg6QWmRLgJJndeRzt0QrCnjKYxROHL8pZlJytc5maBlaZjdrxcRO9O2lsWnSptJe0ufUBLczTzCYaDlNt5MTrqt9E+o3q1TIExGGa+k3I+W075LguBIk3tPniRaFHsps+EawkBzS2SAYYCDJ8w4K62xs6pXqOc0MDGNHPzEtLmBoHOiD0TccTuug+TdNppEFoJcXgOBA5xbAzO+w0AE8IkoaoqIcWm02VlTEvf4I1KrqkEtDTdrWUy2AJIA10EbrqxxZrmpUa2oxjK+aq4cYDn5YiZ1sNVJtXYbKLqQbmcHOzObzczcuZrwHsJDm803/AAonH7IbUdmpVA0Umh2YDM0QZDSc1jAnr01ScswSVGikwOKqCmHjLmpE5T1OgXve5QVSo6ZdPOJPC51tu/wjsLTbkqAGAc0A2sDYW1Px6lXVKUb5vbXQ37tPWtRzZmeh4uUTynEpKTZcO1bIMu6rstNo4CO9dSqalcfxFfMV2CoLledetY9/B6Nz6gO2R8wfzN96xePqLZ7fdGHJ/E33rBYl9ytXflfySvXOaEdEdijhOpHmjsCQroRzkbmqJ4UxKHrVbLQimd+87B7f/Fbu8CzCl5E1DI4wdwHC034qpZdzj1x5h/lNr4ed57pWWqm6pPMHw2PJdlP+wYR2eQhaWFDdBf1qZN06GGKVBiBm1JO65JsLAdgCc5RuKEKoO6jlFiQOoqQYdz3BxMkidBuMaabh50lUacFYSBkLTacvcR8QqxVdTSeVAbE0nvApk8TJmTA6OsRbgp9muNJtml0sLzDi2Y6gRMQFJiquXK7g4H4jzKRzww3IAY/+XVCna1i6I3B5V6/7/hVYvbTqtVtR0gNaMjWgc3LFm7oGvciMZyiGRwZJcRq4AdIkuyhrQNXON9xt114DZMHmsfIN7seYlCYmjldHAkdw09RHmWsKeQpNpVX+/wBmWGAxrADnOglstzS6Ijsgn1ITE4jM4mdeAgDqjch4Sraik6k3NtUHF6lwt3BDuU+EN+5N6GFqFVDddkqC5XEata67g/Vede1nHv4PRubzZVcpj9GP5m+9c/xTrrfcqT9FP5m+9c8xL07toyV65zS4Z3Mb+UJXOTaNmN7B7FFVcr1oiAyvXQb3XU1RQP0PYlWoqVIMM3mzxJT3FPwjW80OMDeRw1Q+38YwOa2i3LlHOmZJk+cQE1m6G5KrbHFMcUlKpLQeK84pkxhTCnuUTimgEdorWlyccyj4Wq8U2ugNBknM4gNcRpaZ9vBVTHgObm0DgXdgIn1Kz5T0HuqZKL6lRnNc5heXNY5xcG5STJnd+brCrGlKsEsyq2nsStQqNLzMmzxJBPC+/qSbT2VUdmqQSwbiZLG7p7o0RzMW80iKri4giGughrmuAjrMB6usGQGtgyIgjqMzM/8A5gXWLWeGSaKxs6xdTGjDVC0kCS4EER9m3rsUNkM3md86rStINOG5gAS7NP2cxEgRMAAeZV23KbRUBaZzNknS8kT6vUnGdXQzaQpmVZCRSFqYQqEhrgn09ExyezRMSEbqu7O1XCV3ZwXn3zWPfwd9z6lNyuMYU/nb71zd/SHaui8s7YQ/nb/cucAy8dqLtyMxeec1LTzQoXlKx9k1y1UiROQ+JdDCUQ5CY7oFaQ46oUU7KB2CEyde72oqE0rSZkic2FGpHlQuemIko0C9wawFzjuF/UOq60+F5AkEGrUbI5xY1riHBrhYO1uJm1iRxUXJPZtP9+6o1wDSCxrXl1M26e4SJ4yJIIIlaSltFmIZUFF5IDSHVCDaebDQ7UxvvwvCvCFRGW2lyPD3Pq0KlMUyHVGs51hGbKHARHSF9IHas87wtF+QxIymDDha45w4dtlqm41lFjWmoXDMajnEfus5DnSGxmZmnSItY7qHbu0hVGY1M0GRbKOFxG5oHHuC3KzoJvYpsQ573gTcnmtaABmceA1JO8q+wXJfGVMjXfNU3GHPtLGkuBLmgz9k+ccUTyF2YXPNdwloEMM03NzanMDcERI0Ww2jUqBryGguykNZmGu8wdG6d+7cko11HV7nOamx8VSsWNPOLekCJbvInTXzKnqVy5xc4yT/ALHUtrjn1SxhqAh9xGcFrh9kgkgZgDcHUgWWX2y6SHQQdCCQbC4IgQN+/wCJHCgnJvVgDioilLkxxSQMQhOaEwlStTYkeAXdiuEkru8Lzr5rHv4O+6dTPcuj9DPlGf3LmtF/PHaukcvvqZ8oz2OXM8OecO1O6+m/kneOc0tF1gpkNSNlLnQSEchMf0e8e1FEoXHdEfmHtW46jSzJiUPXrQcpseBEKR1csIcNQqvauONVwkzAgENg9/EqkVViplULlMIUVMmBK8XoMmw5F1qbaFSQ3MHiTDgYPRBeBe7SYBT9rYr5O5hYGsFQy8EkNzTmuIygukmLXzDcsRSxz6TszDBgjiDIi40KMx/KF1UiXQBabzwMA2FpPq0srrMVUtT218fYBpBmRZ09KRBiwAnzBVBrOd0iYZIAvHXCU1coImR2gagExHbpu6lBUqzMaG/etJUMzliNlyDa0UahMGXAFpMtI05wJhsyYJ4cFbjGNwri0U3ZKga4Tzi2YL7i9r34NWA2XtR1EmLg6jS40PXHBXu0ts06hDnAksaQ0AkGbkkkHgI4dQ0TddUOLWj0F2jiW+CINy5pzO3CBYD8Ux1rN1DmBymw1k3Pcjnvznnu0IjnOIEHUA+/igMS4glt8szH+9qHi1k6hJr/AMkMpJSwkSMHoUhKY1yWUMaHBd6XBJXewF5t91j38HddeoPjcCyqzJUaHtkGDMSNDbtVeOSeEGlBn8XxVuUi4U2tGdjinqiv/wCAw/im/wAXxSnYNDxTf4vij0qdXuLBHYrv+BoeKb/F8U1/JzDu1pNPe74qxKcnV7hgjsVh5O4fxTfO74ph5K4XXwDPO74q2SFPE939iwR2Ko8lsL4lvnf+pNPJPC+Jb6T/ANSuEiWKW7+wwR2Kc8kMIf8A4N9J/wCpNPIvB+Ib6VT9SukqeOW7+2HDjsUX7EYPxDfTqfqXv2IwfiB6dT9SvEqOJP8Ap/bFw4bIov2HwfiB6dX9S9+w2D8T/Mq/qV6lCOJP+n9sOHDZFCeQ2D8T/Mq/qSHkLg/E/wAyr+pX68E+JP8Ap/bFw4bIz45BYLxP8yr+pe/YLBeJ/mVf1LQryXEn/T+2HChsjO/sDg/En/sq/qS/sDg/FH/sqfqWhSo4k/6f2w4UNkZ39gMH4o/9tT9S0QC8lWJSctXU3GKjoj//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3080" name="Picture 8" descr="http://nstarikov.ru/new/wp-content/uploads/2012/05/Stalin_PRI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335388"/>
            <a:ext cx="2282523" cy="317988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upload.wikimedia.org/wikipedia/commons/3/3f/Lazar_Kaganovi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2852936"/>
            <a:ext cx="2384111" cy="3291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331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вырезанными противолежащими углами 3"/>
          <p:cNvSpPr/>
          <p:nvPr/>
        </p:nvSpPr>
        <p:spPr>
          <a:xfrm>
            <a:off x="4716016" y="0"/>
            <a:ext cx="4427984" cy="6858000"/>
          </a:xfrm>
          <a:prstGeom prst="snip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ru-RU" dirty="0" err="1"/>
              <a:t>Наприкінці</a:t>
            </a:r>
            <a:r>
              <a:rPr lang="ru-RU" dirty="0"/>
              <a:t> </a:t>
            </a:r>
            <a:r>
              <a:rPr lang="ru-RU" dirty="0" err="1"/>
              <a:t>літа</a:t>
            </a:r>
            <a:r>
              <a:rPr lang="ru-RU" dirty="0"/>
              <a:t> газета «Правда» </a:t>
            </a:r>
            <a:r>
              <a:rPr lang="ru-RU" dirty="0" err="1"/>
              <a:t>організувала</a:t>
            </a:r>
            <a:r>
              <a:rPr lang="ru-RU" dirty="0"/>
              <a:t> в </a:t>
            </a:r>
            <a:r>
              <a:rPr lang="ru-RU" dirty="0" err="1"/>
              <a:t>Україні</a:t>
            </a:r>
            <a:r>
              <a:rPr lang="ru-RU" dirty="0"/>
              <a:t> рейд </a:t>
            </a:r>
            <a:r>
              <a:rPr lang="ru-RU" dirty="0" err="1"/>
              <a:t>боротьби</a:t>
            </a:r>
            <a:r>
              <a:rPr lang="ru-RU" dirty="0"/>
              <a:t> з </a:t>
            </a:r>
            <a:r>
              <a:rPr lang="ru-RU" dirty="0" err="1"/>
              <a:t>крадіжками</a:t>
            </a:r>
            <a:r>
              <a:rPr lang="ru-RU" dirty="0"/>
              <a:t> зерна. З </a:t>
            </a:r>
            <a:r>
              <a:rPr lang="ru-RU" dirty="0" smtClean="0"/>
              <a:t>7</a:t>
            </a:r>
            <a:r>
              <a:rPr lang="ru-RU" dirty="0"/>
              <a:t> </a:t>
            </a:r>
            <a:r>
              <a:rPr lang="ru-RU" dirty="0" smtClean="0"/>
              <a:t>по</a:t>
            </a:r>
            <a:r>
              <a:rPr lang="ru-RU" dirty="0"/>
              <a:t> 17 </a:t>
            </a:r>
            <a:r>
              <a:rPr lang="ru-RU" dirty="0" err="1"/>
              <a:t>серпня</a:t>
            </a:r>
            <a:r>
              <a:rPr lang="ru-RU" dirty="0"/>
              <a:t> 1932 року в </a:t>
            </a:r>
            <a:r>
              <a:rPr lang="ru-RU" dirty="0" err="1"/>
              <a:t>ньому</a:t>
            </a:r>
            <a:r>
              <a:rPr lang="ru-RU" dirty="0"/>
              <a:t> взяли участь 100 </a:t>
            </a:r>
            <a:r>
              <a:rPr lang="ru-RU" dirty="0" err="1"/>
              <a:t>тисяч</a:t>
            </a:r>
            <a:r>
              <a:rPr lang="ru-RU" dirty="0"/>
              <a:t> «</a:t>
            </a:r>
            <a:r>
              <a:rPr lang="ru-RU" dirty="0" err="1"/>
              <a:t>ударників</a:t>
            </a:r>
            <a:r>
              <a:rPr lang="ru-RU" dirty="0"/>
              <a:t> </a:t>
            </a:r>
            <a:r>
              <a:rPr lang="ru-RU" dirty="0" err="1"/>
              <a:t>преси</a:t>
            </a:r>
            <a:r>
              <a:rPr lang="ru-RU" dirty="0"/>
              <a:t>». Метою рейду </a:t>
            </a:r>
            <a:r>
              <a:rPr lang="ru-RU" dirty="0" err="1"/>
              <a:t>була</a:t>
            </a:r>
            <a:r>
              <a:rPr lang="ru-RU" dirty="0"/>
              <a:t> </a:t>
            </a:r>
            <a:r>
              <a:rPr lang="ru-RU" dirty="0" err="1"/>
              <a:t>боротьба</a:t>
            </a:r>
            <a:r>
              <a:rPr lang="ru-RU" dirty="0"/>
              <a:t> з </a:t>
            </a:r>
            <a:r>
              <a:rPr lang="ru-RU" dirty="0" err="1"/>
              <a:t>крадіжками</a:t>
            </a:r>
            <a:r>
              <a:rPr lang="ru-RU" dirty="0"/>
              <a:t> зерна.</a:t>
            </a:r>
          </a:p>
          <a:p>
            <a:r>
              <a:rPr lang="ru-RU" dirty="0"/>
              <a:t>Станом на 22 </a:t>
            </a:r>
            <a:r>
              <a:rPr lang="ru-RU" dirty="0" err="1"/>
              <a:t>серпня</a:t>
            </a:r>
            <a:r>
              <a:rPr lang="ru-RU" dirty="0"/>
              <a:t> ДПУ </a:t>
            </a:r>
            <a:r>
              <a:rPr lang="ru-RU" dirty="0" err="1"/>
              <a:t>зафіксовано</a:t>
            </a:r>
            <a:r>
              <a:rPr lang="ru-RU" dirty="0"/>
              <a:t> 220 </a:t>
            </a:r>
            <a:r>
              <a:rPr lang="ru-RU" dirty="0" err="1"/>
              <a:t>випадків</a:t>
            </a:r>
            <a:r>
              <a:rPr lang="ru-RU" dirty="0"/>
              <a:t> </a:t>
            </a:r>
            <a:r>
              <a:rPr lang="ru-RU" dirty="0" err="1"/>
              <a:t>відмови</a:t>
            </a:r>
            <a:r>
              <a:rPr lang="ru-RU" dirty="0"/>
              <a:t> </a:t>
            </a:r>
            <a:r>
              <a:rPr lang="ru-RU" dirty="0" err="1"/>
              <a:t>колгоспів</a:t>
            </a:r>
            <a:r>
              <a:rPr lang="ru-RU" dirty="0"/>
              <a:t> і </a:t>
            </a:r>
            <a:r>
              <a:rPr lang="ru-RU" dirty="0" err="1"/>
              <a:t>сільрад</a:t>
            </a:r>
            <a:r>
              <a:rPr lang="ru-RU" dirty="0"/>
              <a:t> </a:t>
            </a:r>
            <a:r>
              <a:rPr lang="ru-RU" dirty="0" err="1"/>
              <a:t>від</a:t>
            </a:r>
            <a:r>
              <a:rPr lang="ru-RU" dirty="0"/>
              <a:t> </a:t>
            </a:r>
            <a:r>
              <a:rPr lang="ru-RU" dirty="0" err="1"/>
              <a:t>прийняття</a:t>
            </a:r>
            <a:r>
              <a:rPr lang="ru-RU" dirty="0"/>
              <a:t> </a:t>
            </a:r>
            <a:r>
              <a:rPr lang="ru-RU" dirty="0" err="1"/>
              <a:t>планів</a:t>
            </a:r>
            <a:r>
              <a:rPr lang="ru-RU" dirty="0"/>
              <a:t> </a:t>
            </a:r>
            <a:r>
              <a:rPr lang="ru-RU" dirty="0" err="1"/>
              <a:t>хлібозаготівель</a:t>
            </a:r>
            <a:r>
              <a:rPr lang="ru-RU" dirty="0"/>
              <a:t>, </a:t>
            </a:r>
            <a:r>
              <a:rPr lang="ru-RU" dirty="0" err="1"/>
              <a:t>непогодження</a:t>
            </a:r>
            <a:r>
              <a:rPr lang="ru-RU" dirty="0"/>
              <a:t> з ними </a:t>
            </a:r>
            <a:r>
              <a:rPr lang="ru-RU" dirty="0" err="1"/>
              <a:t>місцевих</a:t>
            </a:r>
            <a:r>
              <a:rPr lang="ru-RU" dirty="0"/>
              <a:t> </a:t>
            </a:r>
            <a:r>
              <a:rPr lang="ru-RU" dirty="0" err="1"/>
              <a:t>партосередків</a:t>
            </a:r>
            <a:r>
              <a:rPr lang="ru-RU" dirty="0"/>
              <a:t> за мотивами </a:t>
            </a:r>
            <a:r>
              <a:rPr lang="ru-RU" dirty="0" err="1"/>
              <a:t>нереальності</a:t>
            </a:r>
            <a:r>
              <a:rPr lang="ru-RU" dirty="0"/>
              <a:t> </a:t>
            </a:r>
            <a:r>
              <a:rPr lang="ru-RU" dirty="0" err="1"/>
              <a:t>поставлених</a:t>
            </a:r>
            <a:r>
              <a:rPr lang="ru-RU" dirty="0"/>
              <a:t> </a:t>
            </a:r>
            <a:r>
              <a:rPr lang="ru-RU" dirty="0" err="1"/>
              <a:t>завдань</a:t>
            </a:r>
            <a:r>
              <a:rPr lang="ru-RU" dirty="0"/>
              <a:t>; в </a:t>
            </a:r>
            <a:r>
              <a:rPr lang="ru-RU" dirty="0" err="1"/>
              <a:t>Харківській</a:t>
            </a:r>
            <a:r>
              <a:rPr lang="ru-RU" dirty="0"/>
              <a:t> </a:t>
            </a:r>
            <a:r>
              <a:rPr lang="ru-RU" dirty="0" err="1"/>
              <a:t>області</a:t>
            </a:r>
            <a:r>
              <a:rPr lang="ru-RU" dirty="0"/>
              <a:t> у 20 районах — 91 </a:t>
            </a:r>
            <a:r>
              <a:rPr lang="ru-RU" dirty="0" err="1"/>
              <a:t>випадок</a:t>
            </a:r>
            <a:r>
              <a:rPr lang="ru-RU" dirty="0"/>
              <a:t>, в </a:t>
            </a:r>
            <a:r>
              <a:rPr lang="ru-RU" dirty="0" err="1"/>
              <a:t>Дніпропетровській</a:t>
            </a:r>
            <a:r>
              <a:rPr lang="ru-RU" dirty="0"/>
              <a:t> у 12 районах — 19, у </a:t>
            </a:r>
            <a:r>
              <a:rPr lang="ru-RU" dirty="0" err="1"/>
              <a:t>Вінницькій</a:t>
            </a:r>
            <a:r>
              <a:rPr lang="ru-RU" dirty="0"/>
              <a:t> у 16 районах — 96, в </a:t>
            </a:r>
            <a:r>
              <a:rPr lang="ru-RU" dirty="0" err="1"/>
              <a:t>Одеській</a:t>
            </a:r>
            <a:r>
              <a:rPr lang="ru-RU" dirty="0"/>
              <a:t> у 6 районах — 14. </a:t>
            </a:r>
            <a:r>
              <a:rPr lang="ru-RU" dirty="0" err="1"/>
              <a:t>Всього</a:t>
            </a:r>
            <a:r>
              <a:rPr lang="ru-RU" dirty="0"/>
              <a:t> у 54 районах — 220 </a:t>
            </a:r>
            <a:r>
              <a:rPr lang="ru-RU" dirty="0" err="1"/>
              <a:t>випадків</a:t>
            </a:r>
            <a:r>
              <a:rPr lang="ru-RU" dirty="0" smtClean="0"/>
              <a:t>.</a:t>
            </a:r>
            <a:endParaRPr lang="ru-RU" dirty="0"/>
          </a:p>
        </p:txBody>
      </p:sp>
      <p:pic>
        <p:nvPicPr>
          <p:cNvPr id="4098" name="Picture 2" descr="Логотип газети «Правд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80728"/>
            <a:ext cx="4968551" cy="72732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vseslova.com.ua/images/bse/0005/59609/7_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29" y="1844824"/>
            <a:ext cx="476250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velikijhutir.cherkassy.ua/files/images/holodomor_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529" y="4221088"/>
            <a:ext cx="4762500"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015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вырезанными противолежащими углами 3"/>
          <p:cNvSpPr/>
          <p:nvPr/>
        </p:nvSpPr>
        <p:spPr>
          <a:xfrm>
            <a:off x="5220072" y="0"/>
            <a:ext cx="3923928" cy="6858000"/>
          </a:xfrm>
          <a:prstGeom prst="snip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ru-RU" dirty="0"/>
              <a:t>31 </a:t>
            </a:r>
            <a:r>
              <a:rPr lang="ru-RU" dirty="0" err="1"/>
              <a:t>серпня</a:t>
            </a:r>
            <a:r>
              <a:rPr lang="ru-RU" dirty="0"/>
              <a:t> 1932 року в </a:t>
            </a:r>
            <a:r>
              <a:rPr lang="ru-RU" dirty="0" err="1"/>
              <a:t>Луганську</a:t>
            </a:r>
            <a:r>
              <a:rPr lang="ru-RU" dirty="0"/>
              <a:t> </a:t>
            </a:r>
            <a:r>
              <a:rPr lang="ru-RU" dirty="0" err="1"/>
              <a:t>вийшла</a:t>
            </a:r>
            <a:r>
              <a:rPr lang="ru-RU" dirty="0"/>
              <a:t> постанова бюро </a:t>
            </a:r>
            <a:r>
              <a:rPr lang="ru-RU" dirty="0" err="1"/>
              <a:t>міському</a:t>
            </a:r>
            <a:r>
              <a:rPr lang="ru-RU" dirty="0"/>
              <a:t> КП(б)У про </a:t>
            </a:r>
            <a:r>
              <a:rPr lang="ru-RU" dirty="0" err="1"/>
              <a:t>неприпустимість</a:t>
            </a:r>
            <a:r>
              <a:rPr lang="ru-RU" dirty="0"/>
              <a:t> </a:t>
            </a:r>
            <a:r>
              <a:rPr lang="ru-RU" dirty="0" err="1"/>
              <a:t>витрачання</a:t>
            </a:r>
            <a:r>
              <a:rPr lang="ru-RU" dirty="0"/>
              <a:t> </a:t>
            </a:r>
            <a:r>
              <a:rPr lang="ru-RU" dirty="0" err="1"/>
              <a:t>хліба</a:t>
            </a:r>
            <a:r>
              <a:rPr lang="ru-RU" dirty="0"/>
              <a:t> на </a:t>
            </a:r>
            <a:r>
              <a:rPr lang="ru-RU" dirty="0" err="1"/>
              <a:t>громадське</a:t>
            </a:r>
            <a:r>
              <a:rPr lang="ru-RU" dirty="0"/>
              <a:t> </a:t>
            </a:r>
            <a:r>
              <a:rPr lang="ru-RU" dirty="0" err="1"/>
              <a:t>харчування</a:t>
            </a:r>
            <a:r>
              <a:rPr lang="ru-RU" dirty="0"/>
              <a:t> в </a:t>
            </a:r>
            <a:r>
              <a:rPr lang="ru-RU" dirty="0" err="1"/>
              <a:t>їдальнях</a:t>
            </a:r>
            <a:r>
              <a:rPr lang="ru-RU" dirty="0"/>
              <a:t> </a:t>
            </a:r>
            <a:r>
              <a:rPr lang="ru-RU" dirty="0" err="1"/>
              <a:t>колгоспів</a:t>
            </a:r>
            <a:r>
              <a:rPr lang="ru-RU" dirty="0"/>
              <a:t>.</a:t>
            </a:r>
          </a:p>
          <a:p>
            <a:r>
              <a:rPr lang="ru-RU" dirty="0"/>
              <a:t>За </a:t>
            </a:r>
            <a:r>
              <a:rPr lang="ru-RU" dirty="0" err="1"/>
              <a:t>серпень-місяць</a:t>
            </a:r>
            <a:r>
              <a:rPr lang="ru-RU" dirty="0"/>
              <a:t> 1932 року до </a:t>
            </a:r>
            <a:r>
              <a:rPr lang="ru-RU" dirty="0" err="1"/>
              <a:t>приймальні</a:t>
            </a:r>
            <a:r>
              <a:rPr lang="ru-RU" dirty="0"/>
              <a:t> </a:t>
            </a:r>
            <a:r>
              <a:rPr lang="ru-RU" dirty="0" err="1"/>
              <a:t>голови</a:t>
            </a:r>
            <a:r>
              <a:rPr lang="ru-RU" dirty="0"/>
              <a:t> ВУЦВК Г. </a:t>
            </a:r>
            <a:r>
              <a:rPr lang="ru-RU" dirty="0" err="1"/>
              <a:t>Петровського</a:t>
            </a:r>
            <a:r>
              <a:rPr lang="ru-RU" dirty="0"/>
              <a:t> </a:t>
            </a:r>
            <a:r>
              <a:rPr lang="ru-RU" dirty="0" err="1"/>
              <a:t>надійшло</a:t>
            </a:r>
            <a:r>
              <a:rPr lang="ru-RU" dirty="0"/>
              <a:t> </a:t>
            </a:r>
            <a:r>
              <a:rPr lang="ru-RU" dirty="0" err="1"/>
              <a:t>близько</a:t>
            </a:r>
            <a:r>
              <a:rPr lang="ru-RU" dirty="0"/>
              <a:t> 1,5 тис. </a:t>
            </a:r>
            <a:r>
              <a:rPr lang="ru-RU" dirty="0" err="1"/>
              <a:t>заяв</a:t>
            </a:r>
            <a:r>
              <a:rPr lang="ru-RU" dirty="0"/>
              <a:t> </a:t>
            </a:r>
            <a:r>
              <a:rPr lang="ru-RU" dirty="0" err="1"/>
              <a:t>колгоспників</a:t>
            </a:r>
            <a:r>
              <a:rPr lang="ru-RU" dirty="0"/>
              <a:t> про </a:t>
            </a:r>
            <a:r>
              <a:rPr lang="ru-RU" dirty="0" err="1"/>
              <a:t>вихід</a:t>
            </a:r>
            <a:r>
              <a:rPr lang="ru-RU" dirty="0"/>
              <a:t> </a:t>
            </a:r>
            <a:r>
              <a:rPr lang="ru-RU" dirty="0" err="1"/>
              <a:t>із</a:t>
            </a:r>
            <a:r>
              <a:rPr lang="ru-RU" dirty="0"/>
              <a:t> </a:t>
            </a:r>
            <a:r>
              <a:rPr lang="ru-RU" dirty="0" err="1"/>
              <a:t>колгоспів</a:t>
            </a:r>
            <a:r>
              <a:rPr lang="ru-RU" dirty="0"/>
              <a:t>. </a:t>
            </a:r>
            <a:r>
              <a:rPr lang="ru-RU" dirty="0" err="1"/>
              <a:t>Майже</a:t>
            </a:r>
            <a:r>
              <a:rPr lang="ru-RU" dirty="0"/>
              <a:t> 70 % </a:t>
            </a:r>
            <a:r>
              <a:rPr lang="ru-RU" dirty="0" err="1"/>
              <a:t>поданих</a:t>
            </a:r>
            <a:r>
              <a:rPr lang="ru-RU" dirty="0"/>
              <a:t> </a:t>
            </a:r>
            <a:r>
              <a:rPr lang="ru-RU" dirty="0" err="1"/>
              <a:t>заяв</a:t>
            </a:r>
            <a:r>
              <a:rPr lang="ru-RU" dirty="0"/>
              <a:t> припадало на </a:t>
            </a:r>
            <a:r>
              <a:rPr lang="ru-RU" dirty="0" err="1"/>
              <a:t>Харківську</a:t>
            </a:r>
            <a:r>
              <a:rPr lang="ru-RU" dirty="0"/>
              <a:t> область, </a:t>
            </a:r>
            <a:r>
              <a:rPr lang="ru-RU" dirty="0" err="1"/>
              <a:t>переважно</a:t>
            </a:r>
            <a:r>
              <a:rPr lang="ru-RU" dirty="0"/>
              <a:t> з </a:t>
            </a:r>
            <a:r>
              <a:rPr lang="ru-RU" dirty="0" err="1"/>
              <a:t>Гадяцького</a:t>
            </a:r>
            <a:r>
              <a:rPr lang="ru-RU" dirty="0"/>
              <a:t>, </a:t>
            </a:r>
            <a:r>
              <a:rPr lang="ru-RU" dirty="0" err="1"/>
              <a:t>Великописарівського</a:t>
            </a:r>
            <a:r>
              <a:rPr lang="ru-RU" dirty="0"/>
              <a:t>, </a:t>
            </a:r>
            <a:r>
              <a:rPr lang="ru-RU" dirty="0" err="1"/>
              <a:t>Олексіївського</a:t>
            </a:r>
            <a:r>
              <a:rPr lang="ru-RU" dirty="0"/>
              <a:t> та </a:t>
            </a:r>
            <a:r>
              <a:rPr lang="ru-RU" dirty="0" err="1"/>
              <a:t>Богодухівського</a:t>
            </a:r>
            <a:r>
              <a:rPr lang="ru-RU" dirty="0"/>
              <a:t> </a:t>
            </a:r>
            <a:r>
              <a:rPr lang="ru-RU" dirty="0" err="1"/>
              <a:t>районів</a:t>
            </a:r>
            <a:r>
              <a:rPr lang="ru-RU" dirty="0"/>
              <a:t> (170–180 </a:t>
            </a:r>
            <a:r>
              <a:rPr lang="ru-RU" dirty="0" err="1"/>
              <a:t>заяв</a:t>
            </a:r>
            <a:r>
              <a:rPr lang="ru-RU" dirty="0"/>
              <a:t>). </a:t>
            </a:r>
            <a:r>
              <a:rPr lang="ru-RU" dirty="0" err="1"/>
              <a:t>Основна</a:t>
            </a:r>
            <a:r>
              <a:rPr lang="ru-RU" dirty="0"/>
              <a:t> </a:t>
            </a:r>
            <a:r>
              <a:rPr lang="ru-RU" dirty="0" err="1"/>
              <a:t>маса</a:t>
            </a:r>
            <a:r>
              <a:rPr lang="ru-RU" dirty="0"/>
              <a:t> селян, </a:t>
            </a:r>
            <a:r>
              <a:rPr lang="ru-RU" dirty="0" err="1"/>
              <a:t>що</a:t>
            </a:r>
            <a:r>
              <a:rPr lang="ru-RU" dirty="0"/>
              <a:t> подали заяви (80 %) </a:t>
            </a:r>
            <a:r>
              <a:rPr lang="ru-RU" dirty="0" err="1"/>
              <a:t>бідняки</a:t>
            </a:r>
            <a:r>
              <a:rPr lang="ru-RU" dirty="0"/>
              <a:t>, </a:t>
            </a:r>
            <a:r>
              <a:rPr lang="ru-RU" dirty="0" err="1"/>
              <a:t>решта</a:t>
            </a:r>
            <a:r>
              <a:rPr lang="ru-RU" dirty="0"/>
              <a:t> середняки.</a:t>
            </a:r>
          </a:p>
        </p:txBody>
      </p:sp>
      <p:pic>
        <p:nvPicPr>
          <p:cNvPr id="5122" name="Picture 2" descr="http://s1.uploads.ru/QgKk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476672"/>
            <a:ext cx="2787133" cy="187220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i.obozrevatel.ua/8/1334474/8727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780928"/>
            <a:ext cx="4286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109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вырезанными противолежащими углами 3"/>
          <p:cNvSpPr/>
          <p:nvPr/>
        </p:nvSpPr>
        <p:spPr>
          <a:xfrm>
            <a:off x="4716016" y="0"/>
            <a:ext cx="4427984" cy="6858000"/>
          </a:xfrm>
          <a:prstGeom prst="snip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ru-RU" dirty="0"/>
              <a:t>2 </a:t>
            </a:r>
            <a:r>
              <a:rPr lang="ru-RU" dirty="0" err="1"/>
              <a:t>вересня</a:t>
            </a:r>
            <a:r>
              <a:rPr lang="ru-RU" dirty="0"/>
              <a:t> 1932 </a:t>
            </a:r>
            <a:r>
              <a:rPr lang="ru-RU" dirty="0" err="1"/>
              <a:t>всеукраїнська</a:t>
            </a:r>
            <a:r>
              <a:rPr lang="ru-RU" dirty="0"/>
              <a:t> контора «Торгсин» </a:t>
            </a:r>
            <a:r>
              <a:rPr lang="ru-RU" dirty="0" err="1"/>
              <a:t>інформувала</a:t>
            </a:r>
            <a:r>
              <a:rPr lang="ru-RU" dirty="0"/>
              <a:t>, </a:t>
            </a:r>
            <a:r>
              <a:rPr lang="ru-RU" dirty="0" err="1"/>
              <a:t>що</a:t>
            </a:r>
            <a:r>
              <a:rPr lang="ru-RU" dirty="0"/>
              <a:t> </a:t>
            </a:r>
            <a:r>
              <a:rPr lang="ru-RU" dirty="0" err="1"/>
              <a:t>населення</a:t>
            </a:r>
            <a:r>
              <a:rPr lang="ru-RU" dirty="0"/>
              <a:t> </a:t>
            </a:r>
            <a:r>
              <a:rPr lang="ru-RU" dirty="0" err="1"/>
              <a:t>купує</a:t>
            </a:r>
            <a:r>
              <a:rPr lang="ru-RU" dirty="0"/>
              <a:t> в </a:t>
            </a:r>
            <a:r>
              <a:rPr lang="ru-RU" dirty="0" err="1"/>
              <a:t>обмін</a:t>
            </a:r>
            <a:r>
              <a:rPr lang="ru-RU" dirty="0"/>
              <a:t> на </a:t>
            </a:r>
            <a:r>
              <a:rPr lang="ru-RU" dirty="0" err="1"/>
              <a:t>побутове</a:t>
            </a:r>
            <a:r>
              <a:rPr lang="ru-RU" dirty="0"/>
              <a:t> золото </a:t>
            </a:r>
            <a:r>
              <a:rPr lang="ru-RU" dirty="0" err="1"/>
              <a:t>винятково</a:t>
            </a:r>
            <a:r>
              <a:rPr lang="ru-RU" dirty="0"/>
              <a:t> </a:t>
            </a:r>
            <a:r>
              <a:rPr lang="ru-RU" dirty="0" err="1"/>
              <a:t>хліб</a:t>
            </a:r>
            <a:r>
              <a:rPr lang="ru-RU" dirty="0"/>
              <a:t>, </a:t>
            </a:r>
            <a:r>
              <a:rPr lang="ru-RU" dirty="0" err="1"/>
              <a:t>борошно</a:t>
            </a:r>
            <a:r>
              <a:rPr lang="ru-RU" dirty="0"/>
              <a:t>, крупу, </a:t>
            </a:r>
            <a:r>
              <a:rPr lang="ru-RU" dirty="0" err="1"/>
              <a:t>цукор</a:t>
            </a:r>
            <a:r>
              <a:rPr lang="ru-RU" dirty="0"/>
              <a:t>, </a:t>
            </a:r>
            <a:r>
              <a:rPr lang="ru-RU" dirty="0" err="1"/>
              <a:t>сіль</a:t>
            </a:r>
            <a:r>
              <a:rPr lang="ru-RU" dirty="0"/>
              <a:t>, </a:t>
            </a:r>
            <a:r>
              <a:rPr lang="ru-RU" dirty="0" err="1"/>
              <a:t>відмовляючись</a:t>
            </a:r>
            <a:r>
              <a:rPr lang="ru-RU" dirty="0"/>
              <a:t> </a:t>
            </a:r>
            <a:r>
              <a:rPr lang="ru-RU" dirty="0" err="1"/>
              <a:t>від</a:t>
            </a:r>
            <a:r>
              <a:rPr lang="ru-RU" dirty="0"/>
              <a:t> </a:t>
            </a:r>
            <a:r>
              <a:rPr lang="ru-RU" dirty="0" err="1"/>
              <a:t>промислових</a:t>
            </a:r>
            <a:r>
              <a:rPr lang="ru-RU" dirty="0"/>
              <a:t> </a:t>
            </a:r>
            <a:r>
              <a:rPr lang="ru-RU" dirty="0" err="1"/>
              <a:t>товарів</a:t>
            </a:r>
            <a:r>
              <a:rPr lang="ru-RU" dirty="0"/>
              <a:t>.</a:t>
            </a:r>
          </a:p>
          <a:p>
            <a:r>
              <a:rPr lang="ru-RU" dirty="0"/>
              <a:t>3 </a:t>
            </a:r>
            <a:r>
              <a:rPr lang="ru-RU" dirty="0" err="1"/>
              <a:t>вересня</a:t>
            </a:r>
            <a:r>
              <a:rPr lang="ru-RU" dirty="0"/>
              <a:t> з </a:t>
            </a:r>
            <a:r>
              <a:rPr lang="ru-RU" dirty="0" err="1"/>
              <a:t>Москви</a:t>
            </a:r>
            <a:r>
              <a:rPr lang="ru-RU" dirty="0"/>
              <a:t> </a:t>
            </a:r>
            <a:r>
              <a:rPr lang="ru-RU" dirty="0" err="1"/>
              <a:t>надійшла</a:t>
            </a:r>
            <a:r>
              <a:rPr lang="ru-RU" dirty="0"/>
              <a:t> </a:t>
            </a:r>
            <a:r>
              <a:rPr lang="ru-RU" dirty="0" err="1"/>
              <a:t>телеграма</a:t>
            </a:r>
            <a:r>
              <a:rPr lang="ru-RU" dirty="0"/>
              <a:t> заступника </a:t>
            </a:r>
            <a:r>
              <a:rPr lang="ru-RU" dirty="0" err="1"/>
              <a:t>голови</a:t>
            </a:r>
            <a:r>
              <a:rPr lang="ru-RU" dirty="0"/>
              <a:t> </a:t>
            </a:r>
            <a:r>
              <a:rPr lang="ru-RU" dirty="0" err="1"/>
              <a:t>Комітету</a:t>
            </a:r>
            <a:r>
              <a:rPr lang="ru-RU" dirty="0"/>
              <a:t> </a:t>
            </a:r>
            <a:r>
              <a:rPr lang="ru-RU" dirty="0" err="1"/>
              <a:t>заготівель</a:t>
            </a:r>
            <a:r>
              <a:rPr lang="ru-RU" dirty="0"/>
              <a:t> при РПО М. Чернова про </a:t>
            </a:r>
            <a:r>
              <a:rPr lang="ru-RU" dirty="0" err="1"/>
              <a:t>відвантаження</a:t>
            </a:r>
            <a:r>
              <a:rPr lang="ru-RU" dirty="0"/>
              <a:t> з УСРР </a:t>
            </a:r>
            <a:r>
              <a:rPr lang="ru-RU" dirty="0" err="1"/>
              <a:t>хліба</a:t>
            </a:r>
            <a:r>
              <a:rPr lang="ru-RU" dirty="0"/>
              <a:t> на </a:t>
            </a:r>
            <a:r>
              <a:rPr lang="ru-RU" dirty="0" err="1"/>
              <a:t>експорт</a:t>
            </a:r>
            <a:r>
              <a:rPr lang="ru-RU" dirty="0"/>
              <a:t>: </a:t>
            </a:r>
            <a:r>
              <a:rPr lang="ru-RU" dirty="0" err="1"/>
              <a:t>зобов'язав</a:t>
            </a:r>
            <a:r>
              <a:rPr lang="ru-RU" dirty="0"/>
              <a:t> </a:t>
            </a:r>
            <a:r>
              <a:rPr lang="ru-RU" dirty="0" err="1"/>
              <a:t>уповноважених</a:t>
            </a:r>
            <a:r>
              <a:rPr lang="ru-RU" dirty="0"/>
              <a:t> </a:t>
            </a:r>
            <a:r>
              <a:rPr lang="ru-RU" dirty="0" err="1"/>
              <a:t>заготівельних</a:t>
            </a:r>
            <a:r>
              <a:rPr lang="ru-RU" dirty="0"/>
              <a:t> </a:t>
            </a:r>
            <a:r>
              <a:rPr lang="ru-RU" dirty="0" err="1"/>
              <a:t>органів</a:t>
            </a:r>
            <a:r>
              <a:rPr lang="ru-RU" dirty="0"/>
              <a:t> </a:t>
            </a:r>
            <a:r>
              <a:rPr lang="ru-RU" dirty="0" err="1"/>
              <a:t>вивезти</a:t>
            </a:r>
            <a:r>
              <a:rPr lang="ru-RU" dirty="0"/>
              <a:t> за кордон </a:t>
            </a:r>
            <a:r>
              <a:rPr lang="ru-RU" dirty="0" err="1"/>
              <a:t>наявну</a:t>
            </a:r>
            <a:r>
              <a:rPr lang="ru-RU" dirty="0"/>
              <a:t> в </a:t>
            </a:r>
            <a:r>
              <a:rPr lang="ru-RU" dirty="0" err="1"/>
              <a:t>Україні</a:t>
            </a:r>
            <a:r>
              <a:rPr lang="ru-RU" dirty="0"/>
              <a:t> </a:t>
            </a:r>
            <a:r>
              <a:rPr lang="ru-RU" dirty="0" err="1"/>
              <a:t>пшеницю</a:t>
            </a:r>
            <a:r>
              <a:rPr lang="ru-RU" dirty="0"/>
              <a:t> </a:t>
            </a:r>
            <a:r>
              <a:rPr lang="ru-RU" dirty="0" err="1"/>
              <a:t>першого</a:t>
            </a:r>
            <a:r>
              <a:rPr lang="ru-RU" dirty="0"/>
              <a:t> і другого </a:t>
            </a:r>
            <a:r>
              <a:rPr lang="ru-RU" dirty="0" err="1"/>
              <a:t>класу</a:t>
            </a:r>
            <a:r>
              <a:rPr lang="ru-RU" dirty="0"/>
              <a:t> для </a:t>
            </a:r>
            <a:r>
              <a:rPr lang="ru-RU" dirty="0" err="1"/>
              <a:t>виконання</a:t>
            </a:r>
            <a:r>
              <a:rPr lang="ru-RU" dirty="0"/>
              <a:t> планового </a:t>
            </a:r>
            <a:r>
              <a:rPr lang="ru-RU" dirty="0" err="1"/>
              <a:t>завдання</a:t>
            </a:r>
            <a:r>
              <a:rPr lang="ru-RU" dirty="0"/>
              <a:t> </a:t>
            </a:r>
            <a:r>
              <a:rPr lang="ru-RU" dirty="0" err="1"/>
              <a:t>третього</a:t>
            </a:r>
            <a:r>
              <a:rPr lang="ru-RU" dirty="0"/>
              <a:t> кварталу.</a:t>
            </a:r>
          </a:p>
          <a:p>
            <a:r>
              <a:rPr lang="ru-RU" dirty="0"/>
              <a:t>Станом на 14 </a:t>
            </a:r>
            <a:r>
              <a:rPr lang="ru-RU" dirty="0" err="1"/>
              <a:t>вересня</a:t>
            </a:r>
            <a:r>
              <a:rPr lang="ru-RU" dirty="0"/>
              <a:t> </a:t>
            </a:r>
            <a:r>
              <a:rPr lang="ru-RU" dirty="0" err="1"/>
              <a:t>після</a:t>
            </a:r>
            <a:r>
              <a:rPr lang="ru-RU" dirty="0"/>
              <a:t> </a:t>
            </a:r>
            <a:r>
              <a:rPr lang="ru-RU" dirty="0" err="1"/>
              <a:t>прийняття</a:t>
            </a:r>
            <a:r>
              <a:rPr lang="ru-RU" dirty="0"/>
              <a:t> закону </a:t>
            </a:r>
            <a:r>
              <a:rPr lang="ru-RU" dirty="0" err="1"/>
              <a:t>від</a:t>
            </a:r>
            <a:r>
              <a:rPr lang="ru-RU" dirty="0"/>
              <a:t> 7 </a:t>
            </a:r>
            <a:r>
              <a:rPr lang="ru-RU" dirty="0" err="1"/>
              <a:t>серпня</a:t>
            </a:r>
            <a:r>
              <a:rPr lang="ru-RU" dirty="0"/>
              <a:t> (Закон про </a:t>
            </a:r>
            <a:r>
              <a:rPr lang="ru-RU" dirty="0" err="1"/>
              <a:t>п'ять</a:t>
            </a:r>
            <a:r>
              <a:rPr lang="ru-RU" dirty="0"/>
              <a:t> </a:t>
            </a:r>
            <a:r>
              <a:rPr lang="ru-RU" dirty="0" err="1"/>
              <a:t>колосків</a:t>
            </a:r>
            <a:r>
              <a:rPr lang="ru-RU" dirty="0"/>
              <a:t>) </a:t>
            </a:r>
            <a:r>
              <a:rPr lang="ru-RU" dirty="0" err="1"/>
              <a:t>Наркомюст</a:t>
            </a:r>
            <a:r>
              <a:rPr lang="ru-RU" dirty="0"/>
              <a:t> УСРР у </a:t>
            </a:r>
            <a:r>
              <a:rPr lang="ru-RU" dirty="0" err="1"/>
              <a:t>доповідній</a:t>
            </a:r>
            <a:r>
              <a:rPr lang="ru-RU" dirty="0"/>
              <a:t> </a:t>
            </a:r>
            <a:r>
              <a:rPr lang="ru-RU" dirty="0" err="1"/>
              <a:t>записці</a:t>
            </a:r>
            <a:r>
              <a:rPr lang="ru-RU" dirty="0"/>
              <a:t> </a:t>
            </a:r>
            <a:r>
              <a:rPr lang="ru-RU" dirty="0" err="1"/>
              <a:t>констатував</a:t>
            </a:r>
            <a:r>
              <a:rPr lang="ru-RU" dirty="0"/>
              <a:t> про 250 </a:t>
            </a:r>
            <a:r>
              <a:rPr lang="ru-RU" dirty="0" err="1"/>
              <a:t>вироків</a:t>
            </a:r>
            <a:r>
              <a:rPr lang="ru-RU" dirty="0"/>
              <a:t> на </a:t>
            </a:r>
            <a:r>
              <a:rPr lang="ru-RU" dirty="0" err="1"/>
              <a:t>розстріли</a:t>
            </a:r>
            <a:r>
              <a:rPr lang="ru-RU" dirty="0"/>
              <a:t>.</a:t>
            </a:r>
          </a:p>
        </p:txBody>
      </p:sp>
      <p:pic>
        <p:nvPicPr>
          <p:cNvPr id="6146" name="Picture 2" descr="http://www.mintorgmuseum.ru/images/foto/torgs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299" y="253689"/>
            <a:ext cx="3456384" cy="259228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Михаил Александрович Черн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756" y="3068960"/>
            <a:ext cx="2600325"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620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вырезанными противолежащими углами 3"/>
          <p:cNvSpPr/>
          <p:nvPr/>
        </p:nvSpPr>
        <p:spPr>
          <a:xfrm>
            <a:off x="5508104" y="0"/>
            <a:ext cx="3635896" cy="6858000"/>
          </a:xfrm>
          <a:prstGeom prst="snip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dirty="0"/>
              <a:t>1 листопада РНК УСРР </a:t>
            </a:r>
            <a:r>
              <a:rPr lang="ru-RU" dirty="0" err="1"/>
              <a:t>визнало</a:t>
            </a:r>
            <a:r>
              <a:rPr lang="ru-RU" dirty="0"/>
              <a:t> </a:t>
            </a:r>
            <a:r>
              <a:rPr lang="ru-RU" dirty="0" err="1"/>
              <a:t>незадовільним</a:t>
            </a:r>
            <a:r>
              <a:rPr lang="ru-RU" dirty="0"/>
              <a:t> </a:t>
            </a:r>
            <a:r>
              <a:rPr lang="ru-RU" dirty="0" err="1"/>
              <a:t>виконання</a:t>
            </a:r>
            <a:r>
              <a:rPr lang="ru-RU" dirty="0"/>
              <a:t> </a:t>
            </a:r>
            <a:r>
              <a:rPr lang="ru-RU" dirty="0" err="1"/>
              <a:t>річного</a:t>
            </a:r>
            <a:r>
              <a:rPr lang="ru-RU" dirty="0"/>
              <a:t> плану </a:t>
            </a:r>
            <a:r>
              <a:rPr lang="ru-RU" dirty="0" err="1"/>
              <a:t>хлібозаготівель</a:t>
            </a:r>
            <a:r>
              <a:rPr lang="ru-RU" dirty="0"/>
              <a:t> по </a:t>
            </a:r>
            <a:r>
              <a:rPr lang="ru-RU" dirty="0" err="1"/>
              <a:t>Україні</a:t>
            </a:r>
            <a:r>
              <a:rPr lang="ru-RU" dirty="0"/>
              <a:t>, </a:t>
            </a:r>
            <a:r>
              <a:rPr lang="ru-RU" dirty="0" err="1"/>
              <a:t>встановлено</a:t>
            </a:r>
            <a:r>
              <a:rPr lang="ru-RU" dirty="0"/>
              <a:t> </a:t>
            </a:r>
            <a:r>
              <a:rPr lang="ru-RU" dirty="0" err="1"/>
              <a:t>остаточний</a:t>
            </a:r>
            <a:r>
              <a:rPr lang="ru-RU" dirty="0"/>
              <a:t> план </a:t>
            </a:r>
            <a:r>
              <a:rPr lang="ru-RU" dirty="0" err="1"/>
              <a:t>хлібозаготівель</a:t>
            </a:r>
            <a:r>
              <a:rPr lang="ru-RU" dirty="0"/>
              <a:t> по секторах, областях та культурах у </a:t>
            </a:r>
            <a:r>
              <a:rPr lang="ru-RU" dirty="0" err="1"/>
              <a:t>розмірі</a:t>
            </a:r>
            <a:r>
              <a:rPr lang="ru-RU" dirty="0"/>
              <a:t> 282 млн </a:t>
            </a:r>
            <a:r>
              <a:rPr lang="ru-RU" dirty="0" err="1"/>
              <a:t>пудів</a:t>
            </a:r>
            <a:r>
              <a:rPr lang="ru-RU" dirty="0"/>
              <a:t>, </a:t>
            </a:r>
            <a:r>
              <a:rPr lang="ru-RU" dirty="0" err="1"/>
              <a:t>із</a:t>
            </a:r>
            <a:r>
              <a:rPr lang="ru-RU" dirty="0"/>
              <a:t> них для </a:t>
            </a:r>
            <a:r>
              <a:rPr lang="ru-RU" dirty="0" err="1"/>
              <a:t>одноосібних</a:t>
            </a:r>
            <a:r>
              <a:rPr lang="ru-RU" dirty="0"/>
              <a:t> </a:t>
            </a:r>
            <a:r>
              <a:rPr lang="ru-RU" dirty="0" err="1"/>
              <a:t>господарств</a:t>
            </a:r>
            <a:r>
              <a:rPr lang="ru-RU" dirty="0"/>
              <a:t> — 36,9 млн, для </a:t>
            </a:r>
            <a:r>
              <a:rPr lang="ru-RU" dirty="0" err="1"/>
              <a:t>колгоспів</a:t>
            </a:r>
            <a:r>
              <a:rPr lang="ru-RU" dirty="0"/>
              <a:t> — 224,1 млн, для </a:t>
            </a:r>
            <a:r>
              <a:rPr lang="ru-RU" dirty="0" err="1"/>
              <a:t>радгоспів</a:t>
            </a:r>
            <a:r>
              <a:rPr lang="ru-RU" dirty="0"/>
              <a:t> — 21,6 млн, а </a:t>
            </a:r>
            <a:r>
              <a:rPr lang="ru-RU" dirty="0" err="1"/>
              <a:t>також</a:t>
            </a:r>
            <a:r>
              <a:rPr lang="ru-RU" dirty="0"/>
              <a:t> </a:t>
            </a:r>
            <a:r>
              <a:rPr lang="ru-RU" dirty="0" err="1"/>
              <a:t>стягнення</a:t>
            </a:r>
            <a:r>
              <a:rPr lang="ru-RU" dirty="0"/>
              <a:t> </a:t>
            </a:r>
            <a:r>
              <a:rPr lang="ru-RU" dirty="0" err="1"/>
              <a:t>мірчука</a:t>
            </a:r>
            <a:r>
              <a:rPr lang="ru-RU" dirty="0"/>
              <a:t> — 28,8 млн і </a:t>
            </a:r>
            <a:r>
              <a:rPr lang="ru-RU" dirty="0" err="1"/>
              <a:t>насіннєвої</a:t>
            </a:r>
            <a:r>
              <a:rPr lang="ru-RU" dirty="0"/>
              <a:t> </a:t>
            </a:r>
            <a:r>
              <a:rPr lang="ru-RU" dirty="0" err="1"/>
              <a:t>позики</a:t>
            </a:r>
            <a:r>
              <a:rPr lang="ru-RU" dirty="0"/>
              <a:t> — 8,1 млн </a:t>
            </a:r>
            <a:r>
              <a:rPr lang="ru-RU" dirty="0" err="1"/>
              <a:t>пудів</a:t>
            </a:r>
            <a:r>
              <a:rPr lang="ru-RU" dirty="0"/>
              <a:t>.</a:t>
            </a:r>
            <a:endParaRPr lang="uk-UA" dirty="0"/>
          </a:p>
        </p:txBody>
      </p:sp>
      <p:pic>
        <p:nvPicPr>
          <p:cNvPr id="7170" name="Picture 2" descr="http://kropyva.ck.ua/files/600c39f-udat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41736"/>
            <a:ext cx="3219549" cy="235736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aratta-ukraine.com/textua/10122001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31" y="3212976"/>
            <a:ext cx="3288989" cy="244144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podrobnosti.ua/upload/news/2012/11/21/871973_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1556792"/>
            <a:ext cx="1800200"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700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вырезанными противолежащими углами 3"/>
          <p:cNvSpPr/>
          <p:nvPr/>
        </p:nvSpPr>
        <p:spPr>
          <a:xfrm>
            <a:off x="5724128" y="0"/>
            <a:ext cx="3419872" cy="6858000"/>
          </a:xfrm>
          <a:prstGeom prst="snip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uk-UA" dirty="0"/>
              <a:t>3 листопада надіслана телеграма секретаря ЦК КП(б)У </a:t>
            </a:r>
            <a:r>
              <a:rPr lang="uk-UA" dirty="0" err="1"/>
              <a:t>Хатаєвича</a:t>
            </a:r>
            <a:r>
              <a:rPr lang="uk-UA" dirty="0"/>
              <a:t> до </a:t>
            </a:r>
            <a:r>
              <a:rPr lang="uk-UA" dirty="0" err="1"/>
              <a:t>Косіора</a:t>
            </a:r>
            <a:r>
              <a:rPr lang="uk-UA" dirty="0"/>
              <a:t>, Молотова, Чубаря з пропозицією зменшити постачання промтоварами районів, які не виконали плану </a:t>
            </a:r>
            <a:r>
              <a:rPr lang="uk-UA" dirty="0" err="1"/>
              <a:t>хлібозаготівель</a:t>
            </a:r>
            <a:r>
              <a:rPr lang="uk-UA" dirty="0"/>
              <a:t> та формувати списки селянських господарств — саботажників хлібозаготівель 5 </a:t>
            </a:r>
            <a:r>
              <a:rPr lang="uk-UA" dirty="0" err="1"/>
              <a:t>листопада</a:t>
            </a:r>
            <a:r>
              <a:rPr lang="uk-UA" dirty="0"/>
              <a:t> Молотов і секретар ЦК КП(б)У Мендель </a:t>
            </a:r>
            <a:r>
              <a:rPr lang="uk-UA" dirty="0" err="1" smtClean="0"/>
              <a:t>Хатаєвич</a:t>
            </a:r>
            <a:r>
              <a:rPr lang="uk-UA" dirty="0"/>
              <a:t> </a:t>
            </a:r>
            <a:r>
              <a:rPr lang="uk-UA" dirty="0" smtClean="0"/>
              <a:t>надіслали </a:t>
            </a:r>
            <a:r>
              <a:rPr lang="uk-UA" dirty="0"/>
              <a:t>директиву на місця з вимогами негайного виконання Постанови від 7 серпня «з обов'язковим і швидким проведенням репресій і нещадної розправи із злочинними елементами у правліннях колгоспів».</a:t>
            </a:r>
            <a:endParaRPr lang="uk-UA" dirty="0"/>
          </a:p>
        </p:txBody>
      </p:sp>
      <p:pic>
        <p:nvPicPr>
          <p:cNvPr id="8194" name="Picture 2" descr="В'ячеслав Михайлович Скрябін-Молот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32656"/>
            <a:ext cx="1905000" cy="24955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2884294"/>
            <a:ext cx="3431837" cy="369332"/>
          </a:xfrm>
          <a:prstGeom prst="rect">
            <a:avLst/>
          </a:prstGeom>
          <a:noFill/>
        </p:spPr>
        <p:txBody>
          <a:bodyPr wrap="none" rtlCol="0">
            <a:spAutoFit/>
          </a:bodyPr>
          <a:lstStyle/>
          <a:p>
            <a:r>
              <a:rPr lang="uk-UA" b="1" dirty="0">
                <a:solidFill>
                  <a:schemeClr val="bg1"/>
                </a:solidFill>
              </a:rPr>
              <a:t>В'ячеслав Михайлович </a:t>
            </a:r>
            <a:r>
              <a:rPr lang="uk-UA" b="1" dirty="0" smtClean="0">
                <a:solidFill>
                  <a:schemeClr val="bg1"/>
                </a:solidFill>
              </a:rPr>
              <a:t>Молотов</a:t>
            </a:r>
            <a:endParaRPr lang="uk-UA" dirty="0">
              <a:solidFill>
                <a:schemeClr val="bg1"/>
              </a:solidFill>
            </a:endParaRPr>
          </a:p>
        </p:txBody>
      </p:sp>
      <p:pic>
        <p:nvPicPr>
          <p:cNvPr id="8196" name="Picture 4" descr="http://www.hrono.ru/img/chub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429000"/>
            <a:ext cx="1714500" cy="23336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4166" y="5782161"/>
            <a:ext cx="2567819" cy="369332"/>
          </a:xfrm>
          <a:prstGeom prst="rect">
            <a:avLst/>
          </a:prstGeom>
          <a:noFill/>
        </p:spPr>
        <p:txBody>
          <a:bodyPr wrap="none" rtlCol="0">
            <a:spAutoFit/>
          </a:bodyPr>
          <a:lstStyle/>
          <a:p>
            <a:r>
              <a:rPr lang="uk-UA" b="1" dirty="0" err="1">
                <a:solidFill>
                  <a:schemeClr val="bg1"/>
                </a:solidFill>
              </a:rPr>
              <a:t>Чубарь</a:t>
            </a:r>
            <a:r>
              <a:rPr lang="uk-UA" b="1" dirty="0">
                <a:solidFill>
                  <a:schemeClr val="bg1"/>
                </a:solidFill>
              </a:rPr>
              <a:t> Влас </a:t>
            </a:r>
            <a:r>
              <a:rPr lang="uk-UA" b="1" dirty="0" err="1" smtClean="0">
                <a:solidFill>
                  <a:schemeClr val="bg1"/>
                </a:solidFill>
              </a:rPr>
              <a:t>Яковлевич</a:t>
            </a:r>
            <a:endParaRPr lang="uk-UA" b="1" dirty="0">
              <a:solidFill>
                <a:schemeClr val="bg1"/>
              </a:solidFill>
            </a:endParaRPr>
          </a:p>
        </p:txBody>
      </p:sp>
      <p:sp>
        <p:nvSpPr>
          <p:cNvPr id="7" name="AutoShape 6" descr="data:image/jpeg;base64,/9j/4AAQSkZJRgABAQAAAQABAAD/2wCEAAkGBwgHBgkIBwgKCgkLDRYPDQwMDRsUFRAWIB0iIiAdHx8kKDQsJCYxJx8fLT0tMTU3Ojo6Iys/RD84QzQ5OjcBCgoKDQwNGg8PGjclHyU3Nzc3Nzc3Nzc3Nzc3Nzc3Nzc3Nzc3Nzc3Nzc3Nzc3Nzc3Nzc3Nzc3Nzc3Nzc3Nzc3N//AABEIAKAAdgMBIgACEQEDEQH/xAAbAAACAgMBAAAAAAAAAAAAAAAFBgMEAAIHAf/EADkQAAEDAwMBBQUHBAEFAAAAAAECAxEABCEFEjFBBhMiUWFxgZGh8BQjMkKx0fEHUsHhMxUkNHKC/8QAFAEBAAAAAAAAAAAAAAAAAAAAAP/EABQRAQAAAAAAAAAAAAAAAAAAAAD/2gAMAwEAAhEDEQA/AG1PiT3n5VEnrUgcQkhI6etRiG0KSSNxTBnpUfiSkwoHpQSrc2rB2kjrnioyvcJ2ge01opRgk8eQAz5UK1DU27dSm0gOO8lMQB76AqhSQTuwesVSvHS04U70Db+KFdaBC8fueXEhB/Kg9KiuFESolKhyN2TP0flQXy+pctpG7wyekV6QZEKSgkRg8+dCO7cWoAfm9ePZRK3te9UCVQQZyfw0EpLykEiVJAweB5daxu8CCUrwcEggjyokm0bUQVgx5g5JrdzTrdYCVAKSMnOaCJq9HeAKWZGSfP3UTtn0lCincTzMe2g7ukLZBXbuLKYyDk1Gw4ttfhWJB4kzNA0tugjBx1BEmpSqEnzGPaaDsuKUnCoj1q4hZGN4JHpQTyOSYP8A7VlY2SBKog9a8oKmwKklPWBVZ9aggxtmMZqdtyUFRMQrFQqTIBUZjzigA9oNX/6cztSCp547UiYgefz+dJ9u4pKgtadypmSrJqXtReqvNYe2xtaBQB/bEfXuqnblXhlJOJP+o6YoCzK9ypyokkZED2VKsnvt4J2T+HqOnPwqm26oPEbkhPGAeTzWynSYgpjGJHx+FATYxBE46A+cdfdR+2aOxKliCeR9e+gNjCkCZOAk/H+aY7NGxJiSTBMHy4oLLbKiIwQOm3A+dW0NkqCYHxrZhMgkiP0irBR94Ck+31oIQ3v8yJobqullc3DUpWjK4/MKNBIAxPFaqAVuQryzB/WgX7UKXyZA6gjNErdCYBVkiJJPWg18hyyvyhtfhV4kznFTMXqy3u8PE8cCKA0oShISr15NZVZtxTkjyrKD1CONsyDMTNQ6g93Fu6oT+Geoj2VaZQgHCIHUCKH66tDWl3Ctx292QDOaDl6ni6+XSCFKUeSeSTW61bMlU+EzuJxHkKjXt3kFs7VGSJnPmaj3QsBMgx+Hy9nwoLbR4SsnakwVTk46VaD0OQlYIjoME8VRb3lSe7BAnOOBH+hUqWwjPe52kjxRQE7B9e6VblNzEgYx/NN+lr8J2qKkHE8H6/ekRkpDiUbUgzyPr208dn9qrcBcTOTFAwW4KhtJ/DzNWAk+k8VDb221UjCTAEz76vpbCTOCr0NBHt2giDEZxiolhPCIBHPNWUzuJ5B/L5V44mHN2eYwKBX7TshCWXpO8K2lQVGCKCMPltA/CmOAMyYpk7UJKtMd2k9CAccUosub0hLhzOM/pQMFu+VJASoewV7VO1dWQo8DpWUDAp5KGhugDEg8nzilvtLcLXbKZSN2/AA6npR9WwtkcxkSBPoKWdUHd6Td3hJTw02JA2lRCf8AP60CtqmjP6bbt3HeNvNqVtJaVOwkD8XMDAoYtZATsEjMBRxyaI6haOaSGx3yltXiCFsmZI5n2AgfGhVujwQoKUoAA8GDH+cUFmzWpRSlco8OFAE9PrNXFBcykpXnjiqraAiC7O6RCJmfT9aNMWjdwlJbG6YIUEHPr/qgrsLHfblxBMJzkfU069mr6zQ39+4kKHA3YxXPr1Lls+WipK4B8SJz7RyKuaItSfFb6e9eJDgUptIkEnifL2mg66zdWTqNzT7K/wD7GK3L6D+BaTnoqa5pfXbL925YOdlFIuUDcsoudpSIBmQOI4rXs/8AbG7pLltdOssLV4mblMlGf7hzQdPDsKJnjoKxTip4+dUL64Nnpb9wtSfu0yScA0p3HaC8uQH3b5vTrWZQ6LdbqVRyCqAKA32vuFI0xSYO1akpIApNaWpyFSEn1OaLdodQ77TGAi9Yu231+JbKY2EZ9tA2UgI3TjkeECMA4FAYt3lpSoJUkpnzrKrIEpyoogwOle0Dft/7ckABSsZBzS/eNi9sb2wKh3ph5kRhSkEGBPoKIuOb7Xu2iOZ29ZoFeuus3SXbeApohScTgfR+NAD7b/eXlneoO61eYSlCvypIOU+39qBKWhI+6kkGQPPpTDrFm1rHePaW8lpn/kdsjI7t08qSPKJ486WHmfs7qkKG1fIzEeeJ9ePZQXEqzKNqVBUgx/n30a0e/DV00FuQ0OgV5EUsMbg3lEJnzB6/Or9klSVw2kEnwzJPAzIoOi3ejWurKt75lO24Akq5mIx5VZt9JUy539q84ysgBQ2AZ9xj5Gg/Zm7uGFJaUsqCuhM5607NrbCQSjIMiROaAc3a3iXVd7eOPCIP3aEjn0H+aq3DQtUOKXsSVqAO1MceXSmBSwlM7TH1mucaprT2s3TybARbMKKQuYmJE56UDwHG3NLBwraMzmR9CgOtdzepbsbvT3yy2uWywqenQERmiHZIm503xOBeCI6RRNLaVbUOGFNjbPmOlBzm70pGiBi28R7yXFZ6zjoOK9SW5BVmCYCeJPBot2sbC9UakqAbTCp+MxVS2tlEpSgBEGATMDyoJWWVuf8AG2R1niayijFk6tJSCtsJ/F5z0rKDW4juhjET6etD7lAUSlYJAP4SBExXi7zvBG6BwJHX/cVA68Q0QV7oP5RzmgFahuYcF5bktvNg5AxBPEezpS7duKunEv3K4JBggYj3+6mK+cKkgKO4EqkT6Dypct5dQ4kjIJhPyx8KDFyVRgiedw6j9qt6W/3TyACpBBEn+aHF4lKdgzGfP9ulbouFtqJVMQCAeaDoVpKnG3N8E+ASfZNNliuUIH9oBJFIGk3q1NoG4AgAkfpTPqN2q30phKPC6+SlMHy5g0Bl68YfW80h0bSgt7wQckQSB6UhXnZDVmrRtq21Fl1QVKkgFsFPQTmrrOu2WnD7xLylJEqSltSvhipldv8ATglHc6deLVOStGxMeYoB3ZfTu1OmXa22rLptUt5wd3jrIzx6U96Yq82XA1F5DjwWMNJ8KRHA6+80ut9u9EZO9Zd3OL8X3f8AxeZJ6j2Ubt7xp3vbq2WlxpxoKSoZE9DQAdSX9o1h7akrSFRjMxE1etWglGNqyTg+fkYpdtnVP3K1KScqOB9fU0w2y0KifCVEGJnb6UBC1GPCnMeX+qytWngQIA46K5rKBNeeASSevBJmJNDlvgDZuVtJkhSvf/ivbouCQDhJlJUSeDQ55SkN94rcU/lOMdKCR+5DjpSlKZjBz78efrxQMLWxckkfnJMVdu3XA2SdqfDxjIqotncgOJ4nKD5UHj34QpPhChien1mtTuncFSk5CeoxWJhtJCwSk4yqpHZACwmUHlafnQFNGvlNuJC1q5ghXliB+v0a6Hcqa1HTLZTCklbII2n9K5KhwgiCesAnI+oo9oXaBy1Kw+grRjEx1/mgau8cQNqSUEiFQSADFTIvdSb7tKFNlKQQgqbTjn0qSw1a0fhSkhYMEqUJHzpibfaUAW0eHpxQKjjj1yv7PeWlk6lI5QgpKvOKvqS1oegXP2S3bZ74+FAOEk4ET6UUvmrZQ70N7VJ6jn40i9q9Ycu7nuWx902In+49fhIzQWNOXkJUFFf4hkAVdtHQp0J2w3uJUk+3z+dAbFa1spJWoK458QHWPWiNssphMq35CiTMQKBmZJkJAwE9D+tZUFqopbA2qUoYk5x9RXtAslaEtqJ4APoDGM0HvnmUHxrPAiTJj6/aotY1srBFsjaoJ8KlDOP4pfdU44srVKlDEHk5mgmvbkOSG9pRO3jJ/erVtt7lI3CNoMH8pjNC1+FIPCSofxRGzAcbCQsAqgJgZBFBI40HTBVsUokjvBAWPfVdsKCSobSk4mMGPXpXYuyGo2HaHTk2GqC3uLhlGxbbiAe8T0NS3nYXQCvelpbYGSlK4SRQcYUppZKJKSYBEQIM/LFbqZBXtWreFckHAAp27Y6F2Z0KwU419o+2Pym1b7wLSSOSfICat9m+xdrqmi2l6xfvbnkFSgWwRu6p+INAh2jrzK4bcBSYKiM49lMVh2su2Ed2bbeDhCjgT6nypwb/AKbWhcBeu1qhUmEDij2mdlNI01Qdbtt7iTIW54oPoOOKDnnaLVNTs9LDrzZSh1W1lXAKo46TwTPFI9veONPd4TO4+NJ4Oeab/wCqOrp1TWhYs+O3sAUkDgrPPwECkju0hZmQo52E0DPZ6iHEpdQvBwtIIlPWmPTHGi4NyjyEpKVeEzwfL31zdpZYc3slRO6TBiTNGrDVAnwlBSYgKkwMc+mJoOmFCXk+JyFTkpOTXlC7G6S7bpNs4lyc8/7r2g5k+reojokQAMmoiUqTIJkfPMVsiEqBTg8GQIPnXgQoJlIBIHwkj96Dzukz1HqRPuFWLRIW2ptJIVgojqQOJ9c1CHEmSYjGZ68VsypdsttwpBSg8Dn4+ygcdI7O3+o2DOp6U+GrgJBS2V7FT5yPlVi77W69prCre9/8kylClpAO71PsqyvX2NMstA1FhKEIuLf7Pcst527R+MeoP60F/qJrA1DVhb2pYW3aoSUuIyVkpnPugUAHVdRe1W4bcuCkBlruW0zOBkn2kzNdN/o093mh6hbk4YvJSfLcgH9QfjXKGytO0bkdAcHJrqX9IEt2iL9jvW1/aUIfAQrKFJJSpKh58H2Gg6EBBVzHt56UM7SairS9FvLpC4UyglM+fSaJPu920SsAdCZwZ/muYf1Y1VZYttJbgrdUHHgk4gfhEx5iaDnKyVkuF4rUSSpShkmZJPnWh4kjxDHP+a2U5tgEDxe/6mozuQqIGwgSfWg9LexAEn4RWzToaC8nImCmZ/itFqJQSmCqYCknPnWbCpJMic8npQELe4uWSSy8tsEfGvKjtwokBSC5tEQB7MzNZQTPWndHasQCJT0j96jeY2pWDiYAJ6RHXpmi1+ltxsOICzuSYzMROffVN0qkpIxmOBigoptwNs7QZBOBz0qOVFQCikJiRHWPoVI8QQDPhT0V7sVgKRuImOYIyRFBYYO5lvvJ2plIAyBnPzqK7Q6/dFS4SpZK1bRHuMelbNqQEuoQRtPiTOCM549K2vnNj0yDKQeProKDRSbRspbZC1OhR7xZJnpAGY288iaa+wt6dP1pl5KAe8V3RQkZVODHmevsigNpZs29oLy/gIKyllpAjvDtmSRxkgefPlUui377GrsXduNrqHgpKUjaOmIHpQd1vG0ru07zDTQ7wgmBuiB8Oa4J2g1JWr63eXxV4FvHuh/agHamPdk+011ztxq4suzL1wxKXbsBtn03+fsE1xQJRgA7RHTEA5xQaJaO3wISNquQmB9fvWim95CVBJk9Dic1IP8AjJKlZOD1PvFSbSpULCY5xyfIzQVe7QshCjtnMczW7aZ2nxTGTGPQ1MUJUEKAGQDzmP8AFWLZoCIAMkGSJjyIoNrZCw3Pdqz/AG/6rKu2ZUEriBBEz1mayg//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8" name="AutoShape 8" descr="data:image/jpeg;base64,/9j/4AAQSkZJRgABAQAAAQABAAD/2wCEAAkGBwgHBgkIBwgKCgkLDRYPDQwMDRsUFRAWIB0iIiAdHx8kKDQsJCYxJx8fLT0tMTU3Ojo6Iys/RD84QzQ5OjcBCgoKDQwNGg8PGjclHyU3Nzc3Nzc3Nzc3Nzc3Nzc3Nzc3Nzc3Nzc3Nzc3Nzc3Nzc3Nzc3Nzc3Nzc3Nzc3Nzc3N//AABEIAKAAdgMBIgACEQEDEQH/xAAbAAACAgMBAAAAAAAAAAAAAAAFBgMEAAIHAf/EADkQAAEDAwMBBQUHBAEFAAAAAAECAxEABCEFEjFBBhMiUWFxgZGh8BQjMkKx0fEHUsHhMxUkNHKC/8QAFAEBAAAAAAAAAAAAAAAAAAAAAP/EABQRAQAAAAAAAAAAAAAAAAAAAAD/2gAMAwEAAhEDEQA/AG1PiT3n5VEnrUgcQkhI6etRiG0KSSNxTBnpUfiSkwoHpQSrc2rB2kjrnioyvcJ2ge01opRgk8eQAz5UK1DU27dSm0gOO8lMQB76AqhSQTuwesVSvHS04U70Db+KFdaBC8fueXEhB/Kg9KiuFESolKhyN2TP0flQXy+pctpG7wyekV6QZEKSgkRg8+dCO7cWoAfm9ePZRK3te9UCVQQZyfw0EpLykEiVJAweB5daxu8CCUrwcEggjyokm0bUQVgx5g5JrdzTrdYCVAKSMnOaCJq9HeAKWZGSfP3UTtn0lCincTzMe2g7ukLZBXbuLKYyDk1Gw4ttfhWJB4kzNA0tugjBx1BEmpSqEnzGPaaDsuKUnCoj1q4hZGN4JHpQTyOSYP8A7VlY2SBKog9a8oKmwKklPWBVZ9aggxtmMZqdtyUFRMQrFQqTIBUZjzigA9oNX/6cztSCp547UiYgefz+dJ9u4pKgtadypmSrJqXtReqvNYe2xtaBQB/bEfXuqnblXhlJOJP+o6YoCzK9ypyokkZED2VKsnvt4J2T+HqOnPwqm26oPEbkhPGAeTzWynSYgpjGJHx+FATYxBE46A+cdfdR+2aOxKliCeR9e+gNjCkCZOAk/H+aY7NGxJiSTBMHy4oLLbKiIwQOm3A+dW0NkqCYHxrZhMgkiP0irBR94Ck+31oIQ3v8yJobqullc3DUpWjK4/MKNBIAxPFaqAVuQryzB/WgX7UKXyZA6gjNErdCYBVkiJJPWg18hyyvyhtfhV4kznFTMXqy3u8PE8cCKA0oShISr15NZVZtxTkjyrKD1CONsyDMTNQ6g93Fu6oT+Geoj2VaZQgHCIHUCKH66tDWl3Ctx292QDOaDl6ni6+XSCFKUeSeSTW61bMlU+EzuJxHkKjXt3kFs7VGSJnPmaj3QsBMgx+Hy9nwoLbR4SsnakwVTk46VaD0OQlYIjoME8VRb3lSe7BAnOOBH+hUqWwjPe52kjxRQE7B9e6VblNzEgYx/NN+lr8J2qKkHE8H6/ekRkpDiUbUgzyPr208dn9qrcBcTOTFAwW4KhtJ/DzNWAk+k8VDb221UjCTAEz76vpbCTOCr0NBHt2giDEZxiolhPCIBHPNWUzuJ5B/L5V44mHN2eYwKBX7TshCWXpO8K2lQVGCKCMPltA/CmOAMyYpk7UJKtMd2k9CAccUosub0hLhzOM/pQMFu+VJASoewV7VO1dWQo8DpWUDAp5KGhugDEg8nzilvtLcLXbKZSN2/AA6npR9WwtkcxkSBPoKWdUHd6Td3hJTw02JA2lRCf8AP60CtqmjP6bbt3HeNvNqVtJaVOwkD8XMDAoYtZATsEjMBRxyaI6haOaSGx3yltXiCFsmZI5n2AgfGhVujwQoKUoAA8GDH+cUFmzWpRSlco8OFAE9PrNXFBcykpXnjiqraAiC7O6RCJmfT9aNMWjdwlJbG6YIUEHPr/qgrsLHfblxBMJzkfU069mr6zQ39+4kKHA3YxXPr1Lls+WipK4B8SJz7RyKuaItSfFb6e9eJDgUptIkEnifL2mg66zdWTqNzT7K/wD7GK3L6D+BaTnoqa5pfXbL925YOdlFIuUDcsoudpSIBmQOI4rXs/8AbG7pLltdOssLV4mblMlGf7hzQdPDsKJnjoKxTip4+dUL64Nnpb9wtSfu0yScA0p3HaC8uQH3b5vTrWZQ6LdbqVRyCqAKA32vuFI0xSYO1akpIApNaWpyFSEn1OaLdodQ77TGAi9Yu231+JbKY2EZ9tA2UgI3TjkeECMA4FAYt3lpSoJUkpnzrKrIEpyoogwOle0Dft/7ckABSsZBzS/eNi9sb2wKh3ph5kRhSkEGBPoKIuOb7Xu2iOZ29ZoFeuus3SXbeApohScTgfR+NAD7b/eXlneoO61eYSlCvypIOU+39qBKWhI+6kkGQPPpTDrFm1rHePaW8lpn/kdsjI7t08qSPKJ486WHmfs7qkKG1fIzEeeJ9ePZQXEqzKNqVBUgx/n30a0e/DV00FuQ0OgV5EUsMbg3lEJnzB6/Or9klSVw2kEnwzJPAzIoOi3ejWurKt75lO24Akq5mIx5VZt9JUy539q84ysgBQ2AZ9xj5Gg/Zm7uGFJaUsqCuhM5607NrbCQSjIMiROaAc3a3iXVd7eOPCIP3aEjn0H+aq3DQtUOKXsSVqAO1MceXSmBSwlM7TH1mucaprT2s3TybARbMKKQuYmJE56UDwHG3NLBwraMzmR9CgOtdzepbsbvT3yy2uWywqenQERmiHZIm503xOBeCI6RRNLaVbUOGFNjbPmOlBzm70pGiBi28R7yXFZ6zjoOK9SW5BVmCYCeJPBot2sbC9UakqAbTCp+MxVS2tlEpSgBEGATMDyoJWWVuf8AG2R1niayijFk6tJSCtsJ/F5z0rKDW4juhjET6etD7lAUSlYJAP4SBExXi7zvBG6BwJHX/cVA68Q0QV7oP5RzmgFahuYcF5bktvNg5AxBPEezpS7duKunEv3K4JBggYj3+6mK+cKkgKO4EqkT6Dypct5dQ4kjIJhPyx8KDFyVRgiedw6j9qt6W/3TyACpBBEn+aHF4lKdgzGfP9ulbouFtqJVMQCAeaDoVpKnG3N8E+ASfZNNliuUIH9oBJFIGk3q1NoG4AgAkfpTPqN2q30phKPC6+SlMHy5g0Bl68YfW80h0bSgt7wQckQSB6UhXnZDVmrRtq21Fl1QVKkgFsFPQTmrrOu2WnD7xLylJEqSltSvhipldv8ATglHc6deLVOStGxMeYoB3ZfTu1OmXa22rLptUt5wd3jrIzx6U96Yq82XA1F5DjwWMNJ8KRHA6+80ut9u9EZO9Zd3OL8X3f8AxeZJ6j2Ubt7xp3vbq2WlxpxoKSoZE9DQAdSX9o1h7akrSFRjMxE1etWglGNqyTg+fkYpdtnVP3K1KScqOB9fU0w2y0KifCVEGJnb6UBC1GPCnMeX+qytWngQIA46K5rKBNeeASSevBJmJNDlvgDZuVtJkhSvf/ivbouCQDhJlJUSeDQ55SkN94rcU/lOMdKCR+5DjpSlKZjBz78efrxQMLWxckkfnJMVdu3XA2SdqfDxjIqotncgOJ4nKD5UHj34QpPhChien1mtTuncFSk5CeoxWJhtJCwSk4yqpHZACwmUHlafnQFNGvlNuJC1q5ghXliB+v0a6Hcqa1HTLZTCklbII2n9K5KhwgiCesAnI+oo9oXaBy1Kw+grRjEx1/mgau8cQNqSUEiFQSADFTIvdSb7tKFNlKQQgqbTjn0qSw1a0fhSkhYMEqUJHzpibfaUAW0eHpxQKjjj1yv7PeWlk6lI5QgpKvOKvqS1oegXP2S3bZ74+FAOEk4ET6UUvmrZQ70N7VJ6jn40i9q9Ycu7nuWx902In+49fhIzQWNOXkJUFFf4hkAVdtHQp0J2w3uJUk+3z+dAbFa1spJWoK458QHWPWiNssphMq35CiTMQKBmZJkJAwE9D+tZUFqopbA2qUoYk5x9RXtAslaEtqJ4APoDGM0HvnmUHxrPAiTJj6/aotY1srBFsjaoJ8KlDOP4pfdU44srVKlDEHk5mgmvbkOSG9pRO3jJ/erVtt7lI3CNoMH8pjNC1+FIPCSofxRGzAcbCQsAqgJgZBFBI40HTBVsUokjvBAWPfVdsKCSobSk4mMGPXpXYuyGo2HaHTk2GqC3uLhlGxbbiAe8T0NS3nYXQCvelpbYGSlK4SRQcYUppZKJKSYBEQIM/LFbqZBXtWreFckHAAp27Y6F2Z0KwU419o+2Pym1b7wLSSOSfICat9m+xdrqmi2l6xfvbnkFSgWwRu6p+INAh2jrzK4bcBSYKiM49lMVh2su2Ed2bbeDhCjgT6nypwb/AKbWhcBeu1qhUmEDij2mdlNI01Qdbtt7iTIW54oPoOOKDnnaLVNTs9LDrzZSh1W1lXAKo46TwTPFI9veONPd4TO4+NJ4Oeab/wCqOrp1TWhYs+O3sAUkDgrPPwECkju0hZmQo52E0DPZ6iHEpdQvBwtIIlPWmPTHGi4NyjyEpKVeEzwfL31zdpZYc3slRO6TBiTNGrDVAnwlBSYgKkwMc+mJoOmFCXk+JyFTkpOTXlC7G6S7bpNs4lyc8/7r2g5k+reojokQAMmoiUqTIJkfPMVsiEqBTg8GQIPnXgQoJlIBIHwkj96Dzukz1HqRPuFWLRIW2ptJIVgojqQOJ9c1CHEmSYjGZ68VsypdsttwpBSg8Dn4+ygcdI7O3+o2DOp6U+GrgJBS2V7FT5yPlVi77W69prCre9/8kylClpAO71PsqyvX2NMstA1FhKEIuLf7Pcst527R+MeoP60F/qJrA1DVhb2pYW3aoSUuIyVkpnPugUAHVdRe1W4bcuCkBlruW0zOBkn2kzNdN/o093mh6hbk4YvJSfLcgH9QfjXKGytO0bkdAcHJrqX9IEt2iL9jvW1/aUIfAQrKFJJSpKh58H2Gg6EBBVzHt56UM7SairS9FvLpC4UyglM+fSaJPu920SsAdCZwZ/muYf1Y1VZYttJbgrdUHHgk4gfhEx5iaDnKyVkuF4rUSSpShkmZJPnWh4kjxDHP+a2U5tgEDxe/6mozuQqIGwgSfWg9LexAEn4RWzToaC8nImCmZ/itFqJQSmCqYCknPnWbCpJMic8npQELe4uWSSy8tsEfGvKjtwokBSC5tEQB7MzNZQTPWndHasQCJT0j96jeY2pWDiYAJ6RHXpmi1+ltxsOICzuSYzMROffVN0qkpIxmOBigoptwNs7QZBOBz0qOVFQCikJiRHWPoVI8QQDPhT0V7sVgKRuImOYIyRFBYYO5lvvJ2plIAyBnPzqK7Q6/dFS4SpZK1bRHuMelbNqQEuoQRtPiTOCM549K2vnNj0yDKQeProKDRSbRspbZC1OhR7xZJnpAGY288iaa+wt6dP1pl5KAe8V3RQkZVODHmevsigNpZs29oLy/gIKyllpAjvDtmSRxkgefPlUui377GrsXduNrqHgpKUjaOmIHpQd1vG0ru07zDTQ7wgmBuiB8Oa4J2g1JWr63eXxV4FvHuh/agHamPdk+011ztxq4suzL1wxKXbsBtn03+fsE1xQJRgA7RHTEA5xQaJaO3wISNquQmB9fvWim95CVBJk9Dic1IP8AjJKlZOD1PvFSbSpULCY5xyfIzQVe7QshCjtnMczW7aZ2nxTGTGPQ1MUJUEKAGQDzmP8AFWLZoCIAMkGSJjyIoNrZCw3Pdqz/AG/6rKu2ZUEriBBEz1mayg//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8202" name="Picture 10" descr="Станислав Викентьевич Косиор"/>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2904" y="1774627"/>
            <a:ext cx="1905079" cy="258866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991985" y="4411147"/>
            <a:ext cx="3321294" cy="369332"/>
          </a:xfrm>
          <a:prstGeom prst="rect">
            <a:avLst/>
          </a:prstGeom>
          <a:noFill/>
        </p:spPr>
        <p:txBody>
          <a:bodyPr wrap="none" rtlCol="0">
            <a:spAutoFit/>
          </a:bodyPr>
          <a:lstStyle/>
          <a:p>
            <a:r>
              <a:rPr lang="uk-UA" b="1" dirty="0" err="1">
                <a:solidFill>
                  <a:schemeClr val="bg1"/>
                </a:solidFill>
              </a:rPr>
              <a:t>Станислав</a:t>
            </a:r>
            <a:r>
              <a:rPr lang="uk-UA" b="1" dirty="0">
                <a:solidFill>
                  <a:schemeClr val="bg1"/>
                </a:solidFill>
              </a:rPr>
              <a:t> </a:t>
            </a:r>
            <a:r>
              <a:rPr lang="uk-UA" b="1" dirty="0" err="1">
                <a:solidFill>
                  <a:schemeClr val="bg1"/>
                </a:solidFill>
              </a:rPr>
              <a:t>Викентьевич</a:t>
            </a:r>
            <a:r>
              <a:rPr lang="uk-UA" b="1" dirty="0">
                <a:solidFill>
                  <a:schemeClr val="bg1"/>
                </a:solidFill>
              </a:rPr>
              <a:t> </a:t>
            </a:r>
            <a:r>
              <a:rPr lang="uk-UA" b="1" dirty="0" err="1">
                <a:solidFill>
                  <a:schemeClr val="bg1"/>
                </a:solidFill>
              </a:rPr>
              <a:t>Косиор</a:t>
            </a:r>
            <a:endParaRPr lang="uk-UA" dirty="0">
              <a:solidFill>
                <a:schemeClr val="bg1"/>
              </a:solidFill>
            </a:endParaRPr>
          </a:p>
        </p:txBody>
      </p:sp>
    </p:spTree>
    <p:extLst>
      <p:ext uri="{BB962C8B-B14F-4D97-AF65-F5344CB8AC3E}">
        <p14:creationId xmlns:p14="http://schemas.microsoft.com/office/powerpoint/2010/main" val="3460919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вырезанными противолежащими углами 3"/>
          <p:cNvSpPr/>
          <p:nvPr/>
        </p:nvSpPr>
        <p:spPr>
          <a:xfrm>
            <a:off x="6030416" y="43458"/>
            <a:ext cx="2915816" cy="6771084"/>
          </a:xfrm>
          <a:prstGeom prst="snip2Diag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5" name="Прямоугольник 4"/>
          <p:cNvSpPr/>
          <p:nvPr/>
        </p:nvSpPr>
        <p:spPr>
          <a:xfrm>
            <a:off x="6300192" y="366623"/>
            <a:ext cx="2646040" cy="6124754"/>
          </a:xfrm>
          <a:prstGeom prst="rect">
            <a:avLst/>
          </a:prstGeom>
        </p:spPr>
        <p:txBody>
          <a:bodyPr wrap="square">
            <a:spAutoFit/>
          </a:bodyPr>
          <a:lstStyle/>
          <a:p>
            <a:pPr lvl="0" algn="ctr">
              <a:spcBef>
                <a:spcPct val="0"/>
              </a:spcBef>
            </a:pPr>
            <a:r>
              <a:rPr lang="vi-VN" sz="1400" b="1" dirty="0">
                <a:solidFill>
                  <a:prstClr val="white"/>
                </a:solidFill>
                <a:latin typeface="Times New Roman"/>
              </a:rPr>
              <a:t>Голодомо́р 1932–1933 років — масовий, навмисно організований керівництвом ВКП</a:t>
            </a:r>
            <a:r>
              <a:rPr lang="uk-UA" sz="1400" b="1" dirty="0">
                <a:solidFill>
                  <a:prstClr val="white"/>
                </a:solidFill>
              </a:rPr>
              <a:t> </a:t>
            </a:r>
            <a:r>
              <a:rPr lang="vi-VN" sz="1400" b="1" dirty="0">
                <a:solidFill>
                  <a:prstClr val="white"/>
                </a:solidFill>
                <a:latin typeface="Times New Roman"/>
              </a:rPr>
              <a:t> та урядом</a:t>
            </a:r>
            <a:r>
              <a:rPr lang="uk-UA" sz="1400" b="1" dirty="0">
                <a:solidFill>
                  <a:prstClr val="white"/>
                </a:solidFill>
              </a:rPr>
              <a:t> </a:t>
            </a:r>
            <a:r>
              <a:rPr lang="vi-VN" sz="1400" b="1" dirty="0">
                <a:solidFill>
                  <a:prstClr val="white"/>
                </a:solidFill>
                <a:latin typeface="Times New Roman"/>
              </a:rPr>
              <a:t>СРСР</a:t>
            </a:r>
            <a:r>
              <a:rPr lang="uk-UA" sz="1400" b="1" dirty="0">
                <a:solidFill>
                  <a:prstClr val="white"/>
                </a:solidFill>
              </a:rPr>
              <a:t> </a:t>
            </a:r>
            <a:r>
              <a:rPr lang="vi-VN" sz="1400" b="1" dirty="0">
                <a:solidFill>
                  <a:prstClr val="white"/>
                </a:solidFill>
                <a:latin typeface="Times New Roman"/>
              </a:rPr>
              <a:t>голод 1932–1933 років, що призвів до багатомільйонних</a:t>
            </a:r>
            <a:r>
              <a:rPr lang="vi-VN" sz="1400" b="1" baseline="30000" dirty="0">
                <a:solidFill>
                  <a:prstClr val="white"/>
                </a:solidFill>
                <a:latin typeface="Times New Roman"/>
              </a:rPr>
              <a:t>[</a:t>
            </a:r>
            <a:r>
              <a:rPr lang="uk-UA" sz="1400" b="1" dirty="0">
                <a:solidFill>
                  <a:prstClr val="white"/>
                </a:solidFill>
              </a:rPr>
              <a:t> </a:t>
            </a:r>
            <a:r>
              <a:rPr lang="vi-VN" sz="1400" b="1" dirty="0">
                <a:solidFill>
                  <a:prstClr val="white"/>
                </a:solidFill>
                <a:latin typeface="Times New Roman"/>
              </a:rPr>
              <a:t>людських втрат у сільській місцевості</a:t>
            </a:r>
            <a:r>
              <a:rPr lang="uk-UA" sz="1400" b="1" dirty="0">
                <a:solidFill>
                  <a:prstClr val="white"/>
                </a:solidFill>
              </a:rPr>
              <a:t> </a:t>
            </a:r>
            <a:r>
              <a:rPr lang="vi-VN" sz="1400" b="1" dirty="0">
                <a:solidFill>
                  <a:prstClr val="white"/>
                </a:solidFill>
                <a:latin typeface="Times New Roman"/>
              </a:rPr>
              <a:t>на території Української СРР (землі сучасної України</a:t>
            </a:r>
            <a:r>
              <a:rPr lang="uk-UA" sz="1400" b="1" dirty="0">
                <a:solidFill>
                  <a:prstClr val="white"/>
                </a:solidFill>
              </a:rPr>
              <a:t> </a:t>
            </a:r>
            <a:r>
              <a:rPr lang="vi-VN" sz="1400" b="1" dirty="0">
                <a:solidFill>
                  <a:prstClr val="white"/>
                </a:solidFill>
                <a:latin typeface="Times New Roman"/>
              </a:rPr>
              <a:t>за винятком семи західних областей, Криму і Південної Бессарабії, які тоді не входили до УСРР) та Кубані</a:t>
            </a:r>
            <a:r>
              <a:rPr lang="uk-UA" sz="1400" b="1" baseline="30000" dirty="0">
                <a:solidFill>
                  <a:prstClr val="white"/>
                </a:solidFill>
              </a:rPr>
              <a:t> </a:t>
            </a:r>
            <a:r>
              <a:rPr lang="vi-VN" sz="1400" b="1" dirty="0">
                <a:solidFill>
                  <a:prstClr val="white"/>
                </a:solidFill>
                <a:latin typeface="Times New Roman"/>
              </a:rPr>
              <a:t> переважну більшість населення якої становили українці. Викликаний свідомими і цілеспрямованими заходами вищого керівництва Радянського Союзу</a:t>
            </a:r>
            <a:r>
              <a:rPr lang="uk-UA" sz="1400" b="1" dirty="0">
                <a:solidFill>
                  <a:prstClr val="white"/>
                </a:solidFill>
              </a:rPr>
              <a:t>  </a:t>
            </a:r>
            <a:r>
              <a:rPr lang="vi-VN" sz="1400" b="1" dirty="0">
                <a:solidFill>
                  <a:prstClr val="white"/>
                </a:solidFill>
                <a:latin typeface="Times New Roman"/>
              </a:rPr>
              <a:t>і</a:t>
            </a:r>
            <a:r>
              <a:rPr lang="uk-UA" sz="1400" b="1" dirty="0">
                <a:solidFill>
                  <a:prstClr val="white"/>
                </a:solidFill>
              </a:rPr>
              <a:t> </a:t>
            </a:r>
            <a:r>
              <a:rPr lang="vi-VN" sz="1400" b="1" dirty="0">
                <a:solidFill>
                  <a:prstClr val="white"/>
                </a:solidFill>
                <a:latin typeface="Times New Roman"/>
              </a:rPr>
              <a:t>Української СРР на чолі зі Сталіним, розрахованими на придушення українського національно-визвольного руху і фізичного знищення частини українських </a:t>
            </a:r>
            <a:r>
              <a:rPr lang="vi-VN" sz="1400" b="1" dirty="0" smtClean="0">
                <a:solidFill>
                  <a:prstClr val="white"/>
                </a:solidFill>
                <a:latin typeface="Times New Roman"/>
              </a:rPr>
              <a:t>селян.</a:t>
            </a:r>
            <a:endParaRPr lang="uk-UA" sz="1400" b="1" dirty="0">
              <a:solidFill>
                <a:prstClr val="white"/>
              </a:solidFill>
            </a:endParaRPr>
          </a:p>
        </p:txBody>
      </p:sp>
      <p:pic>
        <p:nvPicPr>
          <p:cNvPr id="1026" name="Picture 2" descr="http://upload.wikimedia.org/wikipedia/commons/thumb/d/d8/%D0%96%D0%B5%D1%80%D1%82%D0%B2%D0%B8_%D0%B3%D0%BE%D0%BB%D0%BE%D0%B4%D1%83.jpg/300px-%D0%96%D0%B5%D1%80%D1%82%D0%B2%D0%B8_%D0%B3%D0%BE%D0%BB%D0%BE%D0%B4%D1%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4755" y="4085608"/>
            <a:ext cx="2592288" cy="23222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Йосип Віссаріонович Сталін (Джугашвілі)იოსებ ჯუღაშვილი"/>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948" y="190498"/>
            <a:ext cx="2381250" cy="32385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Гер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801635"/>
            <a:ext cx="1800200" cy="20162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Гер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4085608"/>
            <a:ext cx="1881542" cy="188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014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вырезанными противолежащими углами 3"/>
          <p:cNvSpPr/>
          <p:nvPr/>
        </p:nvSpPr>
        <p:spPr>
          <a:xfrm>
            <a:off x="5868144" y="0"/>
            <a:ext cx="3275856" cy="6858000"/>
          </a:xfrm>
          <a:prstGeom prst="snip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5" name="Прямоугольник 4"/>
          <p:cNvSpPr/>
          <p:nvPr/>
        </p:nvSpPr>
        <p:spPr>
          <a:xfrm>
            <a:off x="251520" y="188640"/>
            <a:ext cx="4572000" cy="1200329"/>
          </a:xfrm>
          <a:prstGeom prst="rect">
            <a:avLst/>
          </a:prstGeom>
        </p:spPr>
        <p:txBody>
          <a:bodyPr>
            <a:spAutoFit/>
          </a:bodyPr>
          <a:lstStyle/>
          <a:p>
            <a:pPr marL="285750" indent="-285750">
              <a:buFont typeface="Wingdings" panose="05000000000000000000" pitchFamily="2" charset="2"/>
              <a:buChar char="§"/>
            </a:pPr>
            <a:r>
              <a:rPr lang="ru-RU" dirty="0">
                <a:solidFill>
                  <a:schemeClr val="bg1"/>
                </a:solidFill>
              </a:rPr>
              <a:t>6 листопада </a:t>
            </a:r>
            <a:r>
              <a:rPr lang="ru-RU" dirty="0" err="1">
                <a:solidFill>
                  <a:schemeClr val="bg1"/>
                </a:solidFill>
              </a:rPr>
              <a:t>надіслана</a:t>
            </a:r>
            <a:r>
              <a:rPr lang="ru-RU" dirty="0">
                <a:solidFill>
                  <a:schemeClr val="bg1"/>
                </a:solidFill>
              </a:rPr>
              <a:t> </a:t>
            </a:r>
            <a:r>
              <a:rPr lang="ru-RU" dirty="0" err="1">
                <a:solidFill>
                  <a:schemeClr val="bg1"/>
                </a:solidFill>
              </a:rPr>
              <a:t>телеграма</a:t>
            </a:r>
            <a:r>
              <a:rPr lang="ru-RU" dirty="0">
                <a:solidFill>
                  <a:schemeClr val="bg1"/>
                </a:solidFill>
              </a:rPr>
              <a:t> ЦК КП(б)У до </a:t>
            </a:r>
            <a:r>
              <a:rPr lang="ru-RU" dirty="0" err="1">
                <a:solidFill>
                  <a:schemeClr val="bg1"/>
                </a:solidFill>
              </a:rPr>
              <a:t>обкомів</a:t>
            </a:r>
            <a:r>
              <a:rPr lang="ru-RU" dirty="0">
                <a:solidFill>
                  <a:schemeClr val="bg1"/>
                </a:solidFill>
              </a:rPr>
              <a:t> </a:t>
            </a:r>
            <a:r>
              <a:rPr lang="ru-RU" dirty="0" err="1">
                <a:solidFill>
                  <a:schemeClr val="bg1"/>
                </a:solidFill>
              </a:rPr>
              <a:t>партії</a:t>
            </a:r>
            <a:r>
              <a:rPr lang="ru-RU" dirty="0">
                <a:solidFill>
                  <a:schemeClr val="bg1"/>
                </a:solidFill>
              </a:rPr>
              <a:t> про </a:t>
            </a:r>
            <a:r>
              <a:rPr lang="ru-RU" dirty="0" err="1">
                <a:solidFill>
                  <a:schemeClr val="bg1"/>
                </a:solidFill>
              </a:rPr>
              <a:t>товарну</a:t>
            </a:r>
            <a:r>
              <a:rPr lang="ru-RU" dirty="0">
                <a:solidFill>
                  <a:schemeClr val="bg1"/>
                </a:solidFill>
              </a:rPr>
              <a:t> блокаду </a:t>
            </a:r>
            <a:r>
              <a:rPr lang="ru-RU" dirty="0" err="1">
                <a:solidFill>
                  <a:schemeClr val="bg1"/>
                </a:solidFill>
              </a:rPr>
              <a:t>районів</a:t>
            </a:r>
            <a:r>
              <a:rPr lang="ru-RU" dirty="0">
                <a:solidFill>
                  <a:schemeClr val="bg1"/>
                </a:solidFill>
              </a:rPr>
              <a:t>, </a:t>
            </a:r>
            <a:r>
              <a:rPr lang="ru-RU" dirty="0" err="1">
                <a:solidFill>
                  <a:schemeClr val="bg1"/>
                </a:solidFill>
              </a:rPr>
              <a:t>які</a:t>
            </a:r>
            <a:r>
              <a:rPr lang="ru-RU" dirty="0">
                <a:solidFill>
                  <a:schemeClr val="bg1"/>
                </a:solidFill>
              </a:rPr>
              <a:t> не </a:t>
            </a:r>
            <a:r>
              <a:rPr lang="ru-RU" dirty="0" err="1">
                <a:solidFill>
                  <a:schemeClr val="bg1"/>
                </a:solidFill>
              </a:rPr>
              <a:t>виконували</a:t>
            </a:r>
            <a:r>
              <a:rPr lang="ru-RU" dirty="0">
                <a:solidFill>
                  <a:schemeClr val="bg1"/>
                </a:solidFill>
              </a:rPr>
              <a:t> </a:t>
            </a:r>
            <a:r>
              <a:rPr lang="ru-RU" dirty="0" err="1">
                <a:solidFill>
                  <a:schemeClr val="bg1"/>
                </a:solidFill>
              </a:rPr>
              <a:t>хлібозаготівельних</a:t>
            </a:r>
            <a:r>
              <a:rPr lang="ru-RU" dirty="0">
                <a:solidFill>
                  <a:schemeClr val="bg1"/>
                </a:solidFill>
              </a:rPr>
              <a:t> </a:t>
            </a:r>
            <a:r>
              <a:rPr lang="ru-RU" dirty="0" err="1" smtClean="0">
                <a:solidFill>
                  <a:schemeClr val="bg1"/>
                </a:solidFill>
              </a:rPr>
              <a:t>планів</a:t>
            </a:r>
            <a:endParaRPr lang="uk-UA" dirty="0">
              <a:solidFill>
                <a:schemeClr val="bg1"/>
              </a:solidFill>
            </a:endParaRPr>
          </a:p>
        </p:txBody>
      </p:sp>
      <p:sp>
        <p:nvSpPr>
          <p:cNvPr id="6" name="Прямоугольник 5"/>
          <p:cNvSpPr/>
          <p:nvPr/>
        </p:nvSpPr>
        <p:spPr>
          <a:xfrm>
            <a:off x="4355976" y="961788"/>
            <a:ext cx="4572000" cy="1477328"/>
          </a:xfrm>
          <a:prstGeom prst="rect">
            <a:avLst/>
          </a:prstGeom>
        </p:spPr>
        <p:txBody>
          <a:bodyPr>
            <a:spAutoFit/>
          </a:bodyPr>
          <a:lstStyle/>
          <a:p>
            <a:pPr marL="285750" indent="-285750">
              <a:buFont typeface="Wingdings" panose="05000000000000000000" pitchFamily="2" charset="2"/>
              <a:buChar char="§"/>
            </a:pPr>
            <a:r>
              <a:rPr lang="uk-UA" dirty="0">
                <a:solidFill>
                  <a:schemeClr val="bg1"/>
                </a:solidFill>
              </a:rPr>
              <a:t>8 листопада відправлена шифрограма В. Молотова, Й. Сталіна для ЦК КП(б)У: з цього дня «призупиняється відвантаження товарів для сіл всіх областей </a:t>
            </a:r>
            <a:r>
              <a:rPr lang="uk-UA" dirty="0" smtClean="0">
                <a:solidFill>
                  <a:schemeClr val="bg1"/>
                </a:solidFill>
              </a:rPr>
              <a:t>України».</a:t>
            </a:r>
            <a:endParaRPr lang="uk-UA" dirty="0">
              <a:solidFill>
                <a:schemeClr val="bg1"/>
              </a:solidFill>
            </a:endParaRPr>
          </a:p>
        </p:txBody>
      </p:sp>
      <p:sp>
        <p:nvSpPr>
          <p:cNvPr id="7" name="Прямоугольник 6"/>
          <p:cNvSpPr/>
          <p:nvPr/>
        </p:nvSpPr>
        <p:spPr>
          <a:xfrm>
            <a:off x="251520" y="2997639"/>
            <a:ext cx="4572000" cy="1200329"/>
          </a:xfrm>
          <a:prstGeom prst="rect">
            <a:avLst/>
          </a:prstGeom>
        </p:spPr>
        <p:txBody>
          <a:bodyPr>
            <a:spAutoFit/>
          </a:bodyPr>
          <a:lstStyle/>
          <a:p>
            <a:pPr marL="285750" indent="-285750">
              <a:buFont typeface="Wingdings" panose="05000000000000000000" pitchFamily="2" charset="2"/>
              <a:buChar char="§"/>
            </a:pPr>
            <a:r>
              <a:rPr lang="uk-UA" dirty="0">
                <a:solidFill>
                  <a:schemeClr val="bg1"/>
                </a:solidFill>
              </a:rPr>
              <a:t> 15 листопада політбюро ЦК ВКП(б) ухвалило рішення про запровадження паспортної системи і розвантаження міст від «зайвих елементів».</a:t>
            </a:r>
            <a:endParaRPr lang="uk-UA" dirty="0">
              <a:solidFill>
                <a:schemeClr val="bg1"/>
              </a:solidFill>
            </a:endParaRPr>
          </a:p>
        </p:txBody>
      </p:sp>
      <p:sp>
        <p:nvSpPr>
          <p:cNvPr id="8" name="Прямоугольник 7"/>
          <p:cNvSpPr/>
          <p:nvPr/>
        </p:nvSpPr>
        <p:spPr>
          <a:xfrm>
            <a:off x="4199515" y="4753040"/>
            <a:ext cx="4572000" cy="1477328"/>
          </a:xfrm>
          <a:prstGeom prst="rect">
            <a:avLst/>
          </a:prstGeom>
        </p:spPr>
        <p:txBody>
          <a:bodyPr>
            <a:spAutoFit/>
          </a:bodyPr>
          <a:lstStyle/>
          <a:p>
            <a:pPr marL="285750" indent="-285750">
              <a:buFont typeface="Wingdings" panose="05000000000000000000" pitchFamily="2" charset="2"/>
              <a:buChar char="§"/>
            </a:pPr>
            <a:r>
              <a:rPr lang="ru-RU" dirty="0">
                <a:solidFill>
                  <a:schemeClr val="bg1"/>
                </a:solidFill>
              </a:rPr>
              <a:t> 26 листопада у </a:t>
            </a:r>
            <a:r>
              <a:rPr lang="ru-RU" dirty="0" err="1">
                <a:solidFill>
                  <a:schemeClr val="bg1"/>
                </a:solidFill>
              </a:rPr>
              <a:t>пресі</a:t>
            </a:r>
            <a:r>
              <a:rPr lang="ru-RU" dirty="0">
                <a:solidFill>
                  <a:schemeClr val="bg1"/>
                </a:solidFill>
              </a:rPr>
              <a:t> </a:t>
            </a:r>
            <a:r>
              <a:rPr lang="ru-RU" dirty="0" err="1">
                <a:solidFill>
                  <a:schemeClr val="bg1"/>
                </a:solidFill>
              </a:rPr>
              <a:t>з'явився</a:t>
            </a:r>
            <a:r>
              <a:rPr lang="ru-RU" dirty="0">
                <a:solidFill>
                  <a:schemeClr val="bg1"/>
                </a:solidFill>
              </a:rPr>
              <a:t> наказ наркома </a:t>
            </a:r>
            <a:r>
              <a:rPr lang="ru-RU" dirty="0" err="1">
                <a:solidFill>
                  <a:schemeClr val="bg1"/>
                </a:solidFill>
              </a:rPr>
              <a:t>юстиції</a:t>
            </a:r>
            <a:r>
              <a:rPr lang="ru-RU" dirty="0">
                <a:solidFill>
                  <a:schemeClr val="bg1"/>
                </a:solidFill>
              </a:rPr>
              <a:t> </a:t>
            </a:r>
            <a:r>
              <a:rPr lang="ru-RU" dirty="0" smtClean="0">
                <a:solidFill>
                  <a:schemeClr val="bg1"/>
                </a:solidFill>
              </a:rPr>
              <a:t>, в </a:t>
            </a:r>
            <a:r>
              <a:rPr lang="ru-RU" dirty="0" err="1">
                <a:solidFill>
                  <a:schemeClr val="bg1"/>
                </a:solidFill>
              </a:rPr>
              <a:t>якому</a:t>
            </a:r>
            <a:r>
              <a:rPr lang="ru-RU" dirty="0">
                <a:solidFill>
                  <a:schemeClr val="bg1"/>
                </a:solidFill>
              </a:rPr>
              <a:t> </a:t>
            </a:r>
            <a:r>
              <a:rPr lang="ru-RU" dirty="0" err="1">
                <a:solidFill>
                  <a:schemeClr val="bg1"/>
                </a:solidFill>
              </a:rPr>
              <a:t>наголошувалося</a:t>
            </a:r>
            <a:r>
              <a:rPr lang="ru-RU" dirty="0">
                <a:solidFill>
                  <a:schemeClr val="bg1"/>
                </a:solidFill>
              </a:rPr>
              <a:t> на тому, </a:t>
            </a:r>
            <a:r>
              <a:rPr lang="ru-RU" dirty="0" err="1">
                <a:solidFill>
                  <a:schemeClr val="bg1"/>
                </a:solidFill>
              </a:rPr>
              <a:t>що</a:t>
            </a:r>
            <a:r>
              <a:rPr lang="ru-RU" dirty="0">
                <a:solidFill>
                  <a:schemeClr val="bg1"/>
                </a:solidFill>
              </a:rPr>
              <a:t> «</a:t>
            </a:r>
            <a:r>
              <a:rPr lang="ru-RU" dirty="0" err="1">
                <a:solidFill>
                  <a:schemeClr val="bg1"/>
                </a:solidFill>
              </a:rPr>
              <a:t>репресії</a:t>
            </a:r>
            <a:r>
              <a:rPr lang="ru-RU" dirty="0">
                <a:solidFill>
                  <a:schemeClr val="bg1"/>
                </a:solidFill>
              </a:rPr>
              <a:t> є одним з </a:t>
            </a:r>
            <a:r>
              <a:rPr lang="ru-RU" dirty="0" err="1">
                <a:solidFill>
                  <a:schemeClr val="bg1"/>
                </a:solidFill>
              </a:rPr>
              <a:t>потужних</a:t>
            </a:r>
            <a:r>
              <a:rPr lang="ru-RU" dirty="0">
                <a:solidFill>
                  <a:schemeClr val="bg1"/>
                </a:solidFill>
              </a:rPr>
              <a:t> </a:t>
            </a:r>
            <a:r>
              <a:rPr lang="ru-RU" dirty="0" err="1">
                <a:solidFill>
                  <a:schemeClr val="bg1"/>
                </a:solidFill>
              </a:rPr>
              <a:t>засобів</a:t>
            </a:r>
            <a:r>
              <a:rPr lang="ru-RU" dirty="0">
                <a:solidFill>
                  <a:schemeClr val="bg1"/>
                </a:solidFill>
              </a:rPr>
              <a:t> </a:t>
            </a:r>
            <a:r>
              <a:rPr lang="ru-RU" dirty="0" err="1">
                <a:solidFill>
                  <a:schemeClr val="bg1"/>
                </a:solidFill>
              </a:rPr>
              <a:t>подолання</a:t>
            </a:r>
            <a:r>
              <a:rPr lang="ru-RU" dirty="0">
                <a:solidFill>
                  <a:schemeClr val="bg1"/>
                </a:solidFill>
              </a:rPr>
              <a:t> </a:t>
            </a:r>
            <a:r>
              <a:rPr lang="ru-RU" dirty="0" err="1">
                <a:solidFill>
                  <a:schemeClr val="bg1"/>
                </a:solidFill>
              </a:rPr>
              <a:t>класового</a:t>
            </a:r>
            <a:r>
              <a:rPr lang="ru-RU" dirty="0">
                <a:solidFill>
                  <a:schemeClr val="bg1"/>
                </a:solidFill>
              </a:rPr>
              <a:t> </a:t>
            </a:r>
            <a:r>
              <a:rPr lang="ru-RU" dirty="0" err="1">
                <a:solidFill>
                  <a:schemeClr val="bg1"/>
                </a:solidFill>
              </a:rPr>
              <a:t>спротиву</a:t>
            </a:r>
            <a:r>
              <a:rPr lang="ru-RU" dirty="0">
                <a:solidFill>
                  <a:schemeClr val="bg1"/>
                </a:solidFill>
              </a:rPr>
              <a:t> </a:t>
            </a:r>
            <a:r>
              <a:rPr lang="ru-RU" dirty="0" err="1">
                <a:solidFill>
                  <a:schemeClr val="bg1"/>
                </a:solidFill>
              </a:rPr>
              <a:t>хлібозаготівлі</a:t>
            </a:r>
            <a:r>
              <a:rPr lang="ru-RU" dirty="0">
                <a:solidFill>
                  <a:schemeClr val="bg1"/>
                </a:solidFill>
              </a:rPr>
              <a:t>».</a:t>
            </a:r>
            <a:endParaRPr lang="uk-UA" dirty="0">
              <a:solidFill>
                <a:schemeClr val="bg1"/>
              </a:solidFill>
            </a:endParaRPr>
          </a:p>
        </p:txBody>
      </p:sp>
      <p:pic>
        <p:nvPicPr>
          <p:cNvPr id="9218" name="Picture 2" descr="Иосиф Виссарионович Стали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439116"/>
            <a:ext cx="1818872" cy="2215127"/>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his.1september.ru/2004/19/1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5" y="1331553"/>
            <a:ext cx="2927021" cy="1668403"/>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i027.radikal.ru/1202/3b/5e45a166c6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385" y="4379221"/>
            <a:ext cx="2780742" cy="1745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5371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08920"/>
            <a:ext cx="8229600" cy="1143000"/>
          </a:xfrm>
        </p:spPr>
        <p:txBody>
          <a:bodyPr>
            <a:normAutofit fontScale="90000"/>
          </a:bodyPr>
          <a:lstStyle/>
          <a:p>
            <a:r>
              <a:rPr lang="ru-RU"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Запровадження</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натуральних</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штрафів</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і </a:t>
            </a:r>
            <a:r>
              <a:rPr lang="ru-RU"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чорних</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дощок</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блокада УРСР</a:t>
            </a:r>
            <a:b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6991216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188640"/>
            <a:ext cx="4572000" cy="1754326"/>
          </a:xfrm>
          <a:prstGeom prst="rect">
            <a:avLst/>
          </a:prstGeom>
        </p:spPr>
        <p:txBody>
          <a:bodyPr>
            <a:spAutoFit/>
          </a:bodyPr>
          <a:lstStyle/>
          <a:p>
            <a:pPr marL="285750" indent="-285750">
              <a:buFont typeface="Wingdings" panose="05000000000000000000" pitchFamily="2" charset="2"/>
              <a:buChar char="Ø"/>
            </a:pPr>
            <a:r>
              <a:rPr lang="ru-RU" dirty="0">
                <a:solidFill>
                  <a:schemeClr val="bg1"/>
                </a:solidFill>
              </a:rPr>
              <a:t>1 </a:t>
            </a:r>
            <a:r>
              <a:rPr lang="ru-RU" dirty="0" err="1" smtClean="0">
                <a:solidFill>
                  <a:schemeClr val="bg1"/>
                </a:solidFill>
              </a:rPr>
              <a:t>грудня</a:t>
            </a:r>
            <a:r>
              <a:rPr lang="ru-RU" dirty="0" smtClean="0">
                <a:solidFill>
                  <a:schemeClr val="bg1"/>
                </a:solidFill>
              </a:rPr>
              <a:t> </a:t>
            </a:r>
            <a:r>
              <a:rPr lang="ru-RU" dirty="0">
                <a:solidFill>
                  <a:schemeClr val="bg1"/>
                </a:solidFill>
              </a:rPr>
              <a:t> </a:t>
            </a:r>
            <a:r>
              <a:rPr lang="ru-RU" dirty="0" err="1">
                <a:solidFill>
                  <a:schemeClr val="bg1"/>
                </a:solidFill>
              </a:rPr>
              <a:t>Раднарком</a:t>
            </a:r>
            <a:r>
              <a:rPr lang="ru-RU" dirty="0">
                <a:solidFill>
                  <a:schemeClr val="bg1"/>
                </a:solidFill>
              </a:rPr>
              <a:t> </a:t>
            </a:r>
            <a:r>
              <a:rPr lang="ru-RU" dirty="0" smtClean="0">
                <a:solidFill>
                  <a:schemeClr val="bg1"/>
                </a:solidFill>
              </a:rPr>
              <a:t>УРСР</a:t>
            </a:r>
            <a:r>
              <a:rPr lang="ru-RU" dirty="0">
                <a:solidFill>
                  <a:schemeClr val="bg1"/>
                </a:solidFill>
              </a:rPr>
              <a:t> </a:t>
            </a:r>
            <a:r>
              <a:rPr lang="ru-RU" dirty="0" smtClean="0">
                <a:solidFill>
                  <a:schemeClr val="bg1"/>
                </a:solidFill>
              </a:rPr>
              <a:t>заборонив </a:t>
            </a:r>
            <a:r>
              <a:rPr lang="ru-RU" dirty="0" err="1">
                <a:solidFill>
                  <a:schemeClr val="bg1"/>
                </a:solidFill>
              </a:rPr>
              <a:t>торгувати</a:t>
            </a:r>
            <a:r>
              <a:rPr lang="ru-RU" dirty="0">
                <a:solidFill>
                  <a:schemeClr val="bg1"/>
                </a:solidFill>
              </a:rPr>
              <a:t> </a:t>
            </a:r>
            <a:r>
              <a:rPr lang="ru-RU" dirty="0" err="1" smtClean="0">
                <a:solidFill>
                  <a:schemeClr val="bg1"/>
                </a:solidFill>
              </a:rPr>
              <a:t>картоплею</a:t>
            </a:r>
            <a:r>
              <a:rPr lang="ru-RU" dirty="0">
                <a:solidFill>
                  <a:schemeClr val="bg1"/>
                </a:solidFill>
              </a:rPr>
              <a:t> </a:t>
            </a:r>
            <a:r>
              <a:rPr lang="ru-RU" dirty="0" smtClean="0">
                <a:solidFill>
                  <a:schemeClr val="bg1"/>
                </a:solidFill>
              </a:rPr>
              <a:t>у </a:t>
            </a:r>
            <a:r>
              <a:rPr lang="ru-RU" dirty="0">
                <a:solidFill>
                  <a:schemeClr val="bg1"/>
                </a:solidFill>
              </a:rPr>
              <a:t>районах, </a:t>
            </a:r>
            <a:r>
              <a:rPr lang="ru-RU" dirty="0" err="1">
                <a:solidFill>
                  <a:schemeClr val="bg1"/>
                </a:solidFill>
              </a:rPr>
              <a:t>які</a:t>
            </a:r>
            <a:r>
              <a:rPr lang="ru-RU" dirty="0">
                <a:solidFill>
                  <a:schemeClr val="bg1"/>
                </a:solidFill>
              </a:rPr>
              <a:t> не </a:t>
            </a:r>
            <a:r>
              <a:rPr lang="ru-RU" dirty="0" err="1">
                <a:solidFill>
                  <a:schemeClr val="bg1"/>
                </a:solidFill>
              </a:rPr>
              <a:t>виконують</a:t>
            </a:r>
            <a:r>
              <a:rPr lang="ru-RU" dirty="0">
                <a:solidFill>
                  <a:schemeClr val="bg1"/>
                </a:solidFill>
              </a:rPr>
              <a:t> </a:t>
            </a:r>
            <a:r>
              <a:rPr lang="ru-RU" dirty="0" err="1">
                <a:solidFill>
                  <a:schemeClr val="bg1"/>
                </a:solidFill>
              </a:rPr>
              <a:t>зобов'язань</a:t>
            </a:r>
            <a:r>
              <a:rPr lang="ru-RU" dirty="0">
                <a:solidFill>
                  <a:schemeClr val="bg1"/>
                </a:solidFill>
              </a:rPr>
              <a:t> по </a:t>
            </a:r>
            <a:r>
              <a:rPr lang="ru-RU" dirty="0" err="1">
                <a:solidFill>
                  <a:schemeClr val="bg1"/>
                </a:solidFill>
              </a:rPr>
              <a:t>контрактації</a:t>
            </a:r>
            <a:r>
              <a:rPr lang="ru-RU" dirty="0">
                <a:solidFill>
                  <a:schemeClr val="bg1"/>
                </a:solidFill>
              </a:rPr>
              <a:t> і </a:t>
            </a:r>
            <a:r>
              <a:rPr lang="ru-RU" dirty="0" err="1">
                <a:solidFill>
                  <a:schemeClr val="bg1"/>
                </a:solidFill>
              </a:rPr>
              <a:t>перевірці</a:t>
            </a:r>
            <a:r>
              <a:rPr lang="ru-RU" dirty="0">
                <a:solidFill>
                  <a:schemeClr val="bg1"/>
                </a:solidFill>
              </a:rPr>
              <a:t> </a:t>
            </a:r>
            <a:r>
              <a:rPr lang="ru-RU" dirty="0" err="1">
                <a:solidFill>
                  <a:schemeClr val="bg1"/>
                </a:solidFill>
              </a:rPr>
              <a:t>наявних</a:t>
            </a:r>
            <a:r>
              <a:rPr lang="ru-RU" dirty="0">
                <a:solidFill>
                  <a:schemeClr val="bg1"/>
                </a:solidFill>
              </a:rPr>
              <a:t> </a:t>
            </a:r>
            <a:r>
              <a:rPr lang="ru-RU" dirty="0" err="1">
                <a:solidFill>
                  <a:schemeClr val="bg1"/>
                </a:solidFill>
              </a:rPr>
              <a:t>фондів</a:t>
            </a:r>
            <a:r>
              <a:rPr lang="ru-RU" dirty="0">
                <a:solidFill>
                  <a:schemeClr val="bg1"/>
                </a:solidFill>
              </a:rPr>
              <a:t> </a:t>
            </a:r>
            <a:r>
              <a:rPr lang="ru-RU" dirty="0" err="1">
                <a:solidFill>
                  <a:schemeClr val="bg1"/>
                </a:solidFill>
              </a:rPr>
              <a:t>картоплі</a:t>
            </a:r>
            <a:r>
              <a:rPr lang="ru-RU" dirty="0">
                <a:solidFill>
                  <a:schemeClr val="bg1"/>
                </a:solidFill>
              </a:rPr>
              <a:t> у </a:t>
            </a:r>
            <a:r>
              <a:rPr lang="ru-RU" dirty="0" err="1">
                <a:solidFill>
                  <a:schemeClr val="bg1"/>
                </a:solidFill>
              </a:rPr>
              <a:t>колгоспах</a:t>
            </a:r>
            <a:r>
              <a:rPr lang="ru-RU" dirty="0">
                <a:solidFill>
                  <a:schemeClr val="bg1"/>
                </a:solidFill>
              </a:rPr>
              <a:t>. До </a:t>
            </a:r>
            <a:r>
              <a:rPr lang="ru-RU" dirty="0" err="1">
                <a:solidFill>
                  <a:schemeClr val="bg1"/>
                </a:solidFill>
              </a:rPr>
              <a:t>цього</a:t>
            </a:r>
            <a:r>
              <a:rPr lang="ru-RU" dirty="0">
                <a:solidFill>
                  <a:schemeClr val="bg1"/>
                </a:solidFill>
              </a:rPr>
              <a:t> </a:t>
            </a:r>
            <a:r>
              <a:rPr lang="ru-RU" dirty="0" err="1">
                <a:solidFill>
                  <a:schemeClr val="bg1"/>
                </a:solidFill>
              </a:rPr>
              <a:t>переліку</a:t>
            </a:r>
            <a:r>
              <a:rPr lang="ru-RU" dirty="0">
                <a:solidFill>
                  <a:schemeClr val="bg1"/>
                </a:solidFill>
              </a:rPr>
              <a:t> </a:t>
            </a:r>
            <a:r>
              <a:rPr lang="ru-RU" dirty="0" err="1">
                <a:solidFill>
                  <a:schemeClr val="bg1"/>
                </a:solidFill>
              </a:rPr>
              <a:t>потрапили</a:t>
            </a:r>
            <a:r>
              <a:rPr lang="ru-RU" dirty="0">
                <a:solidFill>
                  <a:schemeClr val="bg1"/>
                </a:solidFill>
              </a:rPr>
              <a:t> 12 </a:t>
            </a:r>
            <a:r>
              <a:rPr lang="ru-RU" dirty="0" err="1">
                <a:solidFill>
                  <a:schemeClr val="bg1"/>
                </a:solidFill>
              </a:rPr>
              <a:t>районів</a:t>
            </a:r>
            <a:endParaRPr lang="uk-UA" dirty="0">
              <a:solidFill>
                <a:schemeClr val="bg1"/>
              </a:solidFill>
            </a:endParaRPr>
          </a:p>
        </p:txBody>
      </p:sp>
      <p:sp>
        <p:nvSpPr>
          <p:cNvPr id="5" name="Прямоугольник 4"/>
          <p:cNvSpPr/>
          <p:nvPr/>
        </p:nvSpPr>
        <p:spPr>
          <a:xfrm>
            <a:off x="395536" y="2132856"/>
            <a:ext cx="4572000" cy="646331"/>
          </a:xfrm>
          <a:prstGeom prst="rect">
            <a:avLst/>
          </a:prstGeom>
        </p:spPr>
        <p:txBody>
          <a:bodyPr>
            <a:spAutoFit/>
          </a:bodyPr>
          <a:lstStyle/>
          <a:p>
            <a:pPr marL="285750" indent="-285750">
              <a:buFont typeface="Wingdings" panose="05000000000000000000" pitchFamily="2" charset="2"/>
              <a:buChar char="Ø"/>
            </a:pPr>
            <a:r>
              <a:rPr lang="ru-RU" dirty="0">
                <a:solidFill>
                  <a:schemeClr val="bg1"/>
                </a:solidFill>
              </a:rPr>
              <a:t>3 </a:t>
            </a:r>
            <a:r>
              <a:rPr lang="ru-RU" dirty="0" err="1" smtClean="0">
                <a:solidFill>
                  <a:schemeClr val="bg1"/>
                </a:solidFill>
              </a:rPr>
              <a:t>грудня</a:t>
            </a:r>
            <a:r>
              <a:rPr lang="ru-RU" dirty="0">
                <a:solidFill>
                  <a:schemeClr val="bg1"/>
                </a:solidFill>
              </a:rPr>
              <a:t> </a:t>
            </a:r>
            <a:r>
              <a:rPr lang="ru-RU" dirty="0" smtClean="0">
                <a:solidFill>
                  <a:schemeClr val="bg1"/>
                </a:solidFill>
              </a:rPr>
              <a:t>у </a:t>
            </a:r>
            <a:r>
              <a:rPr lang="ru-RU" dirty="0" err="1">
                <a:solidFill>
                  <a:schemeClr val="bg1"/>
                </a:solidFill>
              </a:rPr>
              <a:t>ряді</a:t>
            </a:r>
            <a:r>
              <a:rPr lang="ru-RU" dirty="0">
                <a:solidFill>
                  <a:schemeClr val="bg1"/>
                </a:solidFill>
              </a:rPr>
              <a:t> </a:t>
            </a:r>
            <a:r>
              <a:rPr lang="ru-RU" dirty="0" err="1">
                <a:solidFill>
                  <a:schemeClr val="bg1"/>
                </a:solidFill>
              </a:rPr>
              <a:t>районів</a:t>
            </a:r>
            <a:r>
              <a:rPr lang="ru-RU" dirty="0">
                <a:solidFill>
                  <a:schemeClr val="bg1"/>
                </a:solidFill>
              </a:rPr>
              <a:t> заборонено </a:t>
            </a:r>
            <a:r>
              <a:rPr lang="ru-RU" dirty="0" err="1">
                <a:solidFill>
                  <a:schemeClr val="bg1"/>
                </a:solidFill>
              </a:rPr>
              <a:t>торгувати</a:t>
            </a:r>
            <a:r>
              <a:rPr lang="ru-RU" dirty="0">
                <a:solidFill>
                  <a:schemeClr val="bg1"/>
                </a:solidFill>
              </a:rPr>
              <a:t> </a:t>
            </a:r>
            <a:r>
              <a:rPr lang="ru-RU" dirty="0" err="1">
                <a:solidFill>
                  <a:schemeClr val="bg1"/>
                </a:solidFill>
              </a:rPr>
              <a:t>м'ясом</a:t>
            </a:r>
            <a:r>
              <a:rPr lang="ru-RU" dirty="0">
                <a:solidFill>
                  <a:schemeClr val="bg1"/>
                </a:solidFill>
              </a:rPr>
              <a:t> і </a:t>
            </a:r>
            <a:r>
              <a:rPr lang="ru-RU" dirty="0" err="1">
                <a:solidFill>
                  <a:schemeClr val="bg1"/>
                </a:solidFill>
              </a:rPr>
              <a:t>тваринами</a:t>
            </a:r>
            <a:r>
              <a:rPr lang="ru-RU" dirty="0">
                <a:solidFill>
                  <a:schemeClr val="bg1"/>
                </a:solidFill>
              </a:rPr>
              <a:t>.</a:t>
            </a:r>
            <a:endParaRPr lang="uk-UA" dirty="0">
              <a:solidFill>
                <a:schemeClr val="bg1"/>
              </a:solidFill>
            </a:endParaRPr>
          </a:p>
        </p:txBody>
      </p:sp>
      <p:sp>
        <p:nvSpPr>
          <p:cNvPr id="6" name="Прямоугольник 5"/>
          <p:cNvSpPr/>
          <p:nvPr/>
        </p:nvSpPr>
        <p:spPr>
          <a:xfrm>
            <a:off x="376567" y="2996952"/>
            <a:ext cx="4572000" cy="646331"/>
          </a:xfrm>
          <a:prstGeom prst="rect">
            <a:avLst/>
          </a:prstGeom>
        </p:spPr>
        <p:txBody>
          <a:bodyPr>
            <a:spAutoFit/>
          </a:bodyPr>
          <a:lstStyle/>
          <a:p>
            <a:pPr marL="285750" indent="-285750">
              <a:buFont typeface="Wingdings" panose="05000000000000000000" pitchFamily="2" charset="2"/>
              <a:buChar char="Ø"/>
            </a:pPr>
            <a:r>
              <a:rPr lang="ru-RU" dirty="0">
                <a:solidFill>
                  <a:schemeClr val="bg1"/>
                </a:solidFill>
              </a:rPr>
              <a:t>З 6 </a:t>
            </a:r>
            <a:r>
              <a:rPr lang="ru-RU" dirty="0" err="1">
                <a:solidFill>
                  <a:schemeClr val="bg1"/>
                </a:solidFill>
              </a:rPr>
              <a:t>грудня</a:t>
            </a:r>
            <a:r>
              <a:rPr lang="ru-RU" dirty="0">
                <a:solidFill>
                  <a:schemeClr val="bg1"/>
                </a:solidFill>
              </a:rPr>
              <a:t> </a:t>
            </a:r>
            <a:r>
              <a:rPr lang="ru-RU" dirty="0" err="1">
                <a:solidFill>
                  <a:schemeClr val="bg1"/>
                </a:solidFill>
              </a:rPr>
              <a:t>ці</a:t>
            </a:r>
            <a:r>
              <a:rPr lang="ru-RU" dirty="0">
                <a:solidFill>
                  <a:schemeClr val="bg1"/>
                </a:solidFill>
              </a:rPr>
              <a:t> </a:t>
            </a:r>
            <a:r>
              <a:rPr lang="ru-RU" dirty="0" err="1">
                <a:solidFill>
                  <a:schemeClr val="bg1"/>
                </a:solidFill>
              </a:rPr>
              <a:t>райони</a:t>
            </a:r>
            <a:r>
              <a:rPr lang="ru-RU" dirty="0">
                <a:solidFill>
                  <a:schemeClr val="bg1"/>
                </a:solidFill>
              </a:rPr>
              <a:t>, а </a:t>
            </a:r>
            <a:r>
              <a:rPr lang="ru-RU" dirty="0" err="1">
                <a:solidFill>
                  <a:schemeClr val="bg1"/>
                </a:solidFill>
              </a:rPr>
              <a:t>також</a:t>
            </a:r>
            <a:r>
              <a:rPr lang="ru-RU" dirty="0">
                <a:solidFill>
                  <a:schemeClr val="bg1"/>
                </a:solidFill>
              </a:rPr>
              <a:t> </a:t>
            </a:r>
            <a:r>
              <a:rPr lang="ru-RU" dirty="0" err="1">
                <a:solidFill>
                  <a:schemeClr val="bg1"/>
                </a:solidFill>
              </a:rPr>
              <a:t>окремі</a:t>
            </a:r>
            <a:r>
              <a:rPr lang="ru-RU" dirty="0">
                <a:solidFill>
                  <a:schemeClr val="bg1"/>
                </a:solidFill>
              </a:rPr>
              <a:t> села, почали </a:t>
            </a:r>
            <a:r>
              <a:rPr lang="ru-RU" dirty="0" err="1">
                <a:solidFill>
                  <a:schemeClr val="bg1"/>
                </a:solidFill>
              </a:rPr>
              <a:t>заноситися</a:t>
            </a:r>
            <a:r>
              <a:rPr lang="ru-RU" dirty="0">
                <a:solidFill>
                  <a:schemeClr val="bg1"/>
                </a:solidFill>
              </a:rPr>
              <a:t> на «</a:t>
            </a:r>
            <a:r>
              <a:rPr lang="ru-RU" dirty="0" err="1">
                <a:solidFill>
                  <a:schemeClr val="bg1"/>
                </a:solidFill>
              </a:rPr>
              <a:t>чорні</a:t>
            </a:r>
            <a:r>
              <a:rPr lang="ru-RU" dirty="0">
                <a:solidFill>
                  <a:schemeClr val="bg1"/>
                </a:solidFill>
              </a:rPr>
              <a:t> </a:t>
            </a:r>
            <a:r>
              <a:rPr lang="ru-RU" dirty="0" err="1">
                <a:solidFill>
                  <a:schemeClr val="bg1"/>
                </a:solidFill>
              </a:rPr>
              <a:t>дошки</a:t>
            </a:r>
            <a:r>
              <a:rPr lang="ru-RU" dirty="0" smtClean="0">
                <a:solidFill>
                  <a:schemeClr val="bg1"/>
                </a:solidFill>
              </a:rPr>
              <a:t>»</a:t>
            </a:r>
            <a:endParaRPr lang="uk-UA" dirty="0">
              <a:solidFill>
                <a:schemeClr val="bg1"/>
              </a:solidFill>
            </a:endParaRPr>
          </a:p>
        </p:txBody>
      </p:sp>
      <p:sp>
        <p:nvSpPr>
          <p:cNvPr id="7" name="Прямоугольник 6"/>
          <p:cNvSpPr/>
          <p:nvPr/>
        </p:nvSpPr>
        <p:spPr>
          <a:xfrm>
            <a:off x="376567" y="3861048"/>
            <a:ext cx="4572000" cy="1477328"/>
          </a:xfrm>
          <a:prstGeom prst="rect">
            <a:avLst/>
          </a:prstGeom>
        </p:spPr>
        <p:txBody>
          <a:bodyPr>
            <a:spAutoFit/>
          </a:bodyPr>
          <a:lstStyle/>
          <a:p>
            <a:pPr marL="285750" indent="-285750">
              <a:buFont typeface="Wingdings" panose="05000000000000000000" pitchFamily="2" charset="2"/>
              <a:buChar char="Ø"/>
            </a:pPr>
            <a:r>
              <a:rPr lang="uk-UA" dirty="0">
                <a:solidFill>
                  <a:schemeClr val="bg1"/>
                </a:solidFill>
              </a:rPr>
              <a:t>11 грудня керівництву УСРР надходить </a:t>
            </a:r>
            <a:r>
              <a:rPr lang="uk-UA" dirty="0" smtClean="0">
                <a:solidFill>
                  <a:schemeClr val="bg1"/>
                </a:solidFill>
              </a:rPr>
              <a:t>Сталіна </a:t>
            </a:r>
            <a:r>
              <a:rPr lang="uk-UA" dirty="0">
                <a:solidFill>
                  <a:schemeClr val="bg1"/>
                </a:solidFill>
              </a:rPr>
              <a:t>з вимогою «негайно судити і дати </a:t>
            </a:r>
            <a:r>
              <a:rPr lang="uk-UA" dirty="0" smtClean="0">
                <a:solidFill>
                  <a:schemeClr val="bg1"/>
                </a:solidFill>
              </a:rPr>
              <a:t>десять </a:t>
            </a:r>
            <a:r>
              <a:rPr lang="uk-UA" dirty="0">
                <a:solidFill>
                  <a:schemeClr val="bg1"/>
                </a:solidFill>
              </a:rPr>
              <a:t>років тюремного ув'язнення» за невиконання хлібозаготівельних планів колгоспами та селянами.</a:t>
            </a:r>
            <a:endParaRPr lang="uk-UA" dirty="0">
              <a:solidFill>
                <a:schemeClr val="bg1"/>
              </a:solidFill>
            </a:endParaRPr>
          </a:p>
        </p:txBody>
      </p:sp>
      <p:sp>
        <p:nvSpPr>
          <p:cNvPr id="8" name="Прямоугольник 7"/>
          <p:cNvSpPr/>
          <p:nvPr/>
        </p:nvSpPr>
        <p:spPr>
          <a:xfrm>
            <a:off x="395536" y="5589240"/>
            <a:ext cx="4572000" cy="923330"/>
          </a:xfrm>
          <a:prstGeom prst="rect">
            <a:avLst/>
          </a:prstGeom>
        </p:spPr>
        <p:txBody>
          <a:bodyPr>
            <a:spAutoFit/>
          </a:bodyPr>
          <a:lstStyle/>
          <a:p>
            <a:pPr marL="285750" indent="-285750">
              <a:buFont typeface="Wingdings" panose="05000000000000000000" pitchFamily="2" charset="2"/>
              <a:buChar char="Ø"/>
            </a:pPr>
            <a:r>
              <a:rPr lang="ru-RU" dirty="0">
                <a:solidFill>
                  <a:schemeClr val="bg1"/>
                </a:solidFill>
              </a:rPr>
              <a:t>15 </a:t>
            </a:r>
            <a:r>
              <a:rPr lang="ru-RU" dirty="0" err="1" smtClean="0">
                <a:solidFill>
                  <a:schemeClr val="bg1"/>
                </a:solidFill>
              </a:rPr>
              <a:t>грудня</a:t>
            </a:r>
            <a:r>
              <a:rPr lang="ru-RU" dirty="0">
                <a:solidFill>
                  <a:schemeClr val="bg1"/>
                </a:solidFill>
              </a:rPr>
              <a:t> </a:t>
            </a:r>
            <a:r>
              <a:rPr lang="ru-RU" dirty="0" smtClean="0">
                <a:solidFill>
                  <a:schemeClr val="bg1"/>
                </a:solidFill>
              </a:rPr>
              <a:t>ЦК </a:t>
            </a:r>
            <a:r>
              <a:rPr lang="ru-RU" dirty="0">
                <a:solidFill>
                  <a:schemeClr val="bg1"/>
                </a:solidFill>
              </a:rPr>
              <a:t>КП(б)У затвердив список 82 </a:t>
            </a:r>
            <a:r>
              <a:rPr lang="ru-RU" dirty="0" err="1">
                <a:solidFill>
                  <a:schemeClr val="bg1"/>
                </a:solidFill>
              </a:rPr>
              <a:t>районів</a:t>
            </a:r>
            <a:r>
              <a:rPr lang="ru-RU" dirty="0">
                <a:solidFill>
                  <a:schemeClr val="bg1"/>
                </a:solidFill>
              </a:rPr>
              <a:t>, </a:t>
            </a:r>
            <a:r>
              <a:rPr lang="ru-RU" dirty="0" err="1">
                <a:solidFill>
                  <a:schemeClr val="bg1"/>
                </a:solidFill>
              </a:rPr>
              <a:t>куди</a:t>
            </a:r>
            <a:r>
              <a:rPr lang="ru-RU" dirty="0">
                <a:solidFill>
                  <a:schemeClr val="bg1"/>
                </a:solidFill>
              </a:rPr>
              <a:t> </a:t>
            </a:r>
            <a:r>
              <a:rPr lang="ru-RU" dirty="0" err="1">
                <a:solidFill>
                  <a:schemeClr val="bg1"/>
                </a:solidFill>
              </a:rPr>
              <a:t>припинялася</a:t>
            </a:r>
            <a:r>
              <a:rPr lang="ru-RU" dirty="0">
                <a:solidFill>
                  <a:schemeClr val="bg1"/>
                </a:solidFill>
              </a:rPr>
              <a:t> </a:t>
            </a:r>
            <a:r>
              <a:rPr lang="ru-RU" dirty="0" err="1">
                <a:solidFill>
                  <a:schemeClr val="bg1"/>
                </a:solidFill>
              </a:rPr>
              <a:t>також</a:t>
            </a:r>
            <a:r>
              <a:rPr lang="ru-RU" dirty="0">
                <a:solidFill>
                  <a:schemeClr val="bg1"/>
                </a:solidFill>
              </a:rPr>
              <a:t> поставка </a:t>
            </a:r>
            <a:r>
              <a:rPr lang="ru-RU" dirty="0" err="1">
                <a:solidFill>
                  <a:schemeClr val="bg1"/>
                </a:solidFill>
              </a:rPr>
              <a:t>промислових</a:t>
            </a:r>
            <a:r>
              <a:rPr lang="ru-RU" dirty="0">
                <a:solidFill>
                  <a:schemeClr val="bg1"/>
                </a:solidFill>
              </a:rPr>
              <a:t> </a:t>
            </a:r>
            <a:r>
              <a:rPr lang="ru-RU" dirty="0" err="1">
                <a:solidFill>
                  <a:schemeClr val="bg1"/>
                </a:solidFill>
              </a:rPr>
              <a:t>товарів</a:t>
            </a:r>
            <a:r>
              <a:rPr lang="ru-RU" dirty="0">
                <a:solidFill>
                  <a:schemeClr val="bg1"/>
                </a:solidFill>
              </a:rPr>
              <a:t>.</a:t>
            </a:r>
            <a:endParaRPr lang="uk-UA" dirty="0">
              <a:solidFill>
                <a:schemeClr val="bg1"/>
              </a:solidFill>
            </a:endParaRPr>
          </a:p>
        </p:txBody>
      </p:sp>
    </p:spTree>
    <p:extLst>
      <p:ext uri="{BB962C8B-B14F-4D97-AF65-F5344CB8AC3E}">
        <p14:creationId xmlns:p14="http://schemas.microsoft.com/office/powerpoint/2010/main" val="1500235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348880"/>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Пік Голодомору</a:t>
            </a:r>
          </a:p>
        </p:txBody>
      </p:sp>
    </p:spTree>
    <p:extLst>
      <p:ext uri="{BB962C8B-B14F-4D97-AF65-F5344CB8AC3E}">
        <p14:creationId xmlns:p14="http://schemas.microsoft.com/office/powerpoint/2010/main" val="12225961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вырезанными противолежащими углами 3"/>
          <p:cNvSpPr/>
          <p:nvPr/>
        </p:nvSpPr>
        <p:spPr>
          <a:xfrm>
            <a:off x="5508104" y="0"/>
            <a:ext cx="3635896" cy="6858000"/>
          </a:xfrm>
          <a:prstGeom prst="snip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uk-UA" dirty="0"/>
              <a:t>Н</a:t>
            </a:r>
            <a:r>
              <a:rPr lang="uk-UA" dirty="0" smtClean="0"/>
              <a:t>а початку </a:t>
            </a:r>
            <a:r>
              <a:rPr lang="uk-UA" dirty="0"/>
              <a:t> </a:t>
            </a:r>
            <a:r>
              <a:rPr lang="uk-UA" dirty="0" smtClean="0"/>
              <a:t>1933 року </a:t>
            </a:r>
            <a:r>
              <a:rPr lang="uk-UA" dirty="0"/>
              <a:t>більшість селян України залишилися без їжі. Згідно зі свідченнями Федора Коваленка з </a:t>
            </a:r>
            <a:r>
              <a:rPr lang="uk-UA" dirty="0" err="1"/>
              <a:t>села </a:t>
            </a:r>
            <a:r>
              <a:rPr lang="uk-UA" dirty="0" err="1" smtClean="0"/>
              <a:t>Лют</a:t>
            </a:r>
            <a:r>
              <a:rPr lang="uk-UA" dirty="0" smtClean="0"/>
              <a:t>енька </a:t>
            </a:r>
            <a:r>
              <a:rPr lang="uk-UA" dirty="0"/>
              <a:t> Гадяцького району тодішньої Полтавської </a:t>
            </a:r>
            <a:r>
              <a:rPr lang="uk-UA" dirty="0" smtClean="0"/>
              <a:t>області, </a:t>
            </a:r>
            <a:r>
              <a:rPr lang="uk-UA" dirty="0"/>
              <a:t>які зафіксовані в тритомнику свідчень, виданих у </a:t>
            </a:r>
            <a:r>
              <a:rPr lang="uk-UA" dirty="0" smtClean="0"/>
              <a:t>1990 році</a:t>
            </a:r>
            <a:r>
              <a:rPr lang="uk-UA" dirty="0"/>
              <a:t> Комісією з українського голоду 1932–1933 років в Конгресі </a:t>
            </a:r>
            <a:r>
              <a:rPr lang="uk-UA" dirty="0" smtClean="0"/>
              <a:t>США</a:t>
            </a:r>
            <a:endParaRPr lang="uk-UA" dirty="0"/>
          </a:p>
        </p:txBody>
      </p:sp>
      <p:pic>
        <p:nvPicPr>
          <p:cNvPr id="11266" name="Picture 2" descr="http://argumentua.com/i/468229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08720"/>
            <a:ext cx="3332400" cy="381559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12638" y="4941168"/>
            <a:ext cx="4783707" cy="1477328"/>
          </a:xfrm>
          <a:prstGeom prst="rect">
            <a:avLst/>
          </a:prstGeom>
        </p:spPr>
        <p:txBody>
          <a:bodyPr wrap="square">
            <a:spAutoFit/>
          </a:bodyPr>
          <a:lstStyle/>
          <a:p>
            <a:r>
              <a:rPr lang="uk-UA" dirty="0" smtClean="0">
                <a:solidFill>
                  <a:schemeClr val="bg1"/>
                </a:solidFill>
              </a:rPr>
              <a:t> Свідчення Федора Коваленка : «</a:t>
            </a:r>
            <a:r>
              <a:rPr lang="ru-RU" i="1" dirty="0" smtClean="0">
                <a:solidFill>
                  <a:schemeClr val="bg1"/>
                </a:solidFill>
              </a:rPr>
              <a:t>В </a:t>
            </a:r>
            <a:r>
              <a:rPr lang="ru-RU" i="1" dirty="0" err="1">
                <a:solidFill>
                  <a:schemeClr val="bg1"/>
                </a:solidFill>
              </a:rPr>
              <a:t>листопаді</a:t>
            </a:r>
            <a:r>
              <a:rPr lang="ru-RU" i="1" dirty="0">
                <a:solidFill>
                  <a:schemeClr val="bg1"/>
                </a:solidFill>
              </a:rPr>
              <a:t> і </a:t>
            </a:r>
            <a:r>
              <a:rPr lang="ru-RU" i="1" dirty="0" err="1">
                <a:solidFill>
                  <a:schemeClr val="bg1"/>
                </a:solidFill>
              </a:rPr>
              <a:t>грудні</a:t>
            </a:r>
            <a:r>
              <a:rPr lang="ru-RU" i="1" dirty="0">
                <a:solidFill>
                  <a:schemeClr val="bg1"/>
                </a:solidFill>
              </a:rPr>
              <a:t> 1932 року забрали все зерно, </a:t>
            </a:r>
            <a:r>
              <a:rPr lang="ru-RU" i="1" dirty="0" err="1">
                <a:solidFill>
                  <a:schemeClr val="bg1"/>
                </a:solidFill>
              </a:rPr>
              <a:t>картоплю</a:t>
            </a:r>
            <a:r>
              <a:rPr lang="ru-RU" i="1" dirty="0">
                <a:solidFill>
                  <a:schemeClr val="bg1"/>
                </a:solidFill>
              </a:rPr>
              <a:t>, все забрали, </a:t>
            </a:r>
            <a:r>
              <a:rPr lang="ru-RU" i="1" dirty="0" err="1">
                <a:solidFill>
                  <a:schemeClr val="bg1"/>
                </a:solidFill>
              </a:rPr>
              <a:t>включно</a:t>
            </a:r>
            <a:r>
              <a:rPr lang="ru-RU" i="1" dirty="0">
                <a:solidFill>
                  <a:schemeClr val="bg1"/>
                </a:solidFill>
              </a:rPr>
              <a:t> </a:t>
            </a:r>
            <a:r>
              <a:rPr lang="ru-RU" i="1" dirty="0" err="1">
                <a:solidFill>
                  <a:schemeClr val="bg1"/>
                </a:solidFill>
              </a:rPr>
              <a:t>квасолю</a:t>
            </a:r>
            <a:r>
              <a:rPr lang="ru-RU" i="1" dirty="0">
                <a:solidFill>
                  <a:schemeClr val="bg1"/>
                </a:solidFill>
              </a:rPr>
              <a:t> і все, </a:t>
            </a:r>
            <a:r>
              <a:rPr lang="ru-RU" i="1" dirty="0" err="1">
                <a:solidFill>
                  <a:schemeClr val="bg1"/>
                </a:solidFill>
              </a:rPr>
              <a:t>що</a:t>
            </a:r>
            <a:r>
              <a:rPr lang="ru-RU" i="1" dirty="0">
                <a:solidFill>
                  <a:schemeClr val="bg1"/>
                </a:solidFill>
              </a:rPr>
              <a:t> </a:t>
            </a:r>
            <a:r>
              <a:rPr lang="ru-RU" i="1" dirty="0" err="1">
                <a:solidFill>
                  <a:schemeClr val="bg1"/>
                </a:solidFill>
              </a:rPr>
              <a:t>було</a:t>
            </a:r>
            <a:r>
              <a:rPr lang="ru-RU" i="1" dirty="0">
                <a:solidFill>
                  <a:schemeClr val="bg1"/>
                </a:solidFill>
              </a:rPr>
              <a:t> на </a:t>
            </a:r>
            <a:r>
              <a:rPr lang="ru-RU" i="1" dirty="0" err="1">
                <a:solidFill>
                  <a:schemeClr val="bg1"/>
                </a:solidFill>
              </a:rPr>
              <a:t>горищі</a:t>
            </a:r>
            <a:r>
              <a:rPr lang="ru-RU" i="1" dirty="0">
                <a:solidFill>
                  <a:schemeClr val="bg1"/>
                </a:solidFill>
              </a:rPr>
              <a:t>. </a:t>
            </a:r>
            <a:r>
              <a:rPr lang="ru-RU" i="1" dirty="0" err="1">
                <a:solidFill>
                  <a:schemeClr val="bg1"/>
                </a:solidFill>
              </a:rPr>
              <a:t>Які</a:t>
            </a:r>
            <a:r>
              <a:rPr lang="ru-RU" i="1" dirty="0">
                <a:solidFill>
                  <a:schemeClr val="bg1"/>
                </a:solidFill>
              </a:rPr>
              <a:t> </a:t>
            </a:r>
            <a:r>
              <a:rPr lang="ru-RU" i="1" dirty="0" err="1">
                <a:solidFill>
                  <a:schemeClr val="bg1"/>
                </a:solidFill>
              </a:rPr>
              <a:t>дрібні</a:t>
            </a:r>
            <a:r>
              <a:rPr lang="ru-RU" i="1" dirty="0">
                <a:solidFill>
                  <a:schemeClr val="bg1"/>
                </a:solidFill>
              </a:rPr>
              <a:t> </a:t>
            </a:r>
            <a:r>
              <a:rPr lang="ru-RU" i="1" dirty="0" err="1">
                <a:solidFill>
                  <a:schemeClr val="bg1"/>
                </a:solidFill>
              </a:rPr>
              <a:t>були</a:t>
            </a:r>
            <a:r>
              <a:rPr lang="ru-RU" i="1" dirty="0">
                <a:solidFill>
                  <a:schemeClr val="bg1"/>
                </a:solidFill>
              </a:rPr>
              <a:t> </a:t>
            </a:r>
            <a:r>
              <a:rPr lang="ru-RU" i="1" dirty="0" err="1">
                <a:solidFill>
                  <a:schemeClr val="bg1"/>
                </a:solidFill>
              </a:rPr>
              <a:t>сушені</a:t>
            </a:r>
            <a:r>
              <a:rPr lang="ru-RU" i="1" dirty="0">
                <a:solidFill>
                  <a:schemeClr val="bg1"/>
                </a:solidFill>
              </a:rPr>
              <a:t> </a:t>
            </a:r>
            <a:r>
              <a:rPr lang="ru-RU" i="1" dirty="0" err="1">
                <a:solidFill>
                  <a:schemeClr val="bg1"/>
                </a:solidFill>
              </a:rPr>
              <a:t>груші</a:t>
            </a:r>
            <a:r>
              <a:rPr lang="ru-RU" i="1" dirty="0">
                <a:solidFill>
                  <a:schemeClr val="bg1"/>
                </a:solidFill>
              </a:rPr>
              <a:t>, </a:t>
            </a:r>
            <a:r>
              <a:rPr lang="ru-RU" i="1" dirty="0" err="1">
                <a:solidFill>
                  <a:schemeClr val="bg1"/>
                </a:solidFill>
              </a:rPr>
              <a:t>яблука</a:t>
            </a:r>
            <a:r>
              <a:rPr lang="ru-RU" i="1" dirty="0">
                <a:solidFill>
                  <a:schemeClr val="bg1"/>
                </a:solidFill>
              </a:rPr>
              <a:t>, </a:t>
            </a:r>
            <a:r>
              <a:rPr lang="ru-RU" i="1" dirty="0" err="1">
                <a:solidFill>
                  <a:schemeClr val="bg1"/>
                </a:solidFill>
              </a:rPr>
              <a:t>вишні</a:t>
            </a:r>
            <a:r>
              <a:rPr lang="ru-RU" i="1" dirty="0">
                <a:solidFill>
                  <a:schemeClr val="bg1"/>
                </a:solidFill>
              </a:rPr>
              <a:t> — все забрали</a:t>
            </a:r>
            <a:r>
              <a:rPr lang="uk-UA" i="1" dirty="0">
                <a:solidFill>
                  <a:schemeClr val="bg1"/>
                </a:solidFill>
              </a:rPr>
              <a:t> </a:t>
            </a:r>
            <a:r>
              <a:rPr lang="uk-UA" i="1" dirty="0" smtClean="0">
                <a:solidFill>
                  <a:schemeClr val="bg1"/>
                </a:solidFill>
              </a:rPr>
              <a:t>»</a:t>
            </a:r>
            <a:endParaRPr lang="uk-UA" i="1" dirty="0">
              <a:solidFill>
                <a:schemeClr val="bg1"/>
              </a:solidFill>
            </a:endParaRPr>
          </a:p>
        </p:txBody>
      </p:sp>
    </p:spTree>
    <p:extLst>
      <p:ext uri="{BB962C8B-B14F-4D97-AF65-F5344CB8AC3E}">
        <p14:creationId xmlns:p14="http://schemas.microsoft.com/office/powerpoint/2010/main" val="8114621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вырезанными противолежащими углами 3"/>
          <p:cNvSpPr/>
          <p:nvPr/>
        </p:nvSpPr>
        <p:spPr>
          <a:xfrm>
            <a:off x="5508104" y="0"/>
            <a:ext cx="3635896" cy="6858000"/>
          </a:xfrm>
          <a:prstGeom prst="snip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uk-UA" dirty="0"/>
              <a:t>22 січня. 1933 Директива ЦК ВКП(б) і РНК СРСР «Про запобігання масового виїзду селян, які голодують»: заборонявся виїзд за межі території Радянської України та Кубані.</a:t>
            </a:r>
          </a:p>
          <a:p>
            <a:pPr algn="ctr"/>
            <a:r>
              <a:rPr lang="uk-UA" dirty="0"/>
              <a:t>Дмитро Корнієнко з села </a:t>
            </a:r>
            <a:r>
              <a:rPr lang="uk-UA" dirty="0" err="1"/>
              <a:t>Понорниця</a:t>
            </a:r>
            <a:r>
              <a:rPr lang="uk-UA" dirty="0"/>
              <a:t> в Чернігівській області згадував, </a:t>
            </a:r>
            <a:r>
              <a:rPr lang="uk-UA" b="1" i="1" dirty="0"/>
              <a:t>що батько й мати після розкуркулення сиділи в тюрмі. Дітей, які жили самі, підгодовувала бабуся. В день обшуку вона принесла півстакана пшона, але зварити не встигла. Прийшла бригада з п'яти чоловік з різними за розмірами торбами. Один тримав торбу спеціально для пшона, туди півстакана й висипали</a:t>
            </a:r>
            <a:r>
              <a:rPr lang="uk-UA" i="1" dirty="0"/>
              <a:t>.</a:t>
            </a:r>
          </a:p>
        </p:txBody>
      </p:sp>
      <p:pic>
        <p:nvPicPr>
          <p:cNvPr id="12290" name="Picture 2" descr="http://i.osvita.org.ua/news/db/70/70524_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679" y="620688"/>
            <a:ext cx="2419463" cy="197186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encrypted-tbn0.gstatic.com/images?q=tbn:ANd9GcRLOqVsxyG46aQAVh6lyRmxmevdxs0PMijyUIs-Xtm8gsypIBn-Y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172513"/>
            <a:ext cx="2599870" cy="278469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znayuvse.ru/sites/default/files/images/wp/Chto-takoe-golodomor-197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544" y="1743763"/>
            <a:ext cx="18764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923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836712"/>
            <a:ext cx="3510136" cy="5355312"/>
          </a:xfrm>
          <a:prstGeom prst="rect">
            <a:avLst/>
          </a:prstGeom>
        </p:spPr>
        <p:txBody>
          <a:bodyPr wrap="square">
            <a:spAutoFit/>
          </a:bodyPr>
          <a:lstStyle/>
          <a:p>
            <a:r>
              <a:rPr lang="ru-RU" dirty="0" err="1">
                <a:solidFill>
                  <a:schemeClr val="bg1"/>
                </a:solidFill>
              </a:rPr>
              <a:t>Варто</a:t>
            </a:r>
            <a:r>
              <a:rPr lang="ru-RU" dirty="0">
                <a:solidFill>
                  <a:schemeClr val="bg1"/>
                </a:solidFill>
              </a:rPr>
              <a:t> </a:t>
            </a:r>
            <a:r>
              <a:rPr lang="ru-RU" dirty="0" err="1">
                <a:solidFill>
                  <a:schemeClr val="bg1"/>
                </a:solidFill>
              </a:rPr>
              <a:t>зазначити</a:t>
            </a:r>
            <a:r>
              <a:rPr lang="ru-RU" dirty="0">
                <a:solidFill>
                  <a:schemeClr val="bg1"/>
                </a:solidFill>
              </a:rPr>
              <a:t>, </a:t>
            </a:r>
            <a:r>
              <a:rPr lang="ru-RU" dirty="0" err="1">
                <a:solidFill>
                  <a:schemeClr val="bg1"/>
                </a:solidFill>
              </a:rPr>
              <a:t>що</a:t>
            </a:r>
            <a:r>
              <a:rPr lang="ru-RU" dirty="0">
                <a:solidFill>
                  <a:schemeClr val="bg1"/>
                </a:solidFill>
              </a:rPr>
              <a:t> </a:t>
            </a:r>
            <a:r>
              <a:rPr lang="ru-RU" dirty="0" err="1">
                <a:solidFill>
                  <a:schemeClr val="bg1"/>
                </a:solidFill>
              </a:rPr>
              <a:t>обсяги</a:t>
            </a:r>
            <a:r>
              <a:rPr lang="ru-RU" dirty="0">
                <a:solidFill>
                  <a:schemeClr val="bg1"/>
                </a:solidFill>
              </a:rPr>
              <a:t> </a:t>
            </a:r>
            <a:r>
              <a:rPr lang="ru-RU" dirty="0" err="1">
                <a:solidFill>
                  <a:schemeClr val="bg1"/>
                </a:solidFill>
              </a:rPr>
              <a:t>конфіскованого</a:t>
            </a:r>
            <a:r>
              <a:rPr lang="ru-RU" dirty="0">
                <a:solidFill>
                  <a:schemeClr val="bg1"/>
                </a:solidFill>
              </a:rPr>
              <a:t> органами </a:t>
            </a:r>
            <a:r>
              <a:rPr lang="ru-RU" dirty="0" err="1" smtClean="0">
                <a:solidFill>
                  <a:schemeClr val="bg1"/>
                </a:solidFill>
              </a:rPr>
              <a:t>ДПУта</a:t>
            </a:r>
            <a:r>
              <a:rPr lang="ru-RU" dirty="0" smtClean="0">
                <a:solidFill>
                  <a:schemeClr val="bg1"/>
                </a:solidFill>
              </a:rPr>
              <a:t> </a:t>
            </a:r>
            <a:r>
              <a:rPr lang="ru-RU" dirty="0" err="1">
                <a:solidFill>
                  <a:schemeClr val="bg1"/>
                </a:solidFill>
              </a:rPr>
              <a:t>міліції</a:t>
            </a:r>
            <a:r>
              <a:rPr lang="ru-RU" dirty="0">
                <a:solidFill>
                  <a:schemeClr val="bg1"/>
                </a:solidFill>
              </a:rPr>
              <a:t> зерна </a:t>
            </a:r>
            <a:r>
              <a:rPr lang="ru-RU" dirty="0" err="1">
                <a:solidFill>
                  <a:schemeClr val="bg1"/>
                </a:solidFill>
              </a:rPr>
              <a:t>були</a:t>
            </a:r>
            <a:r>
              <a:rPr lang="ru-RU" dirty="0">
                <a:solidFill>
                  <a:schemeClr val="bg1"/>
                </a:solidFill>
              </a:rPr>
              <a:t> </a:t>
            </a:r>
            <a:r>
              <a:rPr lang="ru-RU" dirty="0" err="1">
                <a:solidFill>
                  <a:schemeClr val="bg1"/>
                </a:solidFill>
              </a:rPr>
              <a:t>мізерними</a:t>
            </a:r>
            <a:r>
              <a:rPr lang="ru-RU" dirty="0">
                <a:solidFill>
                  <a:schemeClr val="bg1"/>
                </a:solidFill>
              </a:rPr>
              <a:t>. </a:t>
            </a:r>
            <a:r>
              <a:rPr lang="ru-RU" dirty="0" err="1">
                <a:solidFill>
                  <a:schemeClr val="bg1"/>
                </a:solidFill>
              </a:rPr>
              <a:t>Тобто</a:t>
            </a:r>
            <a:r>
              <a:rPr lang="ru-RU" dirty="0">
                <a:solidFill>
                  <a:schemeClr val="bg1"/>
                </a:solidFill>
              </a:rPr>
              <a:t> зерно, </a:t>
            </a:r>
            <a:r>
              <a:rPr lang="ru-RU" dirty="0" err="1">
                <a:solidFill>
                  <a:schemeClr val="bg1"/>
                </a:solidFill>
              </a:rPr>
              <a:t>виявлене</a:t>
            </a:r>
            <a:r>
              <a:rPr lang="ru-RU" dirty="0">
                <a:solidFill>
                  <a:schemeClr val="bg1"/>
                </a:solidFill>
              </a:rPr>
              <a:t> при </a:t>
            </a:r>
            <a:r>
              <a:rPr lang="ru-RU" dirty="0" err="1">
                <a:solidFill>
                  <a:schemeClr val="bg1"/>
                </a:solidFill>
              </a:rPr>
              <a:t>обшуках</a:t>
            </a:r>
            <a:r>
              <a:rPr lang="ru-RU" dirty="0">
                <a:solidFill>
                  <a:schemeClr val="bg1"/>
                </a:solidFill>
              </a:rPr>
              <a:t>, </a:t>
            </a:r>
            <a:r>
              <a:rPr lang="ru-RU" dirty="0" err="1">
                <a:solidFill>
                  <a:schemeClr val="bg1"/>
                </a:solidFill>
              </a:rPr>
              <a:t>які</a:t>
            </a:r>
            <a:r>
              <a:rPr lang="ru-RU" dirty="0">
                <a:solidFill>
                  <a:schemeClr val="bg1"/>
                </a:solidFill>
              </a:rPr>
              <a:t> </a:t>
            </a:r>
            <a:r>
              <a:rPr lang="ru-RU" dirty="0" err="1">
                <a:solidFill>
                  <a:schemeClr val="bg1"/>
                </a:solidFill>
              </a:rPr>
              <a:t>супроводжувалися</a:t>
            </a:r>
            <a:r>
              <a:rPr lang="ru-RU" dirty="0">
                <a:solidFill>
                  <a:schemeClr val="bg1"/>
                </a:solidFill>
              </a:rPr>
              <a:t> </a:t>
            </a:r>
            <a:r>
              <a:rPr lang="ru-RU" dirty="0" err="1">
                <a:solidFill>
                  <a:schemeClr val="bg1"/>
                </a:solidFill>
              </a:rPr>
              <a:t>конфіскацією</a:t>
            </a:r>
            <a:r>
              <a:rPr lang="ru-RU" dirty="0">
                <a:solidFill>
                  <a:schemeClr val="bg1"/>
                </a:solidFill>
              </a:rPr>
              <a:t> </a:t>
            </a:r>
            <a:r>
              <a:rPr lang="ru-RU" dirty="0" err="1">
                <a:solidFill>
                  <a:schemeClr val="bg1"/>
                </a:solidFill>
              </a:rPr>
              <a:t>всього</a:t>
            </a:r>
            <a:r>
              <a:rPr lang="ru-RU" dirty="0">
                <a:solidFill>
                  <a:schemeClr val="bg1"/>
                </a:solidFill>
              </a:rPr>
              <a:t> </a:t>
            </a:r>
            <a:r>
              <a:rPr lang="ru-RU" dirty="0" err="1">
                <a:solidFill>
                  <a:schemeClr val="bg1"/>
                </a:solidFill>
              </a:rPr>
              <a:t>незернового</a:t>
            </a:r>
            <a:r>
              <a:rPr lang="ru-RU" dirty="0">
                <a:solidFill>
                  <a:schemeClr val="bg1"/>
                </a:solidFill>
              </a:rPr>
              <a:t> </a:t>
            </a:r>
            <a:r>
              <a:rPr lang="ru-RU" dirty="0" err="1">
                <a:solidFill>
                  <a:schemeClr val="bg1"/>
                </a:solidFill>
              </a:rPr>
              <a:t>продовольства</a:t>
            </a:r>
            <a:r>
              <a:rPr lang="ru-RU" dirty="0">
                <a:solidFill>
                  <a:schemeClr val="bg1"/>
                </a:solidFill>
              </a:rPr>
              <a:t>, становило </a:t>
            </a:r>
            <a:r>
              <a:rPr lang="ru-RU" dirty="0" err="1">
                <a:solidFill>
                  <a:schemeClr val="bg1"/>
                </a:solidFill>
              </a:rPr>
              <a:t>зовсім</a:t>
            </a:r>
            <a:r>
              <a:rPr lang="ru-RU" dirty="0">
                <a:solidFill>
                  <a:schemeClr val="bg1"/>
                </a:solidFill>
              </a:rPr>
              <a:t> </a:t>
            </a:r>
            <a:r>
              <a:rPr lang="ru-RU" dirty="0" err="1">
                <a:solidFill>
                  <a:schemeClr val="bg1"/>
                </a:solidFill>
              </a:rPr>
              <a:t>маленьку</a:t>
            </a:r>
            <a:r>
              <a:rPr lang="ru-RU" dirty="0">
                <a:solidFill>
                  <a:schemeClr val="bg1"/>
                </a:solidFill>
              </a:rPr>
              <a:t> </a:t>
            </a:r>
            <a:r>
              <a:rPr lang="ru-RU" dirty="0" err="1">
                <a:solidFill>
                  <a:schemeClr val="bg1"/>
                </a:solidFill>
              </a:rPr>
              <a:t>частку</a:t>
            </a:r>
            <a:r>
              <a:rPr lang="ru-RU" dirty="0">
                <a:solidFill>
                  <a:schemeClr val="bg1"/>
                </a:solidFill>
              </a:rPr>
              <a:t> в </a:t>
            </a:r>
            <a:r>
              <a:rPr lang="ru-RU" dirty="0" err="1">
                <a:solidFill>
                  <a:schemeClr val="bg1"/>
                </a:solidFill>
              </a:rPr>
              <a:t>усьому</a:t>
            </a:r>
            <a:r>
              <a:rPr lang="ru-RU" dirty="0">
                <a:solidFill>
                  <a:schemeClr val="bg1"/>
                </a:solidFill>
              </a:rPr>
              <a:t> </a:t>
            </a:r>
            <a:r>
              <a:rPr lang="ru-RU" dirty="0" err="1">
                <a:solidFill>
                  <a:schemeClr val="bg1"/>
                </a:solidFill>
              </a:rPr>
              <a:t>обсязі</a:t>
            </a:r>
            <a:r>
              <a:rPr lang="ru-RU" dirty="0">
                <a:solidFill>
                  <a:schemeClr val="bg1"/>
                </a:solidFill>
              </a:rPr>
              <a:t> </a:t>
            </a:r>
            <a:r>
              <a:rPr lang="ru-RU" dirty="0" err="1">
                <a:solidFill>
                  <a:schemeClr val="bg1"/>
                </a:solidFill>
              </a:rPr>
              <a:t>заготівель</a:t>
            </a:r>
            <a:r>
              <a:rPr lang="ru-RU" dirty="0">
                <a:solidFill>
                  <a:schemeClr val="bg1"/>
                </a:solidFill>
              </a:rPr>
              <a:t>. Люди ж, </a:t>
            </a:r>
            <a:r>
              <a:rPr lang="ru-RU" dirty="0" err="1">
                <a:solidFill>
                  <a:schemeClr val="bg1"/>
                </a:solidFill>
              </a:rPr>
              <a:t>позбавлені</a:t>
            </a:r>
            <a:r>
              <a:rPr lang="ru-RU" dirty="0">
                <a:solidFill>
                  <a:schemeClr val="bg1"/>
                </a:solidFill>
              </a:rPr>
              <a:t> будь-</a:t>
            </a:r>
            <a:r>
              <a:rPr lang="ru-RU" dirty="0" err="1">
                <a:solidFill>
                  <a:schemeClr val="bg1"/>
                </a:solidFill>
              </a:rPr>
              <a:t>якого</a:t>
            </a:r>
            <a:r>
              <a:rPr lang="ru-RU" dirty="0">
                <a:solidFill>
                  <a:schemeClr val="bg1"/>
                </a:solidFill>
              </a:rPr>
              <a:t> </a:t>
            </a:r>
            <a:r>
              <a:rPr lang="ru-RU" dirty="0" err="1">
                <a:solidFill>
                  <a:schemeClr val="bg1"/>
                </a:solidFill>
              </a:rPr>
              <a:t>продовольства</a:t>
            </a:r>
            <a:r>
              <a:rPr lang="ru-RU" dirty="0">
                <a:solidFill>
                  <a:schemeClr val="bg1"/>
                </a:solidFill>
              </a:rPr>
              <a:t> </a:t>
            </a:r>
            <a:r>
              <a:rPr lang="ru-RU" dirty="0" err="1">
                <a:solidFill>
                  <a:schemeClr val="bg1"/>
                </a:solidFill>
              </a:rPr>
              <a:t>пухнули</a:t>
            </a:r>
            <a:r>
              <a:rPr lang="ru-RU" dirty="0">
                <a:solidFill>
                  <a:schemeClr val="bg1"/>
                </a:solidFill>
              </a:rPr>
              <a:t> і помирали </a:t>
            </a:r>
            <a:r>
              <a:rPr lang="ru-RU" dirty="0" err="1">
                <a:solidFill>
                  <a:schemeClr val="bg1"/>
                </a:solidFill>
              </a:rPr>
              <a:t>від</a:t>
            </a:r>
            <a:r>
              <a:rPr lang="ru-RU" dirty="0">
                <a:solidFill>
                  <a:schemeClr val="bg1"/>
                </a:solidFill>
              </a:rPr>
              <a:t> голоду. </a:t>
            </a:r>
            <a:r>
              <a:rPr lang="ru-RU" dirty="0" err="1">
                <a:solidFill>
                  <a:schemeClr val="bg1"/>
                </a:solidFill>
              </a:rPr>
              <a:t>Більшість</a:t>
            </a:r>
            <a:r>
              <a:rPr lang="ru-RU" dirty="0">
                <a:solidFill>
                  <a:schemeClr val="bg1"/>
                </a:solidFill>
              </a:rPr>
              <a:t> </a:t>
            </a:r>
            <a:r>
              <a:rPr lang="ru-RU" dirty="0" err="1">
                <a:solidFill>
                  <a:schemeClr val="bg1"/>
                </a:solidFill>
              </a:rPr>
              <a:t>померлих</a:t>
            </a:r>
            <a:r>
              <a:rPr lang="ru-RU" dirty="0">
                <a:solidFill>
                  <a:schemeClr val="bg1"/>
                </a:solidFill>
              </a:rPr>
              <a:t> не хоронили — просто не </a:t>
            </a:r>
            <a:r>
              <a:rPr lang="ru-RU" dirty="0" err="1">
                <a:solidFill>
                  <a:schemeClr val="bg1"/>
                </a:solidFill>
              </a:rPr>
              <a:t>було</a:t>
            </a:r>
            <a:r>
              <a:rPr lang="ru-RU" dirty="0">
                <a:solidFill>
                  <a:schemeClr val="bg1"/>
                </a:solidFill>
              </a:rPr>
              <a:t> кому. В </a:t>
            </a:r>
            <a:r>
              <a:rPr lang="ru-RU" dirty="0" err="1">
                <a:solidFill>
                  <a:schemeClr val="bg1"/>
                </a:solidFill>
              </a:rPr>
              <a:t>кращому</a:t>
            </a:r>
            <a:r>
              <a:rPr lang="ru-RU" dirty="0">
                <a:solidFill>
                  <a:schemeClr val="bg1"/>
                </a:solidFill>
              </a:rPr>
              <a:t> </a:t>
            </a:r>
            <a:r>
              <a:rPr lang="ru-RU" dirty="0" err="1">
                <a:solidFill>
                  <a:schemeClr val="bg1"/>
                </a:solidFill>
              </a:rPr>
              <a:t>разі</a:t>
            </a:r>
            <a:r>
              <a:rPr lang="ru-RU" dirty="0">
                <a:solidFill>
                  <a:schemeClr val="bg1"/>
                </a:solidFill>
              </a:rPr>
              <a:t> </a:t>
            </a:r>
            <a:r>
              <a:rPr lang="ru-RU" dirty="0" err="1">
                <a:solidFill>
                  <a:schemeClr val="bg1"/>
                </a:solidFill>
              </a:rPr>
              <a:t>трупи</a:t>
            </a:r>
            <a:r>
              <a:rPr lang="ru-RU" dirty="0">
                <a:solidFill>
                  <a:schemeClr val="bg1"/>
                </a:solidFill>
              </a:rPr>
              <a:t> </a:t>
            </a:r>
            <a:r>
              <a:rPr lang="ru-RU" dirty="0" err="1">
                <a:solidFill>
                  <a:schemeClr val="bg1"/>
                </a:solidFill>
              </a:rPr>
              <a:t>звозили</a:t>
            </a:r>
            <a:r>
              <a:rPr lang="ru-RU" dirty="0">
                <a:solidFill>
                  <a:schemeClr val="bg1"/>
                </a:solidFill>
              </a:rPr>
              <a:t> в </a:t>
            </a:r>
            <a:r>
              <a:rPr lang="ru-RU" dirty="0" err="1">
                <a:solidFill>
                  <a:schemeClr val="bg1"/>
                </a:solidFill>
              </a:rPr>
              <a:t>братські</a:t>
            </a:r>
            <a:r>
              <a:rPr lang="ru-RU" dirty="0">
                <a:solidFill>
                  <a:schemeClr val="bg1"/>
                </a:solidFill>
              </a:rPr>
              <a:t> </a:t>
            </a:r>
            <a:r>
              <a:rPr lang="ru-RU" dirty="0" err="1">
                <a:solidFill>
                  <a:schemeClr val="bg1"/>
                </a:solidFill>
              </a:rPr>
              <a:t>могили</a:t>
            </a:r>
            <a:r>
              <a:rPr lang="ru-RU" dirty="0">
                <a:solidFill>
                  <a:schemeClr val="bg1"/>
                </a:solidFill>
              </a:rPr>
              <a:t>, </a:t>
            </a:r>
            <a:r>
              <a:rPr lang="ru-RU" dirty="0" err="1">
                <a:solidFill>
                  <a:schemeClr val="bg1"/>
                </a:solidFill>
              </a:rPr>
              <a:t>куди</a:t>
            </a:r>
            <a:r>
              <a:rPr lang="ru-RU" dirty="0">
                <a:solidFill>
                  <a:schemeClr val="bg1"/>
                </a:solidFill>
              </a:rPr>
              <a:t> часто </a:t>
            </a:r>
            <a:r>
              <a:rPr lang="ru-RU" dirty="0" err="1">
                <a:solidFill>
                  <a:schemeClr val="bg1"/>
                </a:solidFill>
              </a:rPr>
              <a:t>потрапляли</a:t>
            </a:r>
            <a:r>
              <a:rPr lang="ru-RU" dirty="0">
                <a:solidFill>
                  <a:schemeClr val="bg1"/>
                </a:solidFill>
              </a:rPr>
              <a:t> й </a:t>
            </a:r>
            <a:r>
              <a:rPr lang="ru-RU" dirty="0" err="1">
                <a:solidFill>
                  <a:schemeClr val="bg1"/>
                </a:solidFill>
              </a:rPr>
              <a:t>живі</a:t>
            </a:r>
            <a:r>
              <a:rPr lang="ru-RU" dirty="0">
                <a:solidFill>
                  <a:schemeClr val="bg1"/>
                </a:solidFill>
              </a:rPr>
              <a:t> люди. </a:t>
            </a:r>
            <a:r>
              <a:rPr lang="ru-RU" dirty="0" err="1">
                <a:solidFill>
                  <a:schemeClr val="bg1"/>
                </a:solidFill>
              </a:rPr>
              <a:t>Доволі</a:t>
            </a:r>
            <a:r>
              <a:rPr lang="ru-RU" dirty="0">
                <a:solidFill>
                  <a:schemeClr val="bg1"/>
                </a:solidFill>
              </a:rPr>
              <a:t> </a:t>
            </a:r>
            <a:r>
              <a:rPr lang="ru-RU" dirty="0" err="1">
                <a:solidFill>
                  <a:schemeClr val="bg1"/>
                </a:solidFill>
              </a:rPr>
              <a:t>поширеним</a:t>
            </a:r>
            <a:r>
              <a:rPr lang="ru-RU" dirty="0">
                <a:solidFill>
                  <a:schemeClr val="bg1"/>
                </a:solidFill>
              </a:rPr>
              <a:t> </a:t>
            </a:r>
            <a:r>
              <a:rPr lang="ru-RU" dirty="0" err="1">
                <a:solidFill>
                  <a:schemeClr val="bg1"/>
                </a:solidFill>
              </a:rPr>
              <a:t>був</a:t>
            </a:r>
            <a:r>
              <a:rPr lang="ru-RU" dirty="0">
                <a:solidFill>
                  <a:schemeClr val="bg1"/>
                </a:solidFill>
              </a:rPr>
              <a:t> </a:t>
            </a:r>
            <a:r>
              <a:rPr lang="ru-RU" dirty="0" err="1" smtClean="0">
                <a:solidFill>
                  <a:schemeClr val="bg1"/>
                </a:solidFill>
              </a:rPr>
              <a:t>канібалізм</a:t>
            </a:r>
            <a:r>
              <a:rPr lang="ru-RU" dirty="0">
                <a:solidFill>
                  <a:schemeClr val="bg1"/>
                </a:solidFill>
              </a:rPr>
              <a:t> </a:t>
            </a:r>
            <a:r>
              <a:rPr lang="ru-RU" dirty="0" smtClean="0">
                <a:solidFill>
                  <a:schemeClr val="bg1"/>
                </a:solidFill>
              </a:rPr>
              <a:t> </a:t>
            </a:r>
            <a:r>
              <a:rPr lang="ru-RU" dirty="0">
                <a:solidFill>
                  <a:schemeClr val="bg1"/>
                </a:solidFill>
              </a:rPr>
              <a:t>За словами </a:t>
            </a:r>
            <a:r>
              <a:rPr lang="ru-RU" dirty="0" err="1">
                <a:solidFill>
                  <a:schemeClr val="bg1"/>
                </a:solidFill>
              </a:rPr>
              <a:t>Надії</a:t>
            </a:r>
            <a:r>
              <a:rPr lang="ru-RU" dirty="0">
                <a:solidFill>
                  <a:schemeClr val="bg1"/>
                </a:solidFill>
              </a:rPr>
              <a:t> </a:t>
            </a:r>
            <a:r>
              <a:rPr lang="ru-RU" dirty="0" err="1">
                <a:solidFill>
                  <a:schemeClr val="bg1"/>
                </a:solidFill>
              </a:rPr>
              <a:t>Рогозянської</a:t>
            </a:r>
            <a:r>
              <a:rPr lang="ru-RU" dirty="0">
                <a:solidFill>
                  <a:schemeClr val="bg1"/>
                </a:solidFill>
              </a:rPr>
              <a:t>, </a:t>
            </a:r>
            <a:r>
              <a:rPr lang="ru-RU" dirty="0" err="1">
                <a:solidFill>
                  <a:schemeClr val="bg1"/>
                </a:solidFill>
              </a:rPr>
              <a:t>якій</a:t>
            </a:r>
            <a:r>
              <a:rPr lang="ru-RU" dirty="0">
                <a:solidFill>
                  <a:schemeClr val="bg1"/>
                </a:solidFill>
              </a:rPr>
              <a:t> у 1933-му </a:t>
            </a:r>
            <a:r>
              <a:rPr lang="ru-RU" dirty="0" err="1">
                <a:solidFill>
                  <a:schemeClr val="bg1"/>
                </a:solidFill>
              </a:rPr>
              <a:t>було</a:t>
            </a:r>
            <a:r>
              <a:rPr lang="ru-RU" dirty="0">
                <a:solidFill>
                  <a:schemeClr val="bg1"/>
                </a:solidFill>
              </a:rPr>
              <a:t> 6 </a:t>
            </a:r>
            <a:r>
              <a:rPr lang="ru-RU" dirty="0" err="1" smtClean="0">
                <a:solidFill>
                  <a:schemeClr val="bg1"/>
                </a:solidFill>
              </a:rPr>
              <a:t>років</a:t>
            </a:r>
            <a:endParaRPr lang="uk-UA" dirty="0">
              <a:solidFill>
                <a:schemeClr val="bg1"/>
              </a:solidFill>
            </a:endParaRPr>
          </a:p>
        </p:txBody>
      </p:sp>
      <p:pic>
        <p:nvPicPr>
          <p:cNvPr id="13314" name="Picture 2" descr="https://encrypted-tbn2.gstatic.com/images?q=tbn:ANd9GcRMmqMwEULCAzx8xzbPWPjx45F4r2YLboaioRlUONcVKVCXLpN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284984"/>
            <a:ext cx="4173372" cy="2673334"/>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s://encrypted-tbn0.gstatic.com/images?q=tbn:ANd9GcTdg5Q1_1t1M2QnRRnNO7xviJ479nu9__cCeb64YU8jmzv9D_KIV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446" y="282124"/>
            <a:ext cx="3744416" cy="2435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3637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вырезанными противолежащими углами 3"/>
          <p:cNvSpPr/>
          <p:nvPr/>
        </p:nvSpPr>
        <p:spPr>
          <a:xfrm>
            <a:off x="5724128" y="25718"/>
            <a:ext cx="3419872" cy="6858000"/>
          </a:xfrm>
          <a:prstGeom prst="snip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uk-UA" dirty="0"/>
              <a:t>Навесні 1933 року селян привчали працювати в громадському господарстві шляхом організації харчувальних пунктів на польових станах. Для цього держава виділила частину раніше відібраного зерна. З метою налагодження життя у враженому голодомором селі були організовані надзвичайні органи компартійної диктатури — </a:t>
            </a:r>
            <a:r>
              <a:rPr lang="uk-UA" dirty="0" err="1"/>
              <a:t>політвідділи МТ</a:t>
            </a:r>
            <a:r>
              <a:rPr lang="uk-UA" dirty="0"/>
              <a:t>С і </a:t>
            </a:r>
            <a:r>
              <a:rPr lang="uk-UA" dirty="0" smtClean="0"/>
              <a:t>радгоспів. </a:t>
            </a:r>
            <a:r>
              <a:rPr lang="uk-UA" dirty="0"/>
              <a:t>З врожаєм 1933 року тиск на селян значно послабився.</a:t>
            </a:r>
            <a:endParaRPr lang="uk-UA" dirty="0"/>
          </a:p>
        </p:txBody>
      </p:sp>
      <p:pic>
        <p:nvPicPr>
          <p:cNvPr id="14338" name="Picture 2" descr="https://encrypted-tbn1.gstatic.com/images?q=tbn:ANd9GcRlp8rGHq88s26MHp0s7NC3u03Pro7hS5sTHt9dfBSzBwrTAmS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04664"/>
            <a:ext cx="3942574" cy="2047107"/>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encrypted-tbn3.gstatic.com/images?q=tbn:ANd9GcTZWyvaDMiLc1nqiTgwb-BxMYnnYI2HKw9OywqI5-Nr2IihHVzVb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623" y="2996952"/>
            <a:ext cx="2304256" cy="3500137"/>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s://encrypted-tbn1.gstatic.com/images?q=tbn:ANd9GcSok9r0Ql36dFTSZwUzZGiXTp4xWrC86gIJp1Qm_wTjqGUJtpmDf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7870" y="3141685"/>
            <a:ext cx="2390775" cy="321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3275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59632" y="1700808"/>
            <a:ext cx="6048672" cy="1938992"/>
          </a:xfrm>
          <a:prstGeom prst="rect">
            <a:avLst/>
          </a:prstGeom>
        </p:spPr>
        <p:txBody>
          <a:bodyPr wrap="square">
            <a:spAutoFit/>
          </a:bodyPr>
          <a:lstStyle/>
          <a:p>
            <a:r>
              <a:rPr lang="ru-RU" sz="40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Реакція</a:t>
            </a:r>
            <a:r>
              <a:rPr lang="ru-RU"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на Голодомор </a:t>
            </a:r>
            <a:endPar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за </a:t>
            </a:r>
            <a:r>
              <a:rPr lang="ru-RU"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межами </a:t>
            </a:r>
            <a:r>
              <a:rPr lang="ru-RU" sz="40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Радянського</a:t>
            </a:r>
            <a:r>
              <a:rPr lang="ru-RU"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союзу</a:t>
            </a:r>
          </a:p>
        </p:txBody>
      </p:sp>
    </p:spTree>
    <p:extLst>
      <p:ext uri="{BB962C8B-B14F-4D97-AF65-F5344CB8AC3E}">
        <p14:creationId xmlns:p14="http://schemas.microsoft.com/office/powerpoint/2010/main" val="17765059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вырезанными противолежащими углами 3"/>
          <p:cNvSpPr/>
          <p:nvPr/>
        </p:nvSpPr>
        <p:spPr>
          <a:xfrm>
            <a:off x="5436096" y="0"/>
            <a:ext cx="3707904" cy="6858000"/>
          </a:xfrm>
          <a:prstGeom prst="snip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p:txBody>
          <a:bodyPr>
            <a:noAutofit/>
          </a:bodyPr>
          <a:lstStyle/>
          <a:p>
            <a:r>
              <a:rPr lang="ru-RU" sz="2000" dirty="0" err="1">
                <a:solidFill>
                  <a:schemeClr val="bg1"/>
                </a:solidFill>
              </a:rPr>
              <a:t>Українці</a:t>
            </a:r>
            <a:r>
              <a:rPr lang="ru-RU" sz="2000" dirty="0">
                <a:solidFill>
                  <a:schemeClr val="bg1"/>
                </a:solidFill>
              </a:rPr>
              <a:t> за кордоном СРСР </a:t>
            </a:r>
            <a:r>
              <a:rPr lang="ru-RU" sz="2000" dirty="0" err="1">
                <a:solidFill>
                  <a:schemeClr val="bg1"/>
                </a:solidFill>
              </a:rPr>
              <a:t>зверталися</a:t>
            </a:r>
            <a:r>
              <a:rPr lang="ru-RU" sz="2000" dirty="0">
                <a:solidFill>
                  <a:schemeClr val="bg1"/>
                </a:solidFill>
              </a:rPr>
              <a:t> </a:t>
            </a:r>
            <a:r>
              <a:rPr lang="ru-RU" sz="2000" dirty="0" err="1">
                <a:solidFill>
                  <a:schemeClr val="bg1"/>
                </a:solidFill>
              </a:rPr>
              <a:t>із</a:t>
            </a:r>
            <a:r>
              <a:rPr lang="ru-RU" sz="2000" dirty="0">
                <a:solidFill>
                  <a:schemeClr val="bg1"/>
                </a:solidFill>
              </a:rPr>
              <a:t> протестами до </a:t>
            </a:r>
            <a:r>
              <a:rPr lang="ru-RU" sz="2000" dirty="0" err="1">
                <a:solidFill>
                  <a:schemeClr val="bg1"/>
                </a:solidFill>
              </a:rPr>
              <a:t>Ліги</a:t>
            </a:r>
            <a:r>
              <a:rPr lang="ru-RU" sz="2000" dirty="0">
                <a:solidFill>
                  <a:schemeClr val="bg1"/>
                </a:solidFill>
              </a:rPr>
              <a:t> </a:t>
            </a:r>
            <a:r>
              <a:rPr lang="ru-RU" sz="2000" dirty="0" err="1">
                <a:solidFill>
                  <a:schemeClr val="bg1"/>
                </a:solidFill>
              </a:rPr>
              <a:t>Націй</a:t>
            </a:r>
            <a:r>
              <a:rPr lang="ru-RU" sz="2000" dirty="0">
                <a:solidFill>
                  <a:schemeClr val="bg1"/>
                </a:solidFill>
              </a:rPr>
              <a:t>, до </a:t>
            </a:r>
            <a:r>
              <a:rPr lang="ru-RU" sz="2000" dirty="0" err="1">
                <a:solidFill>
                  <a:schemeClr val="bg1"/>
                </a:solidFill>
              </a:rPr>
              <a:t>урядів</a:t>
            </a:r>
            <a:r>
              <a:rPr lang="ru-RU" sz="2000" dirty="0">
                <a:solidFill>
                  <a:schemeClr val="bg1"/>
                </a:solidFill>
              </a:rPr>
              <a:t> </a:t>
            </a:r>
            <a:r>
              <a:rPr lang="ru-RU" sz="2000" dirty="0" err="1">
                <a:solidFill>
                  <a:schemeClr val="bg1"/>
                </a:solidFill>
              </a:rPr>
              <a:t>різних</a:t>
            </a:r>
            <a:r>
              <a:rPr lang="ru-RU" sz="2000" dirty="0">
                <a:solidFill>
                  <a:schemeClr val="bg1"/>
                </a:solidFill>
              </a:rPr>
              <a:t> держав </a:t>
            </a:r>
            <a:r>
              <a:rPr lang="ru-RU" sz="2000" dirty="0" smtClean="0">
                <a:solidFill>
                  <a:schemeClr val="bg1"/>
                </a:solidFill>
              </a:rPr>
              <a:t>:</a:t>
            </a:r>
            <a:endParaRPr lang="uk-UA" sz="2000" dirty="0">
              <a:solidFill>
                <a:schemeClr val="bg1"/>
              </a:solidFill>
            </a:endParaRPr>
          </a:p>
        </p:txBody>
      </p:sp>
      <p:sp>
        <p:nvSpPr>
          <p:cNvPr id="5" name="Прямоугольник 4"/>
          <p:cNvSpPr/>
          <p:nvPr/>
        </p:nvSpPr>
        <p:spPr>
          <a:xfrm>
            <a:off x="395536" y="1556792"/>
            <a:ext cx="4572000" cy="1754326"/>
          </a:xfrm>
          <a:prstGeom prst="rect">
            <a:avLst/>
          </a:prstGeom>
        </p:spPr>
        <p:txBody>
          <a:bodyPr>
            <a:spAutoFit/>
          </a:bodyPr>
          <a:lstStyle/>
          <a:p>
            <a:pPr marL="285750" indent="-285750">
              <a:buFont typeface="Wingdings" panose="05000000000000000000" pitchFamily="2" charset="2"/>
              <a:buChar char="Ø"/>
            </a:pPr>
            <a:r>
              <a:rPr lang="ru-RU" dirty="0">
                <a:solidFill>
                  <a:schemeClr val="bg1"/>
                </a:solidFill>
              </a:rPr>
              <a:t>27 </a:t>
            </a:r>
            <a:r>
              <a:rPr lang="ru-RU" dirty="0" err="1">
                <a:solidFill>
                  <a:schemeClr val="bg1"/>
                </a:solidFill>
              </a:rPr>
              <a:t>вересня</a:t>
            </a:r>
            <a:r>
              <a:rPr lang="ru-RU" dirty="0">
                <a:solidFill>
                  <a:schemeClr val="bg1"/>
                </a:solidFill>
              </a:rPr>
              <a:t> 1933 р. </a:t>
            </a:r>
            <a:r>
              <a:rPr lang="ru-RU" dirty="0" err="1">
                <a:solidFill>
                  <a:schemeClr val="bg1"/>
                </a:solidFill>
              </a:rPr>
              <a:t>представник</a:t>
            </a:r>
            <a:r>
              <a:rPr lang="ru-RU" dirty="0">
                <a:solidFill>
                  <a:schemeClr val="bg1"/>
                </a:solidFill>
              </a:rPr>
              <a:t> Уряду УНР в </a:t>
            </a:r>
            <a:r>
              <a:rPr lang="ru-RU" dirty="0" err="1">
                <a:solidFill>
                  <a:schemeClr val="bg1"/>
                </a:solidFill>
              </a:rPr>
              <a:t>еміграції</a:t>
            </a:r>
            <a:r>
              <a:rPr lang="ru-RU" dirty="0">
                <a:solidFill>
                  <a:schemeClr val="bg1"/>
                </a:solidFill>
              </a:rPr>
              <a:t> </a:t>
            </a:r>
            <a:r>
              <a:rPr lang="ru-RU" dirty="0" err="1">
                <a:solidFill>
                  <a:schemeClr val="bg1"/>
                </a:solidFill>
              </a:rPr>
              <a:t>Олександр</a:t>
            </a:r>
            <a:r>
              <a:rPr lang="ru-RU" dirty="0">
                <a:solidFill>
                  <a:schemeClr val="bg1"/>
                </a:solidFill>
              </a:rPr>
              <a:t> Шульгин </a:t>
            </a:r>
            <a:r>
              <a:rPr lang="ru-RU" dirty="0" err="1">
                <a:solidFill>
                  <a:schemeClr val="bg1"/>
                </a:solidFill>
              </a:rPr>
              <a:t>звернувся</a:t>
            </a:r>
            <a:r>
              <a:rPr lang="ru-RU" dirty="0">
                <a:solidFill>
                  <a:schemeClr val="bg1"/>
                </a:solidFill>
              </a:rPr>
              <a:t> до 14-ї </a:t>
            </a:r>
            <a:r>
              <a:rPr lang="ru-RU" dirty="0" err="1">
                <a:solidFill>
                  <a:schemeClr val="bg1"/>
                </a:solidFill>
              </a:rPr>
              <a:t>Асамблеї</a:t>
            </a:r>
            <a:r>
              <a:rPr lang="ru-RU" dirty="0">
                <a:solidFill>
                  <a:schemeClr val="bg1"/>
                </a:solidFill>
              </a:rPr>
              <a:t> </a:t>
            </a:r>
            <a:r>
              <a:rPr lang="ru-RU" dirty="0" err="1">
                <a:solidFill>
                  <a:schemeClr val="bg1"/>
                </a:solidFill>
              </a:rPr>
              <a:t>Ліги</a:t>
            </a:r>
            <a:r>
              <a:rPr lang="ru-RU" dirty="0">
                <a:solidFill>
                  <a:schemeClr val="bg1"/>
                </a:solidFill>
              </a:rPr>
              <a:t> </a:t>
            </a:r>
            <a:r>
              <a:rPr lang="ru-RU" dirty="0" err="1">
                <a:solidFill>
                  <a:schemeClr val="bg1"/>
                </a:solidFill>
              </a:rPr>
              <a:t>Націй</a:t>
            </a:r>
            <a:r>
              <a:rPr lang="ru-RU" dirty="0">
                <a:solidFill>
                  <a:schemeClr val="bg1"/>
                </a:solidFill>
              </a:rPr>
              <a:t> з листом, у </a:t>
            </a:r>
            <a:r>
              <a:rPr lang="ru-RU" dirty="0" err="1">
                <a:solidFill>
                  <a:schemeClr val="bg1"/>
                </a:solidFill>
              </a:rPr>
              <a:t>якому</a:t>
            </a:r>
            <a:r>
              <a:rPr lang="ru-RU" dirty="0">
                <a:solidFill>
                  <a:schemeClr val="bg1"/>
                </a:solidFill>
              </a:rPr>
              <a:t> </a:t>
            </a:r>
            <a:r>
              <a:rPr lang="ru-RU" dirty="0" err="1">
                <a:solidFill>
                  <a:schemeClr val="bg1"/>
                </a:solidFill>
              </a:rPr>
              <a:t>приверталася</a:t>
            </a:r>
            <a:r>
              <a:rPr lang="ru-RU" dirty="0">
                <a:solidFill>
                  <a:schemeClr val="bg1"/>
                </a:solidFill>
              </a:rPr>
              <a:t> </a:t>
            </a:r>
            <a:r>
              <a:rPr lang="ru-RU" dirty="0" err="1">
                <a:solidFill>
                  <a:schemeClr val="bg1"/>
                </a:solidFill>
              </a:rPr>
              <a:t>увага</a:t>
            </a:r>
            <a:r>
              <a:rPr lang="ru-RU" dirty="0">
                <a:solidFill>
                  <a:schemeClr val="bg1"/>
                </a:solidFill>
              </a:rPr>
              <a:t> </a:t>
            </a:r>
            <a:r>
              <a:rPr lang="ru-RU" dirty="0" err="1">
                <a:solidFill>
                  <a:schemeClr val="bg1"/>
                </a:solidFill>
              </a:rPr>
              <a:t>світової</a:t>
            </a:r>
            <a:r>
              <a:rPr lang="ru-RU" dirty="0">
                <a:solidFill>
                  <a:schemeClr val="bg1"/>
                </a:solidFill>
              </a:rPr>
              <a:t> </a:t>
            </a:r>
            <a:r>
              <a:rPr lang="ru-RU" dirty="0" err="1">
                <a:solidFill>
                  <a:schemeClr val="bg1"/>
                </a:solidFill>
              </a:rPr>
              <a:t>спільноти</a:t>
            </a:r>
            <a:r>
              <a:rPr lang="ru-RU" dirty="0">
                <a:solidFill>
                  <a:schemeClr val="bg1"/>
                </a:solidFill>
              </a:rPr>
              <a:t> до голоду в </a:t>
            </a:r>
            <a:r>
              <a:rPr lang="ru-RU" dirty="0" err="1">
                <a:solidFill>
                  <a:schemeClr val="bg1"/>
                </a:solidFill>
              </a:rPr>
              <a:t>Україні</a:t>
            </a:r>
            <a:r>
              <a:rPr lang="ru-RU" dirty="0">
                <a:solidFill>
                  <a:schemeClr val="bg1"/>
                </a:solidFill>
              </a:rPr>
              <a:t>.</a:t>
            </a:r>
          </a:p>
        </p:txBody>
      </p:sp>
      <p:pic>
        <p:nvPicPr>
          <p:cNvPr id="15362" name="Picture 2" descr="Шульгин Олександр Якови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772817"/>
            <a:ext cx="1960094" cy="28931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03145" y="3582443"/>
            <a:ext cx="4572000" cy="1477328"/>
          </a:xfrm>
          <a:prstGeom prst="rect">
            <a:avLst/>
          </a:prstGeom>
        </p:spPr>
        <p:txBody>
          <a:bodyPr>
            <a:spAutoFit/>
          </a:bodyPr>
          <a:lstStyle/>
          <a:p>
            <a:pPr marL="285750" indent="-285750">
              <a:buFont typeface="Wingdings" panose="05000000000000000000" pitchFamily="2" charset="2"/>
              <a:buChar char="Ø"/>
            </a:pPr>
            <a:r>
              <a:rPr lang="ru-RU" dirty="0">
                <a:solidFill>
                  <a:schemeClr val="bg1"/>
                </a:solidFill>
              </a:rPr>
              <a:t>На знак протесту </a:t>
            </a:r>
            <a:r>
              <a:rPr lang="ru-RU" dirty="0" err="1">
                <a:solidFill>
                  <a:schemeClr val="bg1"/>
                </a:solidFill>
              </a:rPr>
              <a:t>проти</a:t>
            </a:r>
            <a:r>
              <a:rPr lang="ru-RU" dirty="0">
                <a:solidFill>
                  <a:schemeClr val="bg1"/>
                </a:solidFill>
              </a:rPr>
              <a:t> </a:t>
            </a:r>
            <a:r>
              <a:rPr lang="ru-RU" dirty="0" err="1">
                <a:solidFill>
                  <a:schemeClr val="bg1"/>
                </a:solidFill>
              </a:rPr>
              <a:t>дій</a:t>
            </a:r>
            <a:r>
              <a:rPr lang="ru-RU" dirty="0">
                <a:solidFill>
                  <a:schemeClr val="bg1"/>
                </a:solidFill>
              </a:rPr>
              <a:t> уряду СРСР та </a:t>
            </a:r>
            <a:r>
              <a:rPr lang="ru-RU" dirty="0" err="1">
                <a:solidFill>
                  <a:schemeClr val="bg1"/>
                </a:solidFill>
              </a:rPr>
              <a:t>щоб</a:t>
            </a:r>
            <a:r>
              <a:rPr lang="ru-RU" dirty="0">
                <a:solidFill>
                  <a:schemeClr val="bg1"/>
                </a:solidFill>
              </a:rPr>
              <a:t> </a:t>
            </a:r>
            <a:r>
              <a:rPr lang="ru-RU" dirty="0" err="1">
                <a:solidFill>
                  <a:schemeClr val="bg1"/>
                </a:solidFill>
              </a:rPr>
              <a:t>привернути</a:t>
            </a:r>
            <a:r>
              <a:rPr lang="ru-RU" dirty="0">
                <a:solidFill>
                  <a:schemeClr val="bg1"/>
                </a:solidFill>
              </a:rPr>
              <a:t> </a:t>
            </a:r>
            <a:r>
              <a:rPr lang="ru-RU" dirty="0" err="1">
                <a:solidFill>
                  <a:schemeClr val="bg1"/>
                </a:solidFill>
              </a:rPr>
              <a:t>увагу</a:t>
            </a:r>
            <a:r>
              <a:rPr lang="ru-RU" dirty="0">
                <a:solidFill>
                  <a:schemeClr val="bg1"/>
                </a:solidFill>
              </a:rPr>
              <a:t> </a:t>
            </a:r>
            <a:r>
              <a:rPr lang="ru-RU" dirty="0" err="1">
                <a:solidFill>
                  <a:schemeClr val="bg1"/>
                </a:solidFill>
              </a:rPr>
              <a:t>світової</a:t>
            </a:r>
            <a:r>
              <a:rPr lang="ru-RU" dirty="0">
                <a:solidFill>
                  <a:schemeClr val="bg1"/>
                </a:solidFill>
              </a:rPr>
              <a:t> </a:t>
            </a:r>
            <a:r>
              <a:rPr lang="ru-RU" dirty="0" err="1">
                <a:solidFill>
                  <a:schemeClr val="bg1"/>
                </a:solidFill>
              </a:rPr>
              <a:t>громадськості</a:t>
            </a:r>
            <a:r>
              <a:rPr lang="ru-RU" dirty="0">
                <a:solidFill>
                  <a:schemeClr val="bg1"/>
                </a:solidFill>
              </a:rPr>
              <a:t> до </a:t>
            </a:r>
            <a:r>
              <a:rPr lang="ru-RU" dirty="0" err="1">
                <a:solidFill>
                  <a:schemeClr val="bg1"/>
                </a:solidFill>
              </a:rPr>
              <a:t>трагедії</a:t>
            </a:r>
            <a:r>
              <a:rPr lang="ru-RU" dirty="0">
                <a:solidFill>
                  <a:schemeClr val="bg1"/>
                </a:solidFill>
              </a:rPr>
              <a:t> </a:t>
            </a:r>
            <a:r>
              <a:rPr lang="ru-RU" dirty="0" err="1">
                <a:solidFill>
                  <a:schemeClr val="bg1"/>
                </a:solidFill>
              </a:rPr>
              <a:t>України</a:t>
            </a:r>
            <a:r>
              <a:rPr lang="ru-RU" dirty="0">
                <a:solidFill>
                  <a:schemeClr val="bg1"/>
                </a:solidFill>
              </a:rPr>
              <a:t> </a:t>
            </a:r>
            <a:r>
              <a:rPr lang="ru-RU" dirty="0" smtClean="0">
                <a:solidFill>
                  <a:schemeClr val="bg1"/>
                </a:solidFill>
              </a:rPr>
              <a:t>ОУН</a:t>
            </a:r>
            <a:r>
              <a:rPr lang="ru-RU" dirty="0">
                <a:solidFill>
                  <a:schemeClr val="bg1"/>
                </a:solidFill>
              </a:rPr>
              <a:t> </a:t>
            </a:r>
            <a:r>
              <a:rPr lang="ru-RU" dirty="0" err="1" smtClean="0">
                <a:solidFill>
                  <a:schemeClr val="bg1"/>
                </a:solidFill>
              </a:rPr>
              <a:t>організувала</a:t>
            </a:r>
            <a:r>
              <a:rPr lang="ru-RU" dirty="0" smtClean="0">
                <a:solidFill>
                  <a:schemeClr val="bg1"/>
                </a:solidFill>
              </a:rPr>
              <a:t> </a:t>
            </a:r>
            <a:r>
              <a:rPr lang="ru-RU" dirty="0">
                <a:solidFill>
                  <a:schemeClr val="bg1"/>
                </a:solidFill>
              </a:rPr>
              <a:t>замах на консула СРСР у </a:t>
            </a:r>
            <a:r>
              <a:rPr lang="ru-RU" dirty="0" err="1">
                <a:solidFill>
                  <a:schemeClr val="bg1"/>
                </a:solidFill>
              </a:rPr>
              <a:t>Львові</a:t>
            </a:r>
            <a:endParaRPr lang="uk-UA" dirty="0">
              <a:solidFill>
                <a:schemeClr val="bg1"/>
              </a:solidFill>
            </a:endParaRPr>
          </a:p>
        </p:txBody>
      </p:sp>
      <p:sp>
        <p:nvSpPr>
          <p:cNvPr id="7" name="Прямоугольник 6"/>
          <p:cNvSpPr/>
          <p:nvPr/>
        </p:nvSpPr>
        <p:spPr>
          <a:xfrm>
            <a:off x="3983" y="5092896"/>
            <a:ext cx="4572000" cy="1477328"/>
          </a:xfrm>
          <a:prstGeom prst="rect">
            <a:avLst/>
          </a:prstGeom>
        </p:spPr>
        <p:txBody>
          <a:bodyPr>
            <a:spAutoFit/>
          </a:bodyPr>
          <a:lstStyle/>
          <a:p>
            <a:pPr marL="285750" indent="-285750" algn="r">
              <a:buFont typeface="Wingdings" panose="05000000000000000000" pitchFamily="2" charset="2"/>
              <a:buChar char="Ø"/>
            </a:pPr>
            <a:r>
              <a:rPr lang="uk-UA" dirty="0">
                <a:solidFill>
                  <a:schemeClr val="bg1"/>
                </a:solidFill>
              </a:rPr>
              <a:t>Коли в УРСР, на Кубані та у Автономній республіці німців Поволжя лютував голод, Євангелічні церкви у Німеччині отримали близько 100 000 листів про допомогу від німців, що жили у СРСР.</a:t>
            </a:r>
            <a:endParaRPr lang="uk-UA" dirty="0">
              <a:solidFill>
                <a:schemeClr val="bg1"/>
              </a:solidFill>
            </a:endParaRPr>
          </a:p>
        </p:txBody>
      </p:sp>
      <p:sp>
        <p:nvSpPr>
          <p:cNvPr id="8" name="Прямоугольник 7"/>
          <p:cNvSpPr/>
          <p:nvPr/>
        </p:nvSpPr>
        <p:spPr>
          <a:xfrm>
            <a:off x="4944910" y="5288463"/>
            <a:ext cx="4006708" cy="923330"/>
          </a:xfrm>
          <a:prstGeom prst="rect">
            <a:avLst/>
          </a:prstGeom>
        </p:spPr>
        <p:txBody>
          <a:bodyPr wrap="square">
            <a:spAutoFit/>
          </a:bodyPr>
          <a:lstStyle/>
          <a:p>
            <a:pPr marL="285750" indent="-285750">
              <a:buFont typeface="Wingdings" panose="05000000000000000000" pitchFamily="2" charset="2"/>
              <a:buChar char="Ø"/>
            </a:pPr>
            <a:r>
              <a:rPr lang="ru-RU" dirty="0" err="1">
                <a:solidFill>
                  <a:schemeClr val="bg1"/>
                </a:solidFill>
              </a:rPr>
              <a:t>Керівництво</a:t>
            </a:r>
            <a:r>
              <a:rPr lang="ru-RU" dirty="0">
                <a:solidFill>
                  <a:schemeClr val="bg1"/>
                </a:solidFill>
              </a:rPr>
              <a:t> ВКП(б) та уряд СРСР </a:t>
            </a:r>
            <a:r>
              <a:rPr lang="ru-RU" dirty="0" err="1">
                <a:solidFill>
                  <a:schemeClr val="bg1"/>
                </a:solidFill>
              </a:rPr>
              <a:t>відхиляли</a:t>
            </a:r>
            <a:r>
              <a:rPr lang="ru-RU" dirty="0">
                <a:solidFill>
                  <a:schemeClr val="bg1"/>
                </a:solidFill>
              </a:rPr>
              <a:t> будь-яку </a:t>
            </a:r>
            <a:r>
              <a:rPr lang="ru-RU" dirty="0" err="1">
                <a:solidFill>
                  <a:schemeClr val="bg1"/>
                </a:solidFill>
              </a:rPr>
              <a:t>допомогу</a:t>
            </a:r>
            <a:r>
              <a:rPr lang="ru-RU" dirty="0">
                <a:solidFill>
                  <a:schemeClr val="bg1"/>
                </a:solidFill>
              </a:rPr>
              <a:t> з-за кордону </a:t>
            </a:r>
            <a:r>
              <a:rPr lang="ru-RU" dirty="0" err="1">
                <a:solidFill>
                  <a:schemeClr val="bg1"/>
                </a:solidFill>
              </a:rPr>
              <a:t>голодуючим</a:t>
            </a:r>
            <a:r>
              <a:rPr lang="ru-RU" dirty="0">
                <a:solidFill>
                  <a:schemeClr val="bg1"/>
                </a:solidFill>
              </a:rPr>
              <a:t> в </a:t>
            </a:r>
            <a:r>
              <a:rPr lang="ru-RU" dirty="0" err="1">
                <a:solidFill>
                  <a:schemeClr val="bg1"/>
                </a:solidFill>
              </a:rPr>
              <a:t>Україні</a:t>
            </a:r>
            <a:r>
              <a:rPr lang="ru-RU" dirty="0">
                <a:solidFill>
                  <a:schemeClr val="bg1"/>
                </a:solidFill>
              </a:rPr>
              <a:t>.</a:t>
            </a:r>
            <a:endParaRPr lang="uk-UA" dirty="0">
              <a:solidFill>
                <a:schemeClr val="bg1"/>
              </a:solidFill>
            </a:endParaRPr>
          </a:p>
        </p:txBody>
      </p:sp>
      <p:pic>
        <p:nvPicPr>
          <p:cNvPr id="15364" name="Picture 4" descr="Coat of Arms of Volga German ASS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2430261"/>
            <a:ext cx="1368152" cy="2007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593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вырезанными противолежащими углами 3"/>
          <p:cNvSpPr/>
          <p:nvPr/>
        </p:nvSpPr>
        <p:spPr>
          <a:xfrm>
            <a:off x="3419872" y="0"/>
            <a:ext cx="5724128" cy="6858000"/>
          </a:xfrm>
          <a:prstGeom prst="snip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dirty="0" err="1"/>
              <a:t>Спланована</a:t>
            </a:r>
            <a:r>
              <a:rPr lang="ru-RU" dirty="0"/>
              <a:t> </a:t>
            </a:r>
            <a:r>
              <a:rPr lang="ru-RU" dirty="0" err="1"/>
              <a:t>конфіскація</a:t>
            </a:r>
            <a:r>
              <a:rPr lang="ru-RU" dirty="0"/>
              <a:t> </a:t>
            </a:r>
            <a:r>
              <a:rPr lang="ru-RU" dirty="0" err="1"/>
              <a:t>врожаю</a:t>
            </a:r>
            <a:r>
              <a:rPr lang="ru-RU" dirty="0"/>
              <a:t> </a:t>
            </a:r>
            <a:r>
              <a:rPr lang="ru-RU" dirty="0" err="1"/>
              <a:t>зернових</a:t>
            </a:r>
            <a:r>
              <a:rPr lang="ru-RU" dirty="0"/>
              <a:t> та </a:t>
            </a:r>
            <a:r>
              <a:rPr lang="ru-RU" dirty="0" err="1"/>
              <a:t>усіх</a:t>
            </a:r>
            <a:r>
              <a:rPr lang="ru-RU" dirty="0"/>
              <a:t> </a:t>
            </a:r>
            <a:r>
              <a:rPr lang="ru-RU" dirty="0" err="1"/>
              <a:t>інших</a:t>
            </a:r>
            <a:r>
              <a:rPr lang="ru-RU" dirty="0"/>
              <a:t> </a:t>
            </a:r>
            <a:r>
              <a:rPr lang="ru-RU" dirty="0" err="1"/>
              <a:t>продуктів</a:t>
            </a:r>
            <a:r>
              <a:rPr lang="ru-RU" dirty="0"/>
              <a:t> </a:t>
            </a:r>
            <a:r>
              <a:rPr lang="ru-RU" dirty="0" err="1"/>
              <a:t>харчування</a:t>
            </a:r>
            <a:r>
              <a:rPr lang="ru-RU" dirty="0"/>
              <a:t> у селян </a:t>
            </a:r>
            <a:r>
              <a:rPr lang="ru-RU" dirty="0" err="1"/>
              <a:t>представниками</a:t>
            </a:r>
            <a:r>
              <a:rPr lang="ru-RU" dirty="0"/>
              <a:t> </a:t>
            </a:r>
            <a:r>
              <a:rPr lang="ru-RU" dirty="0" err="1"/>
              <a:t>радянської</a:t>
            </a:r>
            <a:r>
              <a:rPr lang="ru-RU" dirty="0"/>
              <a:t> </a:t>
            </a:r>
            <a:r>
              <a:rPr lang="ru-RU" dirty="0" err="1"/>
              <a:t>влади</a:t>
            </a:r>
            <a:r>
              <a:rPr lang="ru-RU" dirty="0"/>
              <a:t> </a:t>
            </a:r>
            <a:r>
              <a:rPr lang="ru-RU" dirty="0" err="1" smtClean="0"/>
              <a:t>впродовж</a:t>
            </a:r>
            <a:r>
              <a:rPr lang="ru-RU" dirty="0" smtClean="0"/>
              <a:t> </a:t>
            </a:r>
            <a:r>
              <a:rPr lang="ru-RU" b="1" dirty="0" smtClean="0"/>
              <a:t>Голодомору </a:t>
            </a:r>
            <a:r>
              <a:rPr lang="ru-RU" b="1" dirty="0"/>
              <a:t>1932-33 </a:t>
            </a:r>
            <a:r>
              <a:rPr lang="ru-RU" b="1" dirty="0" err="1"/>
              <a:t>років</a:t>
            </a:r>
            <a:r>
              <a:rPr lang="ru-RU" dirty="0"/>
              <a:t> </a:t>
            </a:r>
            <a:r>
              <a:rPr lang="ru-RU" dirty="0" err="1"/>
              <a:t>безпосередньо</a:t>
            </a:r>
            <a:r>
              <a:rPr lang="ru-RU" dirty="0"/>
              <a:t> </a:t>
            </a:r>
            <a:r>
              <a:rPr lang="ru-RU" dirty="0" err="1"/>
              <a:t>призвела</a:t>
            </a:r>
            <a:r>
              <a:rPr lang="ru-RU" dirty="0"/>
              <a:t> до </a:t>
            </a:r>
            <a:r>
              <a:rPr lang="ru-RU" dirty="0" err="1"/>
              <a:t>вбивства</a:t>
            </a:r>
            <a:r>
              <a:rPr lang="ru-RU" dirty="0"/>
              <a:t> селян голодом у </a:t>
            </a:r>
            <a:r>
              <a:rPr lang="ru-RU" dirty="0" err="1"/>
              <a:t>мільйонних</a:t>
            </a:r>
            <a:r>
              <a:rPr lang="ru-RU" dirty="0"/>
              <a:t> масштабах, при </a:t>
            </a:r>
            <a:r>
              <a:rPr lang="ru-RU" dirty="0" err="1"/>
              <a:t>цьому</a:t>
            </a:r>
            <a:r>
              <a:rPr lang="ru-RU" dirty="0"/>
              <a:t> </a:t>
            </a:r>
            <a:r>
              <a:rPr lang="ru-RU" dirty="0" err="1"/>
              <a:t>радянська</a:t>
            </a:r>
            <a:r>
              <a:rPr lang="ru-RU" dirty="0"/>
              <a:t> </a:t>
            </a:r>
            <a:r>
              <a:rPr lang="ru-RU" dirty="0" err="1"/>
              <a:t>влада</a:t>
            </a:r>
            <a:r>
              <a:rPr lang="ru-RU" dirty="0"/>
              <a:t> мала </a:t>
            </a:r>
            <a:r>
              <a:rPr lang="ru-RU" dirty="0" err="1"/>
              <a:t>значні</a:t>
            </a:r>
            <a:r>
              <a:rPr lang="ru-RU" dirty="0"/>
              <a:t> запаси зерна в резервах та </a:t>
            </a:r>
            <a:r>
              <a:rPr lang="ru-RU" dirty="0" err="1"/>
              <a:t>здійснювала</a:t>
            </a:r>
            <a:r>
              <a:rPr lang="ru-RU" dirty="0"/>
              <a:t> </a:t>
            </a:r>
            <a:r>
              <a:rPr lang="ru-RU" dirty="0" err="1"/>
              <a:t>його</a:t>
            </a:r>
            <a:r>
              <a:rPr lang="ru-RU" dirty="0"/>
              <a:t> </a:t>
            </a:r>
            <a:r>
              <a:rPr lang="ru-RU" dirty="0" err="1"/>
              <a:t>експорт</a:t>
            </a:r>
            <a:r>
              <a:rPr lang="ru-RU" dirty="0"/>
              <a:t> за кордон </a:t>
            </a:r>
            <a:r>
              <a:rPr lang="ru-RU" dirty="0" err="1"/>
              <a:t>під</a:t>
            </a:r>
            <a:r>
              <a:rPr lang="ru-RU" dirty="0"/>
              <a:t> час Голодомору, </a:t>
            </a:r>
            <a:r>
              <a:rPr lang="ru-RU" dirty="0" err="1"/>
              <a:t>забороняла</a:t>
            </a:r>
            <a:r>
              <a:rPr lang="ru-RU" dirty="0"/>
              <a:t> та </a:t>
            </a:r>
            <a:r>
              <a:rPr lang="ru-RU" dirty="0" err="1"/>
              <a:t>блокувала</a:t>
            </a:r>
            <a:r>
              <a:rPr lang="ru-RU" dirty="0"/>
              <a:t> </a:t>
            </a:r>
            <a:r>
              <a:rPr lang="ru-RU" dirty="0" err="1"/>
              <a:t>виїзд</a:t>
            </a:r>
            <a:r>
              <a:rPr lang="ru-RU" dirty="0"/>
              <a:t> </a:t>
            </a:r>
            <a:r>
              <a:rPr lang="ru-RU" dirty="0" err="1"/>
              <a:t>голодуючих</a:t>
            </a:r>
            <a:r>
              <a:rPr lang="ru-RU" dirty="0"/>
              <a:t> поза </a:t>
            </a:r>
            <a:r>
              <a:rPr lang="ru-RU" dirty="0" err="1"/>
              <a:t>межі</a:t>
            </a:r>
            <a:r>
              <a:rPr lang="ru-RU" dirty="0"/>
              <a:t> </a:t>
            </a:r>
            <a:r>
              <a:rPr lang="ru-RU" dirty="0" err="1" smtClean="0"/>
              <a:t>України</a:t>
            </a:r>
            <a:r>
              <a:rPr lang="ru-RU" dirty="0" smtClean="0"/>
              <a:t>, </a:t>
            </a:r>
            <a:r>
              <a:rPr lang="ru-RU" dirty="0" err="1"/>
              <a:t>відмовлялася</a:t>
            </a:r>
            <a:r>
              <a:rPr lang="ru-RU" dirty="0"/>
              <a:t> </a:t>
            </a:r>
            <a:r>
              <a:rPr lang="ru-RU" dirty="0" err="1"/>
              <a:t>приймати</a:t>
            </a:r>
            <a:r>
              <a:rPr lang="ru-RU" dirty="0"/>
              <a:t> </a:t>
            </a:r>
            <a:r>
              <a:rPr lang="ru-RU" dirty="0" err="1"/>
              <a:t>допомогу</a:t>
            </a:r>
            <a:r>
              <a:rPr lang="ru-RU" dirty="0"/>
              <a:t> для </a:t>
            </a:r>
            <a:r>
              <a:rPr lang="ru-RU" dirty="0" err="1"/>
              <a:t>голодуючих</a:t>
            </a:r>
            <a:r>
              <a:rPr lang="ru-RU" dirty="0"/>
              <a:t> з-за </a:t>
            </a:r>
            <a:r>
              <a:rPr lang="ru-RU" dirty="0" smtClean="0"/>
              <a:t>кордону. </a:t>
            </a:r>
            <a:r>
              <a:rPr lang="ru-RU" dirty="0"/>
              <a:t>Попри те, </a:t>
            </a:r>
            <a:r>
              <a:rPr lang="ru-RU" dirty="0" err="1"/>
              <a:t>що</a:t>
            </a:r>
            <a:r>
              <a:rPr lang="ru-RU" dirty="0"/>
              <a:t> </a:t>
            </a:r>
            <a:r>
              <a:rPr lang="ru-RU" dirty="0" err="1"/>
              <a:t>дії</a:t>
            </a:r>
            <a:r>
              <a:rPr lang="ru-RU" dirty="0"/>
              <a:t> </a:t>
            </a:r>
            <a:r>
              <a:rPr lang="ru-RU" dirty="0" err="1"/>
              <a:t>представників</a:t>
            </a:r>
            <a:r>
              <a:rPr lang="ru-RU" dirty="0"/>
              <a:t> </a:t>
            </a:r>
            <a:r>
              <a:rPr lang="ru-RU" dirty="0" err="1"/>
              <a:t>сталінської</a:t>
            </a:r>
            <a:r>
              <a:rPr lang="ru-RU" dirty="0"/>
              <a:t> </a:t>
            </a:r>
            <a:r>
              <a:rPr lang="ru-RU" dirty="0" err="1"/>
              <a:t>влади</a:t>
            </a:r>
            <a:r>
              <a:rPr lang="ru-RU" dirty="0"/>
              <a:t>, </a:t>
            </a:r>
            <a:r>
              <a:rPr lang="ru-RU" dirty="0" err="1"/>
              <a:t>що</a:t>
            </a:r>
            <a:r>
              <a:rPr lang="ru-RU" dirty="0"/>
              <a:t> </a:t>
            </a:r>
            <a:r>
              <a:rPr lang="ru-RU" dirty="0" err="1"/>
              <a:t>спричинили</a:t>
            </a:r>
            <a:r>
              <a:rPr lang="ru-RU" dirty="0"/>
              <a:t> смерть людей голодом, </a:t>
            </a:r>
            <a:r>
              <a:rPr lang="ru-RU" dirty="0" err="1"/>
              <a:t>кваліфікувалися</a:t>
            </a:r>
            <a:r>
              <a:rPr lang="ru-RU" dirty="0"/>
              <a:t> </a:t>
            </a:r>
            <a:r>
              <a:rPr lang="ru-RU" dirty="0" err="1"/>
              <a:t>згідно</a:t>
            </a:r>
            <a:r>
              <a:rPr lang="ru-RU" dirty="0"/>
              <a:t> з нормами </a:t>
            </a:r>
            <a:r>
              <a:rPr lang="ru-RU" dirty="0" err="1"/>
              <a:t>тогочасного</a:t>
            </a:r>
            <a:r>
              <a:rPr lang="ru-RU" dirty="0"/>
              <a:t> </a:t>
            </a:r>
            <a:r>
              <a:rPr lang="ru-RU" dirty="0" err="1"/>
              <a:t>радянського</a:t>
            </a:r>
            <a:r>
              <a:rPr lang="ru-RU" dirty="0"/>
              <a:t> </a:t>
            </a:r>
            <a:r>
              <a:rPr lang="ru-RU" dirty="0" err="1"/>
              <a:t>кримінального</a:t>
            </a:r>
            <a:r>
              <a:rPr lang="ru-RU" dirty="0"/>
              <a:t> </a:t>
            </a:r>
            <a:r>
              <a:rPr lang="ru-RU" dirty="0" err="1"/>
              <a:t>законодавства</a:t>
            </a:r>
            <a:r>
              <a:rPr lang="ru-RU" dirty="0"/>
              <a:t> як </a:t>
            </a:r>
            <a:r>
              <a:rPr lang="ru-RU" dirty="0" err="1" smtClean="0"/>
              <a:t>вбивство</a:t>
            </a:r>
            <a:r>
              <a:rPr lang="ru-RU" dirty="0" smtClean="0"/>
              <a:t>, </a:t>
            </a:r>
            <a:r>
              <a:rPr lang="ru-RU" dirty="0"/>
              <a:t>причини </a:t>
            </a:r>
            <a:r>
              <a:rPr lang="ru-RU" dirty="0" err="1"/>
              <a:t>цього</a:t>
            </a:r>
            <a:r>
              <a:rPr lang="ru-RU" dirty="0"/>
              <a:t> </a:t>
            </a:r>
            <a:r>
              <a:rPr lang="ru-RU" dirty="0" err="1"/>
              <a:t>масового</a:t>
            </a:r>
            <a:r>
              <a:rPr lang="ru-RU" dirty="0"/>
              <a:t> </a:t>
            </a:r>
            <a:r>
              <a:rPr lang="ru-RU" dirty="0" err="1"/>
              <a:t>злочину</a:t>
            </a:r>
            <a:r>
              <a:rPr lang="ru-RU" dirty="0"/>
              <a:t> </a:t>
            </a:r>
            <a:r>
              <a:rPr lang="ru-RU" dirty="0" err="1"/>
              <a:t>ніколи</a:t>
            </a:r>
            <a:r>
              <a:rPr lang="ru-RU" dirty="0"/>
              <a:t> в СРСР не </a:t>
            </a:r>
            <a:r>
              <a:rPr lang="ru-RU" dirty="0" err="1"/>
              <a:t>розслідувалися</a:t>
            </a:r>
            <a:r>
              <a:rPr lang="ru-RU" dirty="0"/>
              <a:t> та </a:t>
            </a:r>
            <a:r>
              <a:rPr lang="ru-RU" dirty="0" err="1"/>
              <a:t>ніхто</a:t>
            </a:r>
            <a:r>
              <a:rPr lang="ru-RU" dirty="0"/>
              <a:t> з </a:t>
            </a:r>
            <a:r>
              <a:rPr lang="ru-RU" dirty="0" err="1"/>
              <a:t>можновладців</a:t>
            </a:r>
            <a:r>
              <a:rPr lang="ru-RU" dirty="0"/>
              <a:t>, </a:t>
            </a:r>
            <a:r>
              <a:rPr lang="ru-RU" dirty="0" err="1"/>
              <a:t>причетних</a:t>
            </a:r>
            <a:r>
              <a:rPr lang="ru-RU" dirty="0"/>
              <a:t> до </a:t>
            </a:r>
            <a:r>
              <a:rPr lang="ru-RU" dirty="0" err="1"/>
              <a:t>злочину</a:t>
            </a:r>
            <a:r>
              <a:rPr lang="ru-RU" dirty="0"/>
              <a:t>, не </a:t>
            </a:r>
            <a:r>
              <a:rPr lang="ru-RU" dirty="0" err="1"/>
              <a:t>поніс</a:t>
            </a:r>
            <a:r>
              <a:rPr lang="ru-RU" dirty="0"/>
              <a:t> </a:t>
            </a:r>
            <a:r>
              <a:rPr lang="ru-RU" dirty="0" err="1"/>
              <a:t>покарання</a:t>
            </a:r>
            <a:r>
              <a:rPr lang="ru-RU" dirty="0"/>
              <a:t> при тому, </a:t>
            </a:r>
            <a:r>
              <a:rPr lang="ru-RU" dirty="0" err="1"/>
              <a:t>що</a:t>
            </a:r>
            <a:r>
              <a:rPr lang="ru-RU" dirty="0"/>
              <a:t> </a:t>
            </a:r>
            <a:r>
              <a:rPr lang="ru-RU" dirty="0" err="1"/>
              <a:t>навіть</a:t>
            </a:r>
            <a:r>
              <a:rPr lang="ru-RU" dirty="0"/>
              <a:t> </a:t>
            </a:r>
            <a:r>
              <a:rPr lang="ru-RU" dirty="0" err="1"/>
              <a:t>найвище</a:t>
            </a:r>
            <a:r>
              <a:rPr lang="ru-RU" dirty="0"/>
              <a:t> </a:t>
            </a:r>
            <a:r>
              <a:rPr lang="ru-RU" dirty="0" err="1"/>
              <a:t>керівництво</a:t>
            </a:r>
            <a:r>
              <a:rPr lang="ru-RU" dirty="0"/>
              <a:t> СРСР, </a:t>
            </a:r>
            <a:r>
              <a:rPr lang="ru-RU" dirty="0" err="1"/>
              <a:t>включаючиСталіна</a:t>
            </a:r>
            <a:r>
              <a:rPr lang="ru-RU" dirty="0"/>
              <a:t>, знало про </a:t>
            </a:r>
            <a:r>
              <a:rPr lang="ru-RU" dirty="0" err="1"/>
              <a:t>факти</a:t>
            </a:r>
            <a:r>
              <a:rPr lang="ru-RU" dirty="0"/>
              <a:t> </a:t>
            </a:r>
            <a:r>
              <a:rPr lang="ru-RU" dirty="0" err="1"/>
              <a:t>загибелі</a:t>
            </a:r>
            <a:r>
              <a:rPr lang="ru-RU" dirty="0"/>
              <a:t> людей </a:t>
            </a:r>
            <a:r>
              <a:rPr lang="ru-RU" dirty="0" err="1"/>
              <a:t>від</a:t>
            </a:r>
            <a:r>
              <a:rPr lang="ru-RU" dirty="0"/>
              <a:t> голоду</a:t>
            </a:r>
            <a:endParaRPr lang="uk-UA" dirty="0"/>
          </a:p>
        </p:txBody>
      </p:sp>
      <p:pic>
        <p:nvPicPr>
          <p:cNvPr id="2050" name="Picture 2" descr="http://image.tsn.ua/media/images2/608xX/Nov2011/3835243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537" y="404664"/>
            <a:ext cx="3127204" cy="21602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g.gazeta.ru/files3/95/3265095/gold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147" y="3430279"/>
            <a:ext cx="3189984" cy="2147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5387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276872"/>
            <a:ext cx="8229600" cy="1143000"/>
          </a:xfrm>
        </p:spPr>
        <p:txBody>
          <a:bodyPr>
            <a:normAutofit fontScale="90000"/>
          </a:bodyPr>
          <a:lstStyle/>
          <a:p>
            <a:r>
              <a:rPr lang="ru-RU"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Намагання</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влади</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СРСР </a:t>
            </a:r>
            <a:r>
              <a:rPr lang="ru-RU"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приховати</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наслідки</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Голодомору</a:t>
            </a:r>
            <a:b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447675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 двумя вырезанными противолежащими углами 4"/>
          <p:cNvSpPr/>
          <p:nvPr/>
        </p:nvSpPr>
        <p:spPr>
          <a:xfrm>
            <a:off x="5203482" y="-1"/>
            <a:ext cx="3940518" cy="6826277"/>
          </a:xfrm>
          <a:prstGeom prst="snip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sp>
        <p:nvSpPr>
          <p:cNvPr id="4" name="Прямоугольник 3"/>
          <p:cNvSpPr/>
          <p:nvPr/>
        </p:nvSpPr>
        <p:spPr>
          <a:xfrm>
            <a:off x="4355976" y="85970"/>
            <a:ext cx="4572000" cy="6740307"/>
          </a:xfrm>
          <a:prstGeom prst="rect">
            <a:avLst/>
          </a:prstGeom>
        </p:spPr>
        <p:txBody>
          <a:bodyPr>
            <a:spAutoFit/>
          </a:bodyPr>
          <a:lstStyle/>
          <a:p>
            <a:r>
              <a:rPr lang="uk-UA" dirty="0">
                <a:solidFill>
                  <a:schemeClr val="bg1"/>
                </a:solidFill>
              </a:rPr>
              <a:t>17 вересня 1932 — постанова політбюро ЦК ВКП(б) про депортацію кореспондента канадської газети «</a:t>
            </a:r>
            <a:r>
              <a:rPr lang="uk-UA" dirty="0" err="1">
                <a:solidFill>
                  <a:schemeClr val="bg1"/>
                </a:solidFill>
              </a:rPr>
              <a:t>Дейлі</a:t>
            </a:r>
            <a:r>
              <a:rPr lang="uk-UA" dirty="0">
                <a:solidFill>
                  <a:schemeClr val="bg1"/>
                </a:solidFill>
              </a:rPr>
              <a:t> Експрес» за публікацію інформації про «повстання та голодні бунти» в СРСР.</a:t>
            </a:r>
          </a:p>
          <a:p>
            <a:r>
              <a:rPr lang="uk-UA" dirty="0">
                <a:solidFill>
                  <a:schemeClr val="bg1"/>
                </a:solidFill>
              </a:rPr>
              <a:t>Доповідна записка ДПУ УСРР ЦК КП(б)У від 30 серпня 1933: прем'єр-міністр Франції Едуард </a:t>
            </a:r>
            <a:r>
              <a:rPr lang="uk-UA" dirty="0" err="1">
                <a:solidFill>
                  <a:schemeClr val="bg1"/>
                </a:solidFill>
              </a:rPr>
              <a:t>Ерріо</a:t>
            </a:r>
            <a:r>
              <a:rPr lang="uk-UA" dirty="0">
                <a:solidFill>
                  <a:schemeClr val="bg1"/>
                </a:solidFill>
              </a:rPr>
              <a:t> відвідав Харків, Запоріжжя, Дніпропетровськ, Одесу, Київ «…цікавився головним чином двома питаннями: 1) чи є у нас голод, до того ж це питання він пов'язував, звичайно, з основним питанням про успішність чи крах колективізації і 2) національне питання…», але після розмов із представниками влади мав «…тверде переконання, що ніякого голоду у нас немає і, хоча </a:t>
            </a:r>
            <a:r>
              <a:rPr lang="uk-UA" dirty="0" err="1">
                <a:solidFill>
                  <a:schemeClr val="bg1"/>
                </a:solidFill>
              </a:rPr>
              <a:t>Альфан</a:t>
            </a:r>
            <a:r>
              <a:rPr lang="uk-UA" dirty="0">
                <a:solidFill>
                  <a:schemeClr val="bg1"/>
                </a:solidFill>
              </a:rPr>
              <a:t> і Рей підкреслювали, що зовсім недавно голод в Україні був, він переконався, що ми вірно інформуємо його про минулі і тепер подолані труднощі». </a:t>
            </a:r>
          </a:p>
          <a:p>
            <a:r>
              <a:rPr lang="uk-UA" dirty="0">
                <a:solidFill>
                  <a:schemeClr val="bg1"/>
                </a:solidFill>
              </a:rPr>
              <a:t>На початку 1980-х </a:t>
            </a:r>
            <a:r>
              <a:rPr lang="uk-UA" dirty="0" smtClean="0">
                <a:solidFill>
                  <a:schemeClr val="bg1"/>
                </a:solidFill>
              </a:rPr>
              <a:t>КДБ</a:t>
            </a:r>
            <a:r>
              <a:rPr lang="uk-UA" dirty="0">
                <a:solidFill>
                  <a:schemeClr val="bg1"/>
                </a:solidFill>
              </a:rPr>
              <a:t> </a:t>
            </a:r>
            <a:r>
              <a:rPr lang="uk-UA" dirty="0" smtClean="0">
                <a:solidFill>
                  <a:schemeClr val="bg1"/>
                </a:solidFill>
              </a:rPr>
              <a:t>СРСР</a:t>
            </a:r>
            <a:r>
              <a:rPr lang="uk-UA" dirty="0">
                <a:solidFill>
                  <a:schemeClr val="bg1"/>
                </a:solidFill>
              </a:rPr>
              <a:t> приймав провокативні заходи, націлені проти поширення правди про </a:t>
            </a:r>
            <a:r>
              <a:rPr lang="uk-UA" dirty="0" err="1">
                <a:solidFill>
                  <a:schemeClr val="bg1"/>
                </a:solidFill>
              </a:rPr>
              <a:t>Голодмор</a:t>
            </a:r>
            <a:r>
              <a:rPr lang="uk-UA" dirty="0">
                <a:solidFill>
                  <a:schemeClr val="bg1"/>
                </a:solidFill>
              </a:rPr>
              <a:t> на міжнародній арені</a:t>
            </a:r>
          </a:p>
        </p:txBody>
      </p:sp>
      <p:pic>
        <p:nvPicPr>
          <p:cNvPr id="16386" name="Picture 2" descr="Emblema del K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076" y="160338"/>
            <a:ext cx="2671837" cy="2671837"/>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data:image/jpeg;base64,/9j/4AAQSkZJRgABAQAAAQABAAD/2wCEAAkGBwgHBgkIBwgKCgkLDRYPDQwMDRsUFRAWIB0iIiAdHx8kKDQsJCYxJx8fLT0tMTU3Ojo6Iys/RD84QzQ5OjcBCgoKDQwNGg8PGjclHyU3Nzc3Nzc3Nzc3Nzc3Nzc3Nzc3Nzc3Nzc3Nzc3Nzc3Nzc3Nzc3Nzc3Nzc3Nzc3Nzc3N//AABEIAKAAewMBIgACEQEDEQH/xAAcAAABBQEBAQAAAAAAAAAAAAAFAgMEBgcBAAj/xAA1EAACAQMDAwMCBAUEAwEAAAABAgMABBEFEiEGMUETUWEicRQygbEHI0KRoSRSwdEVM+Fi/8QAFAEBAAAAAAAAAAAAAAAAAAAAAP/EABQRAQAAAAAAAAAAAAAAAAAAAAD/2gAMAwEAAhEDEQA/AClxPzz3qMZST8UxJJuP1GhOu6umn2bBWPrMv0AfvQP6x1Na6WViB9SXyqn8v3qtat1ndXDKtiTbxgfUR3Y1VJJHkkZnJLE5JPcmkDtQFZNYu5g4aeQ7+W+rvUJpZDycmmwu0ZPkU8swBQMBgjkUDZMjngZz8U19eDxgZ71OWfGTgYDd/tUdLjghhkA5A9zQe9KYkHbu+aTmWOT+XuDfFOC6kALNkjP9zSZ76SUqWwNvbHGKCcmqX0aR+o4YZ2lSOciisF8jsqlWBIySBwKBrk6awTczbsnkcfPzSLa69OUBnKofz5oLbE4YBlYEHzTu/BoFpdxHGGSN2aFnwnHajIPH3oHxLTqzDaKhc5pQ7UFickjPaqD1HNJPqExZsKh2qPir0WO2s811gLubJPqFzx7UAw+a4nA58mpdtYS3C5VSRRW20CWRckY+9AC5Y4966IiXPFWSPp2XI+k/cUSsujru5kH8sge9BTljJRlxyfiuLavvGFNa/pPQ1nCFF4CzeRmjUHR2lI5PpZz4NBhTQMqgFTgc9qj+iS5yv96+hW6R0mQjfAMDxioV70FpUz5RPTXzigwqMSRtuXv54pBn+sF4wcfHetp1P+H1kdOZIG2yDLbz54rJdU09rO5khl4ZTigbt8IfWhYfMZ4wff5o9aXBmA4IGM1XIOE2cHJ7HsPmimn3CwXKxFvoK4JzQG05GKc2iupGDjb/AHqQsXA5/wAUBJ+FYgZwKzW4WS51Jw352k5rTW2gNjuBms9sVMurO55O4mgs2m2irENgHAotaKqnDCo1kGUAe/fiiUURI5z/AGoJdpEG5K9zR2y+kYU4oVYKo+krz7misI2kEdj4xQE4/FSUOKjI3Ap4PzigkDO6unB89qRHg8+1KBxk0HGGVwayH+IemodSYjCse/39jWvAZGRVB/iTbKxWY5DbeT9qDKJkj9ERlGWYDGQeDTPospY5J+1SrybacZDL2zjn70wkrAbQP1oLT0/JJJYJ6vcHAz7UYVDgdqEdPMzWf1D8p4zR0MCKB5gGjYDuQQKomlI0OozI4wyk5H61fRkA1V9QgW116WQA7ZI92PmgK20nOGIFG9OmUkq5A471n889zNNujDYHbFOx6hf2pBaQr70Gl2sgwcEHnGc0RaURpGCQSeTWcaVrdwW2hdzZ8eauNpMdUMYGU2r/AJoD0MygDPmpccwOTnJ96q+rWmsQrmHHpgfn3dqp0ms6jG7IbpuCRxQavNqNraqGmmUfGeafs72G8XMLVluk2T6rPunnmyPCqSautjZNp8X+nmMoXhl/qX7jvQWNWA4qrdfws+meqgBwSG+2KNWd0ZkwwIOa7qlqLuylgYZLL9Ofeg+fbl1WVtq8ZwVYeKiIWHCk48UX1O0P4huDuJIZfbminT/RWo62TLC0UEKnHqSE/tQe6dEzx449NRmrAkbbRxUpenpNFVIJNrZ/rXsakLbAKPqFBGxyf8VWdVZpdYdGziNMCrUy45qu6tEYtZLkcSR8UA36kaOCP6SxG5/ak6lZG1uwodrhOfqVhg8cHPPmp8aLkjABPPNM3lu3BY48YoB9nvjm3oSpU/3rTei0aaL1nGc1QLe27ccnj7VqnTduLXTkUDHFAUuUFxC0R7YIrMdR0c2mobHBMZcljjjFalGOPNR76xjuEP0jd7470FDfR4726jms57WP0ypbfxj4x5FWb/w95tjex1FmMarsZ/Pxk+D7HNS7XT0gky8Iz4I/7opGAOFGBigH2cNysqmVUyRzt4GftRKTwD4+a6i85pMje1BWb7o61vtRW6VhEnLSKByxojYaPBBcPpstsRaGMGNs/mPnt5oi/qGzuPQ/9gjYr9wKqOkda3DJEupRr6kbbSy8ZoJNtFPFc6lolzK0wtv51s7nJ2HwT8UkIp8f4qfex+nrF1qAX6ZbZUX7moa7scDigGsBjtQrXot1vHMB9UZx+lFyOPFMzRCe3kibH1CgrqKDjjmlMCQQR+tKiB7eQcZp2QCNDn2zQIsY1Nwh/pTyfNaTpJjawTawzn3rKpjcpGrQFRzk59qM6PqV40awQzhJGOFZgCKDTApVRjH969vyeTVWs4upIrpd9wlzA39RUIV+4qwNFII8k5Yc0EvP1V0AZPFRIZiwHuKlqcigWp4+aac5binCOKQo3PQeU7FbHOR581XZelobjVjeSYig3BjEnk1aAo3jtTGo3K2luX7seB96AJ1BcAP+Hjxgfm47GhSykKKTM7SSMzHJY5zSQeKCMxPODTY3Bu/FPFME0lVJPbFADkgktbhlfJUnKn3FJupMLz2Hc0c1CAS2YlA+qI5+4oHqMZe1fb3NAMvdQVx6cQxjzXrS6kSaNwdxjyOPFQBGM4bdnxgU9AdwdUjfceOFoL1pHVE0bIt2d0W0lWH7VbrbUre4xscHIyRnsKyW0gv2VXNtK8aHOe2aPWd7fR5IsZwcDnYeKDQPTKSkr+U1JjY+aF6LfpfwL3V88qVxiiyjAoFEk+9KjXmuKDmlgYNAieITbQGZWVgRg1nnVerXtl1Q9vcz7oFC7Vzxgj96vup6hDo+nTahc/ljU7F8u3gfrWJapfzajfTXl0cyysS3/X2oLyXVow6nIPIpO75oB05qYmX8JM31j8hPtR9UOKCS6U0Bg1LKEHBrnp57igbiCsrxt+Vxg1WrlCI5IW7q201aDEc8ChWtWLD/AFkSkgDEij96AH6KBFAUHA7123uWgkP8nPtU2NBIqsCMH2qVaWkUkuJEDCgf0TUXnlEciDZ7f81ebSIFQ3ODQSxtbb0wBDGGHkDmrHbLtiAyPigaltYi6ybBuBznHmnVx9/elyusaEntUE38CZO5ceTmgI4BXik4+kvKQqKCWJ7Yr1lmeP1WyqHtnuazn+IXWC3ZfSdMcfhVOJ5VP/sP+0fH70AvrbqNtavBHblhZQkiMZ/Oexaqo/5u/FeMgOe+PFN7++e1AuIvFIroSrKcgirJB1MViUSx5cDk1WVO404WUHGaDX/SzzS/Q7Yxmno1OBkU9s7Hmgh+gPeliHaO2QfGKekaOFC0rhVHJzVS6g63tbPdDYgSy+4PAoHdXskt7wfgEDEqXkiTwP8AcBQ+K9WI7jkVF/h7qlxf9YtLcuSzwMAM8AZHFWPrHSXs5Df28W+0I/nIq5Mfz9qCHba4kR+ps+9WC36mtXiXaxLfArPGltQQ6OjKeasmj6NfX0SSn/TW5xguv1MPcCgsM93NqKrDAGXf/SO5/wCqmafoEFvtlu2MjDkIT9Kn596bszDp0WxNoRe7se/yao3WPXEl4HsdLcrCciSVTy3wPYUBHrvrjcJNJ0eQ7cbZ7hfP/wCVP7ms6lfcBjj9aYDc5pQ74/WgS7H3rygnk14rk80ocD7UCk+KdG3HI5pocIWBpHqZoN6RQgy3AHc1WeousrPTMw2/82ceB2FAOsetGnLWemNiMcNIPP2qgySFiWdiSe5PmgLav1JqOpsfVmKof6VoKW8ZNeLV5VaV1RBlmOAB5oLd/CwFurYfiJ+P7VpvWnU9r0/aCJlSW6lB2xE9h7t8UJ/h/wBMf+Jt7e5nVPxcnLH/AGg+Kzvre+/HdU6hNuJUSmNT8LxQE+mdQ0g9QG91fT/ThYZBj5jjf3K+1a497ZNZG6W4j/DKu4yA8Ba+fba9MMbwjlX5B8iurczrC0Ilk9JjlkDHaT9qCy9ZdVvqsz21gSlkPPmT/wCVUskDApRbBPPevDAGT7UHFz+lOMrmEtEMsOwrmMj/AIp6FSMZ8UENb1QSJVZD9qkQFZhmNg3vTWoW285C4bzQ+OO4hk3R5B96Axdj041QDvUTmvTSySMC+CcY48VwIfm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7" name="AutoShape 6" descr="data:image/jpeg;base64,/9j/4AAQSkZJRgABAQAAAQABAAD/2wCEAAkGBwgHBgkIBwgKCgkLDRYPDQwMDRsUFRAWIB0iIiAdHx8kKDQsJCYxJx8fLT0tMTU3Ojo6Iys/RD84QzQ5OjcBCgoKDQwNGg8PGjclHyU3Nzc3Nzc3Nzc3Nzc3Nzc3Nzc3Nzc3Nzc3Nzc3Nzc3Nzc3Nzc3Nzc3Nzc3Nzc3Nzc3N//AABEIAKAAewMBIgACEQEDEQH/xAAcAAABBQEBAQAAAAAAAAAAAAAFAgMEBgcBAAj/xAA1EAACAQMDAwMCBAUEAwEAAAABAgMABBEFEiEGMUETUWEicRQygbEHI0KRoSRSwdEVM+Fi/8QAFAEBAAAAAAAAAAAAAAAAAAAAAP/EABQRAQAAAAAAAAAAAAAAAAAAAAD/2gAMAwEAAhEDEQA/AClxPzz3qMZST8UxJJuP1GhOu6umn2bBWPrMv0AfvQP6x1Na6WViB9SXyqn8v3qtat1ndXDKtiTbxgfUR3Y1VJJHkkZnJLE5JPcmkDtQFZNYu5g4aeQ7+W+rvUJpZDycmmwu0ZPkU8swBQMBgjkUDZMjngZz8U19eDxgZ71OWfGTgYDd/tUdLjghhkA5A9zQe9KYkHbu+aTmWOT+XuDfFOC6kALNkjP9zSZ76SUqWwNvbHGKCcmqX0aR+o4YZ2lSOciisF8jsqlWBIySBwKBrk6awTczbsnkcfPzSLa69OUBnKofz5oLbE4YBlYEHzTu/BoFpdxHGGSN2aFnwnHajIPH3oHxLTqzDaKhc5pQ7UFickjPaqD1HNJPqExZsKh2qPir0WO2s811gLubJPqFzx7UAw+a4nA58mpdtYS3C5VSRRW20CWRckY+9AC5Y4966IiXPFWSPp2XI+k/cUSsujru5kH8sge9BTljJRlxyfiuLavvGFNa/pPQ1nCFF4CzeRmjUHR2lI5PpZz4NBhTQMqgFTgc9qj+iS5yv96+hW6R0mQjfAMDxioV70FpUz5RPTXzigwqMSRtuXv54pBn+sF4wcfHetp1P+H1kdOZIG2yDLbz54rJdU09rO5khl4ZTigbt8IfWhYfMZ4wff5o9aXBmA4IGM1XIOE2cHJ7HsPmimn3CwXKxFvoK4JzQG05GKc2iupGDjb/AHqQsXA5/wAUBJ+FYgZwKzW4WS51Jw352k5rTW2gNjuBms9sVMurO55O4mgs2m2irENgHAotaKqnDCo1kGUAe/fiiUURI5z/AGoJdpEG5K9zR2y+kYU4oVYKo+krz7misI2kEdj4xQE4/FSUOKjI3Ap4PzigkDO6unB89qRHg8+1KBxk0HGGVwayH+IemodSYjCse/39jWvAZGRVB/iTbKxWY5DbeT9qDKJkj9ERlGWYDGQeDTPospY5J+1SrybacZDL2zjn70wkrAbQP1oLT0/JJJYJ6vcHAz7UYVDgdqEdPMzWf1D8p4zR0MCKB5gGjYDuQQKomlI0OozI4wyk5H61fRkA1V9QgW116WQA7ZI92PmgK20nOGIFG9OmUkq5A471n889zNNujDYHbFOx6hf2pBaQr70Gl2sgwcEHnGc0RaURpGCQSeTWcaVrdwW2hdzZ8eauNpMdUMYGU2r/AJoD0MygDPmpccwOTnJ96q+rWmsQrmHHpgfn3dqp0ms6jG7IbpuCRxQavNqNraqGmmUfGeafs72G8XMLVluk2T6rPunnmyPCqSautjZNp8X+nmMoXhl/qX7jvQWNWA4qrdfws+meqgBwSG+2KNWd0ZkwwIOa7qlqLuylgYZLL9Ofeg+fbl1WVtq8ZwVYeKiIWHCk48UX1O0P4huDuJIZfbminT/RWo62TLC0UEKnHqSE/tQe6dEzx449NRmrAkbbRxUpenpNFVIJNrZ/rXsakLbAKPqFBGxyf8VWdVZpdYdGziNMCrUy45qu6tEYtZLkcSR8UA36kaOCP6SxG5/ak6lZG1uwodrhOfqVhg8cHPPmp8aLkjABPPNM3lu3BY48YoB9nvjm3oSpU/3rTei0aaL1nGc1QLe27ccnj7VqnTduLXTkUDHFAUuUFxC0R7YIrMdR0c2mobHBMZcljjjFalGOPNR76xjuEP0jd7470FDfR4726jms57WP0ypbfxj4x5FWb/w95tjex1FmMarsZ/Pxk+D7HNS7XT0gky8Iz4I/7opGAOFGBigH2cNysqmVUyRzt4GftRKTwD4+a6i85pMje1BWb7o61vtRW6VhEnLSKByxojYaPBBcPpstsRaGMGNs/mPnt5oi/qGzuPQ/9gjYr9wKqOkda3DJEupRr6kbbSy8ZoJNtFPFc6lolzK0wtv51s7nJ2HwT8UkIp8f4qfex+nrF1qAX6ZbZUX7moa7scDigGsBjtQrXot1vHMB9UZx+lFyOPFMzRCe3kibH1CgrqKDjjmlMCQQR+tKiB7eQcZp2QCNDn2zQIsY1Nwh/pTyfNaTpJjawTawzn3rKpjcpGrQFRzk59qM6PqV40awQzhJGOFZgCKDTApVRjH969vyeTVWs4upIrpd9wlzA39RUIV+4qwNFII8k5Yc0EvP1V0AZPFRIZiwHuKlqcigWp4+aac5binCOKQo3PQeU7FbHOR581XZelobjVjeSYig3BjEnk1aAo3jtTGo3K2luX7seB96AJ1BcAP+Hjxgfm47GhSykKKTM7SSMzHJY5zSQeKCMxPODTY3Bu/FPFME0lVJPbFADkgktbhlfJUnKn3FJupMLz2Hc0c1CAS2YlA+qI5+4oHqMZe1fb3NAMvdQVx6cQxjzXrS6kSaNwdxjyOPFQBGM4bdnxgU9AdwdUjfceOFoL1pHVE0bIt2d0W0lWH7VbrbUre4xscHIyRnsKyW0gv2VXNtK8aHOe2aPWd7fR5IsZwcDnYeKDQPTKSkr+U1JjY+aF6LfpfwL3V88qVxiiyjAoFEk+9KjXmuKDmlgYNAieITbQGZWVgRg1nnVerXtl1Q9vcz7oFC7Vzxgj96vup6hDo+nTahc/ljU7F8u3gfrWJapfzajfTXl0cyysS3/X2oLyXVow6nIPIpO75oB05qYmX8JM31j8hPtR9UOKCS6U0Bg1LKEHBrnp57igbiCsrxt+Vxg1WrlCI5IW7q201aDEc8ChWtWLD/AFkSkgDEij96AH6KBFAUHA7123uWgkP8nPtU2NBIqsCMH2qVaWkUkuJEDCgf0TUXnlEciDZ7f81ebSIFQ3ODQSxtbb0wBDGGHkDmrHbLtiAyPigaltYi6ybBuBznHmnVx9/elyusaEntUE38CZO5ceTmgI4BXik4+kvKQqKCWJ7Yr1lmeP1WyqHtnuazn+IXWC3ZfSdMcfhVOJ5VP/sP+0fH70AvrbqNtavBHblhZQkiMZ/Oexaqo/5u/FeMgOe+PFN7++e1AuIvFIroSrKcgirJB1MViUSx5cDk1WVO404WUHGaDX/SzzS/Q7Yxmno1OBkU9s7Hmgh+gPeliHaO2QfGKekaOFC0rhVHJzVS6g63tbPdDYgSy+4PAoHdXskt7wfgEDEqXkiTwP8AcBQ+K9WI7jkVF/h7qlxf9YtLcuSzwMAM8AZHFWPrHSXs5Df28W+0I/nIq5Mfz9qCHba4kR+ps+9WC36mtXiXaxLfArPGltQQ6OjKeasmj6NfX0SSn/TW5xguv1MPcCgsM93NqKrDAGXf/SO5/wCqmafoEFvtlu2MjDkIT9Kn596bszDp0WxNoRe7se/yao3WPXEl4HsdLcrCciSVTy3wPYUBHrvrjcJNJ0eQ7cbZ7hfP/wCVP7ms6lfcBjj9aYDc5pQ74/WgS7H3rygnk14rk80ocD7UCk+KdG3HI5pocIWBpHqZoN6RQgy3AHc1WeousrPTMw2/82ceB2FAOsetGnLWemNiMcNIPP2qgySFiWdiSe5PmgLav1JqOpsfVmKof6VoKW8ZNeLV5VaV1RBlmOAB5oLd/CwFurYfiJ+P7VpvWnU9r0/aCJlSW6lB2xE9h7t8UJ/h/wBMf+Jt7e5nVPxcnLH/AGg+Kzvre+/HdU6hNuJUSmNT8LxQE+mdQ0g9QG91fT/ThYZBj5jjf3K+1a497ZNZG6W4j/DKu4yA8Ba+fba9MMbwjlX5B8iurczrC0Ilk9JjlkDHaT9qCy9ZdVvqsz21gSlkPPmT/wCVUskDApRbBPPevDAGT7UHFz+lOMrmEtEMsOwrmMj/AIp6FSMZ8UENb1QSJVZD9qkQFZhmNg3vTWoW285C4bzQ+OO4hk3R5B96Axdj041QDvUTmvTSySMC+CcY48VwIfmg/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6392" name="Picture 8" descr="Эдуард Эрри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3" y="2861163"/>
            <a:ext cx="2412761" cy="31452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401095" y="6020233"/>
            <a:ext cx="1589281" cy="369332"/>
          </a:xfrm>
          <a:prstGeom prst="rect">
            <a:avLst/>
          </a:prstGeom>
          <a:noFill/>
        </p:spPr>
        <p:txBody>
          <a:bodyPr wrap="none" rtlCol="0">
            <a:spAutoFit/>
          </a:bodyPr>
          <a:lstStyle/>
          <a:p>
            <a:r>
              <a:rPr lang="uk-UA" b="1" dirty="0" err="1">
                <a:solidFill>
                  <a:schemeClr val="bg1"/>
                </a:solidFill>
              </a:rPr>
              <a:t>Эдуард</a:t>
            </a:r>
            <a:r>
              <a:rPr lang="uk-UA" b="1" dirty="0">
                <a:solidFill>
                  <a:schemeClr val="bg1"/>
                </a:solidFill>
              </a:rPr>
              <a:t> </a:t>
            </a:r>
            <a:r>
              <a:rPr lang="uk-UA" b="1" dirty="0" err="1">
                <a:solidFill>
                  <a:schemeClr val="bg1"/>
                </a:solidFill>
              </a:rPr>
              <a:t>Эррио</a:t>
            </a:r>
            <a:endParaRPr lang="uk-UA" dirty="0">
              <a:solidFill>
                <a:schemeClr val="bg1"/>
              </a:solidFill>
            </a:endParaRPr>
          </a:p>
        </p:txBody>
      </p:sp>
    </p:spTree>
    <p:extLst>
      <p:ext uri="{BB962C8B-B14F-4D97-AF65-F5344CB8AC3E}">
        <p14:creationId xmlns:p14="http://schemas.microsoft.com/office/powerpoint/2010/main" val="32916415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924944"/>
            <a:ext cx="8229600" cy="1143000"/>
          </a:xfrm>
        </p:spPr>
        <p:txBody>
          <a:bodyPr>
            <a:noAutofit/>
          </a:bodyPr>
          <a:lstStyle/>
          <a:p>
            <a:r>
              <a:rPr lang="uk-UA"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Кількість </a:t>
            </a:r>
            <a:r>
              <a:rPr lang="uk-UA"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загиблих</a:t>
            </a:r>
            <a:endParaRPr lang="uk-UA"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0765798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5328592" cy="1143000"/>
          </a:xfrm>
        </p:spPr>
        <p:txBody>
          <a:bodyPr>
            <a:noAutofit/>
          </a:bodyPr>
          <a:lstStyle/>
          <a:p>
            <a:r>
              <a:rPr lang="uk-UA" sz="2000" dirty="0">
                <a:solidFill>
                  <a:schemeClr val="bg1"/>
                </a:solidFill>
              </a:rPr>
              <a:t>Згідно з дослідженнями Інституту демографії та соціальних досліджень Національної академії наук України, демографічні втрати від Голодомору 1932–1933 років в Україні становлять 3,2 мільйони осіб</a:t>
            </a:r>
            <a:endParaRPr lang="uk-UA" sz="2000" dirty="0">
              <a:solidFill>
                <a:schemeClr val="bg1"/>
              </a:solidFill>
            </a:endParaRPr>
          </a:p>
        </p:txBody>
      </p:sp>
      <p:pic>
        <p:nvPicPr>
          <p:cNvPr id="17410" name="Picture 2" descr="float"/>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1398" y="2420888"/>
            <a:ext cx="2063061" cy="266429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s://encrypted-tbn3.gstatic.com/images?q=tbn:ANd9GcRX-2FrVEk6OOWB3lnbT2WKJP-aoU9bfcUVPEdXSRN0JL0WBD-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476672"/>
            <a:ext cx="2788462" cy="2114704"/>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ttps://encrypted-tbn0.gstatic.com/images?q=tbn:ANd9GcR7v5qPzRNHIw1pjkqIftqmJ_8defRW0bBxvy93-Kka7tnD8Zj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4549075"/>
            <a:ext cx="3312368" cy="2156613"/>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https://encrypted-tbn1.gstatic.com/images?q=tbn:ANd9GcRMRmNT11g_rtbrruSC5fov0OBHdLyFGDdua8swhQysQ-5xJUvKO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2793323"/>
            <a:ext cx="2356414" cy="2246635"/>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https://encrypted-tbn1.gstatic.com/images?q=tbn:ANd9GcRTjh3UZddcMRTLhRb8yVQj4MmE4piQ8rIHUbDNgTFhfUUbEzl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6" y="2156134"/>
            <a:ext cx="2266403" cy="2196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9390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3968" y="4653136"/>
            <a:ext cx="4572000" cy="2031325"/>
          </a:xfrm>
          <a:prstGeom prst="rect">
            <a:avLst/>
          </a:prstGeom>
        </p:spPr>
        <p:txBody>
          <a:bodyPr>
            <a:spAutoFit/>
          </a:bodyPr>
          <a:lstStyle/>
          <a:p>
            <a:r>
              <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Серед сільського населення загинуло 660 тисяч людей працездатного віку, 242 тисячі осіб похилого віку і 594 тисячі дітей. За п'ять </a:t>
            </a:r>
            <a:r>
              <a:rPr lang="uk-UA"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міся</a:t>
            </a:r>
            <a:r>
              <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ців </a:t>
            </a:r>
            <a:r>
              <a:rPr 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1933</a:t>
            </a:r>
            <a:r>
              <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року </a:t>
            </a:r>
            <a:r>
              <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 </a:t>
            </a:r>
            <a:r>
              <a:rPr 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березня </a:t>
            </a:r>
            <a:r>
              <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до липня) в Україні загинуло стільки ж людей, скільки померло за п'ять попередніх років.</a:t>
            </a:r>
            <a:endPar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8434" name="Picture 2" descr="https://encrypted-tbn0.gstatic.com/images?q=tbn:ANd9GcQIRclg8QebAY0ULS5MJlS-SqalSp97MEd28959PVW6sjZd4hs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052" y="332656"/>
            <a:ext cx="3240360" cy="2427144"/>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s://encrypted-tbn2.gstatic.com/images?q=tbn:ANd9GcQWRss0BcgHkS13Dlr0z6UZtfu1MWf4dSmZhg8wt5sUTZ07I-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76" y="3212976"/>
            <a:ext cx="3376836" cy="2247132"/>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s://encrypted-tbn0.gstatic.com/images?q=tbn:ANd9GcQT-PG7fh_8wg9U-Q0H4btCDGq8vlfPDtSsTT_nKUsZUYPN1Y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32656"/>
            <a:ext cx="3240360" cy="2098886"/>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descr="https://encrypted-tbn2.gstatic.com/images?q=tbn:ANd9GcRMG3TM0IIX_dnxvoSHQgEWNOPqT9yMbgoAu2cg_TzOliL8D3KxW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6392" y="2595067"/>
            <a:ext cx="2959983" cy="2042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6946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4437112"/>
            <a:ext cx="4572000" cy="2308324"/>
          </a:xfrm>
          <a:prstGeom prst="rect">
            <a:avLst/>
          </a:prstGeom>
        </p:spPr>
        <p:txBody>
          <a:bodyPr>
            <a:spAutoFit/>
          </a:bodyPr>
          <a:lstStyle/>
          <a:p>
            <a:r>
              <a:rPr lang="ru-RU" b="1" dirty="0">
                <a:solidFill>
                  <a:schemeClr val="bg2"/>
                </a:solidFill>
              </a:rPr>
              <a:t>За </a:t>
            </a:r>
            <a:r>
              <a:rPr lang="ru-RU" b="1" dirty="0" err="1">
                <a:solidFill>
                  <a:schemeClr val="bg2"/>
                </a:solidFill>
              </a:rPr>
              <a:t>підсумками</a:t>
            </a:r>
            <a:r>
              <a:rPr lang="ru-RU" b="1" dirty="0">
                <a:solidFill>
                  <a:schemeClr val="bg2"/>
                </a:solidFill>
              </a:rPr>
              <a:t> </a:t>
            </a:r>
            <a:r>
              <a:rPr lang="ru-RU" b="1" dirty="0" err="1">
                <a:solidFill>
                  <a:schemeClr val="bg2"/>
                </a:solidFill>
              </a:rPr>
              <a:t>судової</a:t>
            </a:r>
            <a:r>
              <a:rPr lang="ru-RU" b="1" dirty="0">
                <a:solidFill>
                  <a:schemeClr val="bg2"/>
                </a:solidFill>
              </a:rPr>
              <a:t> </a:t>
            </a:r>
            <a:r>
              <a:rPr lang="ru-RU" b="1" dirty="0" err="1">
                <a:solidFill>
                  <a:schemeClr val="bg2"/>
                </a:solidFill>
              </a:rPr>
              <a:t>справи</a:t>
            </a:r>
            <a:r>
              <a:rPr lang="ru-RU" b="1" dirty="0">
                <a:solidFill>
                  <a:schemeClr val="bg2"/>
                </a:solidFill>
              </a:rPr>
              <a:t> за фактом </a:t>
            </a:r>
            <a:r>
              <a:rPr lang="ru-RU" b="1" dirty="0" smtClean="0">
                <a:solidFill>
                  <a:schemeClr val="bg2"/>
                </a:solidFill>
              </a:rPr>
              <a:t>Голодомору</a:t>
            </a:r>
            <a:r>
              <a:rPr lang="ru-RU" b="1" dirty="0">
                <a:solidFill>
                  <a:schemeClr val="bg2"/>
                </a:solidFill>
              </a:rPr>
              <a:t> </a:t>
            </a:r>
            <a:r>
              <a:rPr lang="ru-RU" b="1" dirty="0" err="1" smtClean="0">
                <a:solidFill>
                  <a:schemeClr val="bg2"/>
                </a:solidFill>
              </a:rPr>
              <a:t>було</a:t>
            </a:r>
            <a:r>
              <a:rPr lang="ru-RU" b="1" dirty="0" smtClean="0">
                <a:solidFill>
                  <a:schemeClr val="bg2"/>
                </a:solidFill>
              </a:rPr>
              <a:t> </a:t>
            </a:r>
            <a:r>
              <a:rPr lang="ru-RU" b="1" dirty="0" err="1">
                <a:solidFill>
                  <a:schemeClr val="bg2"/>
                </a:solidFill>
              </a:rPr>
              <a:t>встановлено</a:t>
            </a:r>
            <a:r>
              <a:rPr lang="ru-RU" b="1" dirty="0">
                <a:solidFill>
                  <a:schemeClr val="bg2"/>
                </a:solidFill>
              </a:rPr>
              <a:t>, </a:t>
            </a:r>
            <a:r>
              <a:rPr lang="ru-RU" b="1" dirty="0" err="1">
                <a:solidFill>
                  <a:schemeClr val="bg2"/>
                </a:solidFill>
              </a:rPr>
              <a:t>що</a:t>
            </a:r>
            <a:r>
              <a:rPr lang="ru-RU" b="1" dirty="0">
                <a:solidFill>
                  <a:schemeClr val="bg2"/>
                </a:solidFill>
              </a:rPr>
              <a:t> </a:t>
            </a:r>
            <a:r>
              <a:rPr lang="ru-RU" b="1" dirty="0" err="1">
                <a:solidFill>
                  <a:schemeClr val="bg2"/>
                </a:solidFill>
              </a:rPr>
              <a:t>кількість</a:t>
            </a:r>
            <a:r>
              <a:rPr lang="ru-RU" b="1" dirty="0">
                <a:solidFill>
                  <a:schemeClr val="bg2"/>
                </a:solidFill>
              </a:rPr>
              <a:t> </a:t>
            </a:r>
            <a:r>
              <a:rPr lang="ru-RU" b="1" dirty="0" err="1">
                <a:solidFill>
                  <a:schemeClr val="bg2"/>
                </a:solidFill>
              </a:rPr>
              <a:t>людських</a:t>
            </a:r>
            <a:r>
              <a:rPr lang="ru-RU" b="1" dirty="0">
                <a:solidFill>
                  <a:schemeClr val="bg2"/>
                </a:solidFill>
              </a:rPr>
              <a:t> </a:t>
            </a:r>
            <a:r>
              <a:rPr lang="ru-RU" b="1" dirty="0" err="1">
                <a:solidFill>
                  <a:schemeClr val="bg2"/>
                </a:solidFill>
              </a:rPr>
              <a:t>втрат</a:t>
            </a:r>
            <a:r>
              <a:rPr lang="ru-RU" b="1" dirty="0">
                <a:solidFill>
                  <a:schemeClr val="bg2"/>
                </a:solidFill>
              </a:rPr>
              <a:t> </a:t>
            </a:r>
            <a:r>
              <a:rPr lang="ru-RU" b="1" dirty="0" err="1">
                <a:solidFill>
                  <a:schemeClr val="bg2"/>
                </a:solidFill>
              </a:rPr>
              <a:t>від</a:t>
            </a:r>
            <a:r>
              <a:rPr lang="ru-RU" b="1" dirty="0">
                <a:solidFill>
                  <a:schemeClr val="bg2"/>
                </a:solidFill>
              </a:rPr>
              <a:t> Голодомору 1932–1933 </a:t>
            </a:r>
            <a:r>
              <a:rPr lang="ru-RU" b="1" dirty="0" err="1">
                <a:solidFill>
                  <a:schemeClr val="bg2"/>
                </a:solidFill>
              </a:rPr>
              <a:t>років</a:t>
            </a:r>
            <a:r>
              <a:rPr lang="ru-RU" b="1" dirty="0">
                <a:solidFill>
                  <a:schemeClr val="bg2"/>
                </a:solidFill>
              </a:rPr>
              <a:t> становить 3 </a:t>
            </a:r>
            <a:r>
              <a:rPr lang="ru-RU" b="1" dirty="0" err="1">
                <a:solidFill>
                  <a:schemeClr val="bg2"/>
                </a:solidFill>
              </a:rPr>
              <a:t>мільйони</a:t>
            </a:r>
            <a:r>
              <a:rPr lang="ru-RU" b="1" dirty="0">
                <a:solidFill>
                  <a:schemeClr val="bg2"/>
                </a:solidFill>
              </a:rPr>
              <a:t> 941 </a:t>
            </a:r>
            <a:r>
              <a:rPr lang="ru-RU" b="1" dirty="0" err="1">
                <a:solidFill>
                  <a:schemeClr val="bg2"/>
                </a:solidFill>
              </a:rPr>
              <a:t>тисяча</a:t>
            </a:r>
            <a:r>
              <a:rPr lang="ru-RU" b="1" dirty="0">
                <a:solidFill>
                  <a:schemeClr val="bg2"/>
                </a:solidFill>
              </a:rPr>
              <a:t> </a:t>
            </a:r>
            <a:r>
              <a:rPr lang="ru-RU" b="1" dirty="0" err="1">
                <a:solidFill>
                  <a:schemeClr val="bg2"/>
                </a:solidFill>
              </a:rPr>
              <a:t>осіб</a:t>
            </a:r>
            <a:r>
              <a:rPr lang="ru-RU" b="1" dirty="0">
                <a:solidFill>
                  <a:schemeClr val="bg2"/>
                </a:solidFill>
              </a:rPr>
              <a:t>. </a:t>
            </a:r>
            <a:r>
              <a:rPr lang="ru-RU" b="1" dirty="0" err="1">
                <a:solidFill>
                  <a:schemeClr val="bg2"/>
                </a:solidFill>
              </a:rPr>
              <a:t>Втрати</a:t>
            </a:r>
            <a:r>
              <a:rPr lang="ru-RU" b="1" dirty="0">
                <a:solidFill>
                  <a:schemeClr val="bg2"/>
                </a:solidFill>
              </a:rPr>
              <a:t> </a:t>
            </a:r>
            <a:r>
              <a:rPr lang="ru-RU" b="1" dirty="0" err="1">
                <a:solidFill>
                  <a:schemeClr val="bg2"/>
                </a:solidFill>
              </a:rPr>
              <a:t>українців</a:t>
            </a:r>
            <a:r>
              <a:rPr lang="ru-RU" b="1" dirty="0">
                <a:solidFill>
                  <a:schemeClr val="bg2"/>
                </a:solidFill>
              </a:rPr>
              <a:t> в </a:t>
            </a:r>
            <a:r>
              <a:rPr lang="ru-RU" b="1" dirty="0" err="1">
                <a:solidFill>
                  <a:schemeClr val="bg2"/>
                </a:solidFill>
              </a:rPr>
              <a:t>частині</a:t>
            </a:r>
            <a:r>
              <a:rPr lang="ru-RU" b="1" dirty="0">
                <a:solidFill>
                  <a:schemeClr val="bg2"/>
                </a:solidFill>
              </a:rPr>
              <a:t> </a:t>
            </a:r>
            <a:r>
              <a:rPr lang="ru-RU" b="1" dirty="0" err="1">
                <a:solidFill>
                  <a:schemeClr val="bg2"/>
                </a:solidFill>
              </a:rPr>
              <a:t>ненароджених</a:t>
            </a:r>
            <a:r>
              <a:rPr lang="ru-RU" b="1" dirty="0">
                <a:solidFill>
                  <a:schemeClr val="bg2"/>
                </a:solidFill>
              </a:rPr>
              <a:t>, </a:t>
            </a:r>
            <a:r>
              <a:rPr lang="ru-RU" b="1" dirty="0" err="1">
                <a:solidFill>
                  <a:schemeClr val="bg2"/>
                </a:solidFill>
              </a:rPr>
              <a:t>що</a:t>
            </a:r>
            <a:r>
              <a:rPr lang="ru-RU" b="1" dirty="0">
                <a:solidFill>
                  <a:schemeClr val="bg2"/>
                </a:solidFill>
              </a:rPr>
              <a:t> за </a:t>
            </a:r>
            <a:r>
              <a:rPr lang="ru-RU" b="1" dirty="0" err="1">
                <a:solidFill>
                  <a:schemeClr val="bg2"/>
                </a:solidFill>
              </a:rPr>
              <a:t>даними</a:t>
            </a:r>
            <a:r>
              <a:rPr lang="ru-RU" b="1" dirty="0">
                <a:solidFill>
                  <a:schemeClr val="bg2"/>
                </a:solidFill>
              </a:rPr>
              <a:t> </a:t>
            </a:r>
            <a:r>
              <a:rPr lang="ru-RU" b="1" dirty="0" err="1">
                <a:solidFill>
                  <a:schemeClr val="bg2"/>
                </a:solidFill>
              </a:rPr>
              <a:t>слідства</a:t>
            </a:r>
            <a:r>
              <a:rPr lang="ru-RU" b="1" dirty="0">
                <a:solidFill>
                  <a:schemeClr val="bg2"/>
                </a:solidFill>
              </a:rPr>
              <a:t> СБУ </a:t>
            </a:r>
            <a:r>
              <a:rPr lang="ru-RU" b="1" dirty="0" err="1">
                <a:solidFill>
                  <a:schemeClr val="bg2"/>
                </a:solidFill>
              </a:rPr>
              <a:t>становлять</a:t>
            </a:r>
            <a:r>
              <a:rPr lang="ru-RU" b="1" dirty="0">
                <a:solidFill>
                  <a:schemeClr val="bg2"/>
                </a:solidFill>
              </a:rPr>
              <a:t> 6 </a:t>
            </a:r>
            <a:r>
              <a:rPr lang="ru-RU" b="1" dirty="0" err="1">
                <a:solidFill>
                  <a:schemeClr val="bg2"/>
                </a:solidFill>
              </a:rPr>
              <a:t>мільйонів</a:t>
            </a:r>
            <a:r>
              <a:rPr lang="ru-RU" b="1" dirty="0">
                <a:solidFill>
                  <a:schemeClr val="bg2"/>
                </a:solidFill>
              </a:rPr>
              <a:t> 122 </a:t>
            </a:r>
            <a:r>
              <a:rPr lang="ru-RU" b="1" dirty="0" err="1">
                <a:solidFill>
                  <a:schemeClr val="bg2"/>
                </a:solidFill>
              </a:rPr>
              <a:t>тисячі</a:t>
            </a:r>
            <a:r>
              <a:rPr lang="ru-RU" b="1" dirty="0">
                <a:solidFill>
                  <a:schemeClr val="bg2"/>
                </a:solidFill>
              </a:rPr>
              <a:t> </a:t>
            </a:r>
            <a:r>
              <a:rPr lang="ru-RU" b="1" dirty="0" err="1">
                <a:solidFill>
                  <a:schemeClr val="bg2"/>
                </a:solidFill>
              </a:rPr>
              <a:t>осіб</a:t>
            </a:r>
            <a:r>
              <a:rPr lang="ru-RU" b="1" dirty="0">
                <a:solidFill>
                  <a:schemeClr val="bg2"/>
                </a:solidFill>
              </a:rPr>
              <a:t> судом не </a:t>
            </a:r>
            <a:r>
              <a:rPr lang="ru-RU" b="1" dirty="0" err="1">
                <a:solidFill>
                  <a:schemeClr val="bg2"/>
                </a:solidFill>
              </a:rPr>
              <a:t>встановлювалися</a:t>
            </a:r>
            <a:r>
              <a:rPr lang="ru-RU" b="1" dirty="0">
                <a:solidFill>
                  <a:schemeClr val="bg2"/>
                </a:solidFill>
              </a:rPr>
              <a:t>.</a:t>
            </a:r>
            <a:endParaRPr lang="uk-UA" b="1" dirty="0">
              <a:solidFill>
                <a:schemeClr val="bg2"/>
              </a:solidFill>
            </a:endParaRPr>
          </a:p>
        </p:txBody>
      </p:sp>
      <p:pic>
        <p:nvPicPr>
          <p:cNvPr id="19458" name="Picture 2" descr="https://encrypted-tbn1.gstatic.com/images?q=tbn:ANd9GcTSHIfm8gwkBwCS0vsKySdVt7bMV5xq_7VoMJ8-TenPWo3Ee0D8D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59045"/>
            <a:ext cx="3008511" cy="2157047"/>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s://encrypted-tbn3.gstatic.com/images?q=tbn:ANd9GcQFABJl5Sk-1BrZ3L95Nxww7Ib-HoGow61y5BZ1XYRjhEHiCuz1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59045"/>
            <a:ext cx="2114550" cy="2171701"/>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https://encrypted-tbn1.gstatic.com/images?q=tbn:ANd9GcQm9AZCRU2IUB8lD-ENbMC5S9OSew84uM1uIWj9Jp1zt2peoSM5K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658356"/>
            <a:ext cx="2571750" cy="1771651"/>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https://encrypted-tbn0.gstatic.com/images?q=tbn:ANd9GcTBX95CAv_Z8Dx4RkzLKIOEEBNUpejk9LY7wzOPBxzFyp66WFjT4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5621" y="4475149"/>
            <a:ext cx="2232248" cy="2232249"/>
          </a:xfrm>
          <a:prstGeom prst="rect">
            <a:avLst/>
          </a:prstGeom>
          <a:noFill/>
          <a:extLst>
            <a:ext uri="{909E8E84-426E-40DD-AFC4-6F175D3DCCD1}">
              <a14:hiddenFill xmlns:a14="http://schemas.microsoft.com/office/drawing/2010/main">
                <a:solidFill>
                  <a:srgbClr val="FFFFFF"/>
                </a:solidFill>
              </a14:hiddenFill>
            </a:ext>
          </a:extLst>
        </p:spPr>
      </p:pic>
      <p:pic>
        <p:nvPicPr>
          <p:cNvPr id="19466" name="Picture 10" descr="https://encrypted-tbn3.gstatic.com/images?q=tbn:ANd9GcQjIG-fNco5_zpAH0X7Oi8yFQ-QzJQjGrHZ-oEV3tntgVpFECU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359045"/>
            <a:ext cx="1971675" cy="2314575"/>
          </a:xfrm>
          <a:prstGeom prst="rect">
            <a:avLst/>
          </a:prstGeom>
          <a:noFill/>
          <a:extLst>
            <a:ext uri="{909E8E84-426E-40DD-AFC4-6F175D3DCCD1}">
              <a14:hiddenFill xmlns:a14="http://schemas.microsoft.com/office/drawing/2010/main">
                <a:solidFill>
                  <a:srgbClr val="FFFFFF"/>
                </a:solidFill>
              </a14:hiddenFill>
            </a:ext>
          </a:extLst>
        </p:spPr>
      </p:pic>
      <p:pic>
        <p:nvPicPr>
          <p:cNvPr id="19468" name="Picture 12" descr="https://encrypted-tbn3.gstatic.com/images?q=tbn:ANd9GcQezev6WL6kG6ZKV72lNbCF80DIyGRXTZgs-xJyutdm_7AYbHP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3386" y="2680547"/>
            <a:ext cx="2112235"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9470" name="Picture 14" descr="https://encrypted-tbn2.gstatic.com/images?q=tbn:ANd9GcRNJxuZ44RuLDB9B-fMW47q5p_eIzCpF0b6kEIVMLpd_Rjwbsy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1769" y="2796468"/>
            <a:ext cx="3057525" cy="149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7108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1335" y="4538514"/>
            <a:ext cx="4572000" cy="2308324"/>
          </a:xfrm>
          <a:prstGeom prst="rect">
            <a:avLst/>
          </a:prstGeom>
        </p:spPr>
        <p:txBody>
          <a:bodyPr>
            <a:spAutoFit/>
          </a:bodyPr>
          <a:lstStyle/>
          <a:p>
            <a:r>
              <a:rPr lang="uk-UA" b="1" dirty="0">
                <a:solidFill>
                  <a:schemeClr val="bg2"/>
                </a:solidFill>
              </a:rPr>
              <a:t>Слід зазначити, що під час другої світової </a:t>
            </a:r>
            <a:r>
              <a:rPr lang="uk-UA" b="1" dirty="0" err="1">
                <a:solidFill>
                  <a:schemeClr val="bg2"/>
                </a:solidFill>
              </a:rPr>
              <a:t>війни серед укр</a:t>
            </a:r>
            <a:r>
              <a:rPr lang="uk-UA" b="1" dirty="0">
                <a:solidFill>
                  <a:schemeClr val="bg2"/>
                </a:solidFill>
              </a:rPr>
              <a:t>аїнців загинуло близько 8 млн </a:t>
            </a:r>
            <a:r>
              <a:rPr lang="uk-UA" b="1" dirty="0" smtClean="0">
                <a:solidFill>
                  <a:schemeClr val="bg2"/>
                </a:solidFill>
              </a:rPr>
              <a:t>осіб</a:t>
            </a:r>
            <a:r>
              <a:rPr lang="uk-UA" b="1" dirty="0">
                <a:solidFill>
                  <a:schemeClr val="bg2"/>
                </a:solidFill>
              </a:rPr>
              <a:t> </a:t>
            </a:r>
            <a:r>
              <a:rPr lang="uk-UA" b="1" dirty="0" smtClean="0">
                <a:solidFill>
                  <a:schemeClr val="bg2"/>
                </a:solidFill>
              </a:rPr>
              <a:t>, </a:t>
            </a:r>
            <a:r>
              <a:rPr lang="uk-UA" b="1" dirty="0">
                <a:solidFill>
                  <a:schemeClr val="bg2"/>
                </a:solidFill>
              </a:rPr>
              <a:t>тобто умовно 2 млн смертей українців за рік бойових дій Радянського Союзу. Таким чином у мирний час за рік між урожаями 1932 і 33 років загинуло у два рази більше українців ніш за рік бойових дій під час другої світової </a:t>
            </a:r>
            <a:r>
              <a:rPr lang="uk-UA" b="1" dirty="0" smtClean="0">
                <a:solidFill>
                  <a:schemeClr val="bg2"/>
                </a:solidFill>
              </a:rPr>
              <a:t>війни</a:t>
            </a:r>
            <a:r>
              <a:rPr lang="uk-UA" b="1" dirty="0">
                <a:solidFill>
                  <a:schemeClr val="bg2"/>
                </a:solidFill>
              </a:rPr>
              <a:t> </a:t>
            </a:r>
            <a:endParaRPr lang="uk-UA" b="1" dirty="0">
              <a:solidFill>
                <a:schemeClr val="bg2"/>
              </a:solidFill>
            </a:endParaRPr>
          </a:p>
        </p:txBody>
      </p:sp>
      <p:pic>
        <p:nvPicPr>
          <p:cNvPr id="20482" name="Picture 2" descr="WW2Mont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135" y="570175"/>
            <a:ext cx="3600400" cy="3396379"/>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s://encrypted-tbn0.gstatic.com/images?q=tbn:ANd9GcQYh5OjVf3xsAJfX08bBwhF1-RILUgozl4N5wHM3ZGEL_loCms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7780" y="404664"/>
            <a:ext cx="2243608" cy="3298710"/>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https://encrypted-tbn1.gstatic.com/images?q=tbn:ANd9GcReyHoXm2MkCL8GSizNFOW7KFyusxrFfWhV-2Sf9bFPcSK9HGhR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4242" y="4291493"/>
            <a:ext cx="2880320" cy="2236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9875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31640" y="1988840"/>
            <a:ext cx="6840760" cy="2585323"/>
          </a:xfrm>
          <a:prstGeom prst="rect">
            <a:avLst/>
          </a:prstGeom>
        </p:spPr>
        <p:txBody>
          <a:bodyPr wrap="square">
            <a:spAutoFit/>
          </a:bodyPr>
          <a:lstStyle/>
          <a:p>
            <a:r>
              <a:rPr lang="uk-UA"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Вшанування пам'яті </a:t>
            </a:r>
            <a:r>
              <a:rPr lang="uk-UA"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жертв Голодомору </a:t>
            </a:r>
            <a:endParaRPr lang="uk-UA"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r>
              <a:rPr lang="uk-UA" dirty="0">
                <a:solidFill>
                  <a:schemeClr val="bg2"/>
                </a:solidFill>
              </a:rPr>
              <a:t/>
            </a:r>
            <a:br>
              <a:rPr lang="uk-UA" dirty="0">
                <a:solidFill>
                  <a:schemeClr val="bg2"/>
                </a:solidFill>
              </a:rPr>
            </a:br>
            <a:r>
              <a:rPr lang="uk-UA" dirty="0">
                <a:solidFill>
                  <a:schemeClr val="bg2"/>
                </a:solidFill>
              </a:rPr>
              <a:t/>
            </a:r>
            <a:br>
              <a:rPr lang="uk-UA" dirty="0">
                <a:solidFill>
                  <a:schemeClr val="bg2"/>
                </a:solidFill>
              </a:rPr>
            </a:br>
            <a:endParaRPr lang="uk-UA" dirty="0">
              <a:solidFill>
                <a:schemeClr val="bg2"/>
              </a:solidFill>
            </a:endParaRPr>
          </a:p>
        </p:txBody>
      </p:sp>
    </p:spTree>
    <p:extLst>
      <p:ext uri="{BB962C8B-B14F-4D97-AF65-F5344CB8AC3E}">
        <p14:creationId xmlns:p14="http://schemas.microsoft.com/office/powerpoint/2010/main" val="16039955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301208"/>
            <a:ext cx="8229600" cy="1143000"/>
          </a:xfrm>
        </p:spPr>
        <p:txBody>
          <a:bodyPr>
            <a:noAutofit/>
          </a:bodyPr>
          <a:lstStyle/>
          <a:p>
            <a:r>
              <a:rPr lang="ru-RU" sz="2400" dirty="0" err="1">
                <a:solidFill>
                  <a:schemeClr val="bg2"/>
                </a:solidFill>
              </a:rPr>
              <a:t>Четверта</a:t>
            </a:r>
            <a:r>
              <a:rPr lang="ru-RU" sz="2400" dirty="0">
                <a:solidFill>
                  <a:schemeClr val="bg2"/>
                </a:solidFill>
              </a:rPr>
              <a:t> </a:t>
            </a:r>
            <a:r>
              <a:rPr lang="ru-RU" sz="2400" dirty="0" err="1">
                <a:solidFill>
                  <a:schemeClr val="bg2"/>
                </a:solidFill>
              </a:rPr>
              <a:t>субота</a:t>
            </a:r>
            <a:r>
              <a:rPr lang="ru-RU" sz="2400" dirty="0">
                <a:solidFill>
                  <a:schemeClr val="bg2"/>
                </a:solidFill>
              </a:rPr>
              <a:t> листопада в </a:t>
            </a:r>
            <a:r>
              <a:rPr lang="ru-RU" sz="2400" dirty="0" err="1">
                <a:solidFill>
                  <a:schemeClr val="bg2"/>
                </a:solidFill>
              </a:rPr>
              <a:t>Україні</a:t>
            </a:r>
            <a:r>
              <a:rPr lang="ru-RU" sz="2400" dirty="0">
                <a:solidFill>
                  <a:schemeClr val="bg2"/>
                </a:solidFill>
              </a:rPr>
              <a:t> </a:t>
            </a:r>
            <a:r>
              <a:rPr lang="ru-RU" sz="2400" dirty="0" err="1">
                <a:solidFill>
                  <a:schemeClr val="bg2"/>
                </a:solidFill>
              </a:rPr>
              <a:t>визнана</a:t>
            </a:r>
            <a:r>
              <a:rPr lang="ru-RU" sz="2400" dirty="0">
                <a:solidFill>
                  <a:schemeClr val="bg2"/>
                </a:solidFill>
              </a:rPr>
              <a:t> </a:t>
            </a:r>
            <a:r>
              <a:rPr lang="ru-RU" sz="2400" b="1" u="sng" dirty="0">
                <a:solidFill>
                  <a:schemeClr val="bg2"/>
                </a:solidFill>
              </a:rPr>
              <a:t>Днем </a:t>
            </a:r>
            <a:r>
              <a:rPr lang="ru-RU" sz="2400" b="1" u="sng" dirty="0" err="1">
                <a:solidFill>
                  <a:schemeClr val="bg2"/>
                </a:solidFill>
              </a:rPr>
              <a:t>пам'яті</a:t>
            </a:r>
            <a:r>
              <a:rPr lang="ru-RU" sz="2400" b="1" u="sng" dirty="0">
                <a:solidFill>
                  <a:schemeClr val="bg2"/>
                </a:solidFill>
              </a:rPr>
              <a:t> жертв </a:t>
            </a:r>
            <a:r>
              <a:rPr lang="ru-RU" sz="2400" b="1" u="sng" dirty="0" err="1">
                <a:solidFill>
                  <a:schemeClr val="bg2"/>
                </a:solidFill>
              </a:rPr>
              <a:t>голодоморів</a:t>
            </a:r>
            <a:r>
              <a:rPr lang="ru-RU" sz="2400" dirty="0">
                <a:solidFill>
                  <a:schemeClr val="bg2"/>
                </a:solidFill>
              </a:rPr>
              <a:t>. </a:t>
            </a:r>
            <a:r>
              <a:rPr lang="ru-RU" sz="2400" dirty="0" err="1">
                <a:solidFill>
                  <a:schemeClr val="bg2"/>
                </a:solidFill>
              </a:rPr>
              <a:t>Меморіальні</a:t>
            </a:r>
            <a:r>
              <a:rPr lang="ru-RU" sz="2400" dirty="0">
                <a:solidFill>
                  <a:schemeClr val="bg2"/>
                </a:solidFill>
              </a:rPr>
              <a:t> заходи </a:t>
            </a:r>
            <a:r>
              <a:rPr lang="ru-RU" sz="2400" dirty="0" err="1">
                <a:solidFill>
                  <a:schemeClr val="bg2"/>
                </a:solidFill>
              </a:rPr>
              <a:t>проводяться</a:t>
            </a:r>
            <a:r>
              <a:rPr lang="ru-RU" sz="2400" dirty="0">
                <a:solidFill>
                  <a:schemeClr val="bg2"/>
                </a:solidFill>
              </a:rPr>
              <a:t> як в </a:t>
            </a:r>
            <a:r>
              <a:rPr lang="ru-RU" sz="2400" dirty="0" err="1">
                <a:solidFill>
                  <a:schemeClr val="bg2"/>
                </a:solidFill>
              </a:rPr>
              <a:t>Україні</a:t>
            </a:r>
            <a:r>
              <a:rPr lang="ru-RU" sz="2400" dirty="0">
                <a:solidFill>
                  <a:schemeClr val="bg2"/>
                </a:solidFill>
              </a:rPr>
              <a:t>, так і поза </a:t>
            </a:r>
            <a:r>
              <a:rPr lang="ru-RU" sz="2400" dirty="0" err="1">
                <a:solidFill>
                  <a:schemeClr val="bg2"/>
                </a:solidFill>
              </a:rPr>
              <a:t>її</a:t>
            </a:r>
            <a:r>
              <a:rPr lang="ru-RU" sz="2400" dirty="0">
                <a:solidFill>
                  <a:schemeClr val="bg2"/>
                </a:solidFill>
              </a:rPr>
              <a:t> межами. </a:t>
            </a:r>
            <a:r>
              <a:rPr lang="ru-RU" sz="2400" dirty="0" err="1">
                <a:solidFill>
                  <a:schemeClr val="bg2"/>
                </a:solidFill>
              </a:rPr>
              <a:t>Щорічно</a:t>
            </a:r>
            <a:r>
              <a:rPr lang="ru-RU" sz="2400" dirty="0">
                <a:solidFill>
                  <a:schemeClr val="bg2"/>
                </a:solidFill>
              </a:rPr>
              <a:t>, в </a:t>
            </a:r>
            <a:r>
              <a:rPr lang="ru-RU" sz="2400" dirty="0" err="1">
                <a:solidFill>
                  <a:schemeClr val="bg2"/>
                </a:solidFill>
              </a:rPr>
              <a:t>цей</a:t>
            </a:r>
            <a:r>
              <a:rPr lang="ru-RU" sz="2400" dirty="0">
                <a:solidFill>
                  <a:schemeClr val="bg2"/>
                </a:solidFill>
              </a:rPr>
              <a:t> день проводиться </a:t>
            </a:r>
            <a:r>
              <a:rPr lang="ru-RU" sz="2400" dirty="0" err="1">
                <a:solidFill>
                  <a:schemeClr val="bg2"/>
                </a:solidFill>
              </a:rPr>
              <a:t>всеукраїнська</a:t>
            </a:r>
            <a:r>
              <a:rPr lang="ru-RU" sz="2400" dirty="0">
                <a:solidFill>
                  <a:schemeClr val="bg2"/>
                </a:solidFill>
              </a:rPr>
              <a:t> </a:t>
            </a:r>
            <a:r>
              <a:rPr lang="ru-RU" sz="2400" dirty="0" err="1">
                <a:solidFill>
                  <a:schemeClr val="bg2"/>
                </a:solidFill>
              </a:rPr>
              <a:t>акція</a:t>
            </a:r>
            <a:r>
              <a:rPr lang="ru-RU" sz="2400" dirty="0">
                <a:solidFill>
                  <a:schemeClr val="bg2"/>
                </a:solidFill>
              </a:rPr>
              <a:t> «Запали </a:t>
            </a:r>
            <a:r>
              <a:rPr lang="ru-RU" sz="2400" dirty="0" err="1">
                <a:solidFill>
                  <a:schemeClr val="bg2"/>
                </a:solidFill>
              </a:rPr>
              <a:t>свічку</a:t>
            </a:r>
            <a:r>
              <a:rPr lang="ru-RU" sz="2400" dirty="0">
                <a:solidFill>
                  <a:schemeClr val="bg2"/>
                </a:solidFill>
              </a:rPr>
              <a:t>».</a:t>
            </a:r>
            <a:endParaRPr lang="uk-UA" sz="2400" dirty="0">
              <a:solidFill>
                <a:schemeClr val="bg2"/>
              </a:solidFill>
            </a:endParaRPr>
          </a:p>
        </p:txBody>
      </p:sp>
      <p:pic>
        <p:nvPicPr>
          <p:cNvPr id="21506" name="Picture 2" descr="http://upload.wikimedia.org/wikipedia/commons/thumb/c/c6/Holodomor_icon.svg/200px-Holodomor_ic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20688"/>
            <a:ext cx="1905000" cy="1952625"/>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https://encrypted-tbn1.gstatic.com/images?q=tbn:ANd9GcRqnWVdczjIx5yq00a0X4HSnbzhVKM-AOlbmRf-D8NmzxjDesLst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852936"/>
            <a:ext cx="2638425" cy="1733551"/>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https://encrypted-tbn3.gstatic.com/images?q=tbn:ANd9GcRTUg96zu-RfLugFIe5PjC7NQ_YoRH_Nabls5eMIBQc_MHFqVnzd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2823305"/>
            <a:ext cx="2880320" cy="1916723"/>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https://encrypted-tbn0.gstatic.com/images?q=tbn:ANd9GcRcX9OhLj-tj-h9l-O0AWuc8sQaJTzj5KA4-GvElcK9o-_dHcj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739750"/>
            <a:ext cx="26574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2829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013176"/>
            <a:ext cx="8229600" cy="1143000"/>
          </a:xfrm>
        </p:spPr>
        <p:txBody>
          <a:bodyPr>
            <a:noAutofit/>
          </a:bodyPr>
          <a:lstStyle/>
          <a:p>
            <a:r>
              <a:rPr lang="uk-UA" sz="1650" b="1" dirty="0">
                <a:solidFill>
                  <a:schemeClr val="bg2"/>
                </a:solidFill>
              </a:rPr>
              <a:t>Найбільш монументальними серед пам'ятників жертвам Голодомору є меморіали у </a:t>
            </a:r>
            <a:r>
              <a:rPr lang="uk-UA" sz="1650" b="1" dirty="0" err="1">
                <a:solidFill>
                  <a:schemeClr val="bg2"/>
                </a:solidFill>
              </a:rPr>
              <a:t>Києві та Х</a:t>
            </a:r>
            <a:r>
              <a:rPr lang="uk-UA" sz="1650" b="1" dirty="0">
                <a:solidFill>
                  <a:schemeClr val="bg2"/>
                </a:solidFill>
              </a:rPr>
              <a:t>аркові. Пам'ятники жертвам Голодомору встановлені також у Дніпропетровську, Одесі, Миколаєві, Кіровограді, Луганську, Сумах, </a:t>
            </a:r>
            <a:r>
              <a:rPr lang="uk-UA" sz="1650" b="1" dirty="0" smtClean="0">
                <a:solidFill>
                  <a:schemeClr val="bg2"/>
                </a:solidFill>
              </a:rPr>
              <a:t>Черкасах,</a:t>
            </a:r>
            <a:br>
              <a:rPr lang="uk-UA" sz="1650" b="1" dirty="0" smtClean="0">
                <a:solidFill>
                  <a:schemeClr val="bg2"/>
                </a:solidFill>
              </a:rPr>
            </a:br>
            <a:r>
              <a:rPr lang="uk-UA" sz="1650" b="1" dirty="0" smtClean="0">
                <a:solidFill>
                  <a:schemeClr val="bg2"/>
                </a:solidFill>
              </a:rPr>
              <a:t>Коломиї</a:t>
            </a:r>
            <a:r>
              <a:rPr lang="uk-UA" sz="1650" b="1" dirty="0">
                <a:solidFill>
                  <a:schemeClr val="bg2"/>
                </a:solidFill>
              </a:rPr>
              <a:t> </a:t>
            </a:r>
            <a:r>
              <a:rPr lang="uk-UA" sz="1650" b="1" dirty="0" smtClean="0">
                <a:solidFill>
                  <a:schemeClr val="bg2"/>
                </a:solidFill>
              </a:rPr>
              <a:t/>
            </a:r>
            <a:br>
              <a:rPr lang="uk-UA" sz="1650" b="1" dirty="0" smtClean="0">
                <a:solidFill>
                  <a:schemeClr val="bg2"/>
                </a:solidFill>
              </a:rPr>
            </a:br>
            <a:r>
              <a:rPr lang="uk-UA" sz="1650" b="1" dirty="0" smtClean="0">
                <a:solidFill>
                  <a:schemeClr val="bg2"/>
                </a:solidFill>
              </a:rPr>
              <a:t>та </a:t>
            </a:r>
            <a:r>
              <a:rPr lang="uk-UA" sz="1650" b="1" dirty="0">
                <a:solidFill>
                  <a:schemeClr val="bg2"/>
                </a:solidFill>
              </a:rPr>
              <a:t>багатьох інших українських містах і селах. Закордоном пам'ятники встановлені </a:t>
            </a:r>
            <a:r>
              <a:rPr lang="uk-UA" sz="1650" b="1" dirty="0" err="1">
                <a:solidFill>
                  <a:schemeClr val="bg2"/>
                </a:solidFill>
              </a:rPr>
              <a:t>у Едмонто</a:t>
            </a:r>
            <a:r>
              <a:rPr lang="uk-UA" sz="1650" b="1" dirty="0">
                <a:solidFill>
                  <a:schemeClr val="bg2"/>
                </a:solidFill>
              </a:rPr>
              <a:t>ні, Калгарі, Вінніпегу та інших </a:t>
            </a:r>
            <a:r>
              <a:rPr lang="uk-UA" sz="1650" b="1" dirty="0" smtClean="0">
                <a:solidFill>
                  <a:schemeClr val="bg2"/>
                </a:solidFill>
              </a:rPr>
              <a:t>містах. </a:t>
            </a:r>
            <a:r>
              <a:rPr lang="uk-UA" sz="1650" b="1" dirty="0">
                <a:solidFill>
                  <a:schemeClr val="bg2"/>
                </a:solidFill>
              </a:rPr>
              <a:t>Піднесення до Національного меморіалу пам'яті жертв </a:t>
            </a:r>
            <a:r>
              <a:rPr lang="uk-UA" sz="1650" b="1" dirty="0" smtClean="0">
                <a:solidFill>
                  <a:schemeClr val="bg2"/>
                </a:solidFill>
              </a:rPr>
              <a:t>Голодоморів</a:t>
            </a:r>
            <a:r>
              <a:rPr lang="uk-UA" sz="1650" b="1" dirty="0">
                <a:solidFill>
                  <a:schemeClr val="bg2"/>
                </a:solidFill>
              </a:rPr>
              <a:t> </a:t>
            </a:r>
            <a:r>
              <a:rPr lang="uk-UA" sz="1650" b="1" dirty="0" smtClean="0">
                <a:solidFill>
                  <a:schemeClr val="bg2"/>
                </a:solidFill>
              </a:rPr>
              <a:t>символічних </a:t>
            </a:r>
            <a:r>
              <a:rPr lang="uk-UA" sz="1650" b="1" dirty="0">
                <a:solidFill>
                  <a:schemeClr val="bg2"/>
                </a:solidFill>
              </a:rPr>
              <a:t>горщиків з зерном та свічками (лампадками), а також посадка кущів калини поблизу меморіалу є обов'язковим пунктом в протоколі офіційних візитів лідерів держав до Києва.</a:t>
            </a:r>
            <a:endParaRPr lang="uk-UA" sz="1650" b="1" dirty="0">
              <a:solidFill>
                <a:schemeClr val="bg2"/>
              </a:solidFill>
            </a:endParaRPr>
          </a:p>
        </p:txBody>
      </p:sp>
      <p:pic>
        <p:nvPicPr>
          <p:cNvPr id="22530" name="Picture 2" descr="http://image.tsn.ua/media/images2/original/Nov2009/41ba10c6a2_1808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71098"/>
            <a:ext cx="2714437" cy="2304256"/>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http://static.panoramio.com/photos/large/1745736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453393"/>
            <a:ext cx="1647182" cy="2196243"/>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https://encrypted-tbn0.gstatic.com/images?q=tbn:ANd9GcRkAptAAkPwudO10vlm4WDZBK3_AWCXa9kE4VbMe5bg4rR5P5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371098"/>
            <a:ext cx="3355850" cy="2233167"/>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https://encrypted-tbn0.gstatic.com/images?q=tbn:ANd9GcRSe3CIo3urmogz4fyxlVpU-Sm_zEwxjDuG_Z0uDIJ_jUD-_kl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2852936"/>
            <a:ext cx="2714437" cy="1582865"/>
          </a:xfrm>
          <a:prstGeom prst="rect">
            <a:avLst/>
          </a:prstGeom>
          <a:noFill/>
          <a:extLst>
            <a:ext uri="{909E8E84-426E-40DD-AFC4-6F175D3DCCD1}">
              <a14:hiddenFill xmlns:a14="http://schemas.microsoft.com/office/drawing/2010/main">
                <a:solidFill>
                  <a:srgbClr val="FFFFFF"/>
                </a:solidFill>
              </a14:hiddenFill>
            </a:ext>
          </a:extLst>
        </p:spPr>
      </p:pic>
      <p:pic>
        <p:nvPicPr>
          <p:cNvPr id="22538" name="Picture 10" descr="https://encrypted-tbn1.gstatic.com/images?q=tbn:ANd9GcTl7c9ikkoU6pF1I4c7_CtwOXFiXi3xPLWFwUioeuMq8spEoA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2682" y="2852936"/>
            <a:ext cx="2029594" cy="1449711"/>
          </a:xfrm>
          <a:prstGeom prst="rect">
            <a:avLst/>
          </a:prstGeom>
          <a:noFill/>
          <a:extLst>
            <a:ext uri="{909E8E84-426E-40DD-AFC4-6F175D3DCCD1}">
              <a14:hiddenFill xmlns:a14="http://schemas.microsoft.com/office/drawing/2010/main">
                <a:solidFill>
                  <a:srgbClr val="FFFFFF"/>
                </a:solidFill>
              </a14:hiddenFill>
            </a:ext>
          </a:extLst>
        </p:spPr>
      </p:pic>
      <p:pic>
        <p:nvPicPr>
          <p:cNvPr id="22542" name="Picture 14" descr="https://encrypted-tbn3.gstatic.com/images?q=tbn:ANd9GcQZTJWsNprIPARqt2AHZvjOeYKpXMLAOicNAskgbE7J9uxca0k-1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128" y="2701785"/>
            <a:ext cx="2376264" cy="1673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919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вырезанными противолежащими углами 3"/>
          <p:cNvSpPr/>
          <p:nvPr/>
        </p:nvSpPr>
        <p:spPr>
          <a:xfrm>
            <a:off x="4788024" y="0"/>
            <a:ext cx="4355976" cy="6858000"/>
          </a:xfrm>
          <a:prstGeom prst="snip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ru-RU" sz="1500" b="1" dirty="0" err="1"/>
              <a:t>Впродовж</a:t>
            </a:r>
            <a:r>
              <a:rPr lang="ru-RU" sz="1500" b="1" dirty="0"/>
              <a:t> </a:t>
            </a:r>
            <a:r>
              <a:rPr lang="ru-RU" sz="1500" b="1" dirty="0" err="1"/>
              <a:t>десятиліть</a:t>
            </a:r>
            <a:r>
              <a:rPr lang="ru-RU" sz="1500" b="1" dirty="0"/>
              <a:t> </a:t>
            </a:r>
            <a:r>
              <a:rPr lang="ru-RU" sz="1500" b="1" dirty="0" err="1"/>
              <a:t>масове</a:t>
            </a:r>
            <a:r>
              <a:rPr lang="ru-RU" sz="1500" b="1" dirty="0"/>
              <a:t> </a:t>
            </a:r>
            <a:r>
              <a:rPr lang="ru-RU" sz="1500" b="1" dirty="0" err="1"/>
              <a:t>вбивство</a:t>
            </a:r>
            <a:r>
              <a:rPr lang="ru-RU" sz="1500" b="1" dirty="0"/>
              <a:t> людей </a:t>
            </a:r>
            <a:r>
              <a:rPr lang="ru-RU" sz="1500" b="1" dirty="0" err="1"/>
              <a:t>штучним</a:t>
            </a:r>
            <a:r>
              <a:rPr lang="ru-RU" sz="1500" b="1" dirty="0"/>
              <a:t> голодом не </a:t>
            </a:r>
            <a:r>
              <a:rPr lang="ru-RU" sz="1500" b="1" dirty="0" err="1"/>
              <a:t>лише</a:t>
            </a:r>
            <a:r>
              <a:rPr lang="ru-RU" sz="1500" b="1" dirty="0"/>
              <a:t> </a:t>
            </a:r>
            <a:r>
              <a:rPr lang="ru-RU" sz="1500" b="1" dirty="0" err="1"/>
              <a:t>навмисно</a:t>
            </a:r>
            <a:r>
              <a:rPr lang="ru-RU" sz="1500" b="1" dirty="0"/>
              <a:t> </a:t>
            </a:r>
            <a:r>
              <a:rPr lang="ru-RU" sz="1500" b="1" dirty="0" err="1"/>
              <a:t>замовчувалося</a:t>
            </a:r>
            <a:r>
              <a:rPr lang="ru-RU" sz="1500" b="1" dirty="0"/>
              <a:t> </a:t>
            </a:r>
            <a:r>
              <a:rPr lang="ru-RU" sz="1500" b="1" dirty="0" err="1"/>
              <a:t>радянською</a:t>
            </a:r>
            <a:r>
              <a:rPr lang="ru-RU" sz="1500" b="1" dirty="0"/>
              <a:t> </a:t>
            </a:r>
            <a:r>
              <a:rPr lang="ru-RU" sz="1500" b="1" dirty="0" err="1"/>
              <a:t>владою</a:t>
            </a:r>
            <a:r>
              <a:rPr lang="ru-RU" sz="1500" b="1" dirty="0"/>
              <a:t>, але й </a:t>
            </a:r>
            <a:r>
              <a:rPr lang="ru-RU" sz="1500" b="1" dirty="0" err="1"/>
              <a:t>взагалі</a:t>
            </a:r>
            <a:r>
              <a:rPr lang="ru-RU" sz="1500" b="1" dirty="0"/>
              <a:t> </a:t>
            </a:r>
            <a:r>
              <a:rPr lang="ru-RU" sz="1500" b="1" dirty="0" err="1"/>
              <a:t>заборонялося</a:t>
            </a:r>
            <a:r>
              <a:rPr lang="ru-RU" sz="1500" b="1" dirty="0"/>
              <a:t> про </a:t>
            </a:r>
            <a:r>
              <a:rPr lang="ru-RU" sz="1500" b="1" dirty="0" err="1"/>
              <a:t>нього</a:t>
            </a:r>
            <a:r>
              <a:rPr lang="ru-RU" sz="1500" b="1" dirty="0"/>
              <a:t> будь-де </a:t>
            </a:r>
            <a:r>
              <a:rPr lang="ru-RU" sz="1500" b="1" dirty="0" err="1"/>
              <a:t>згадувати</a:t>
            </a:r>
            <a:r>
              <a:rPr lang="ru-RU" sz="1500" b="1" dirty="0" smtClean="0"/>
              <a:t>.</a:t>
            </a:r>
            <a:endParaRPr lang="ru-RU" sz="1500" b="1" dirty="0"/>
          </a:p>
          <a:p>
            <a:r>
              <a:rPr lang="ru-RU" sz="1500" b="1" dirty="0"/>
              <a:t>У </a:t>
            </a:r>
            <a:r>
              <a:rPr lang="ru-RU" sz="1500" b="1" dirty="0" err="1"/>
              <a:t>дослідженнях</a:t>
            </a:r>
            <a:r>
              <a:rPr lang="ru-RU" sz="1500" b="1" dirty="0"/>
              <a:t> Джеймса </a:t>
            </a:r>
            <a:r>
              <a:rPr lang="ru-RU" sz="1500" b="1" dirty="0" err="1"/>
              <a:t>Мейса</a:t>
            </a:r>
            <a:r>
              <a:rPr lang="ru-RU" sz="1500" b="1" dirty="0"/>
              <a:t> та Роберта </a:t>
            </a:r>
            <a:r>
              <a:rPr lang="ru-RU" sz="1500" b="1" dirty="0" err="1" smtClean="0"/>
              <a:t>Конквеста</a:t>
            </a:r>
            <a:r>
              <a:rPr lang="ru-RU" sz="1500" b="1" dirty="0" smtClean="0"/>
              <a:t> </a:t>
            </a:r>
            <a:r>
              <a:rPr lang="ru-RU" sz="1500" b="1" dirty="0" err="1" smtClean="0"/>
              <a:t>автори</a:t>
            </a:r>
            <a:r>
              <a:rPr lang="ru-RU" sz="1500" b="1" dirty="0" smtClean="0"/>
              <a:t> </a:t>
            </a:r>
            <a:r>
              <a:rPr lang="ru-RU" sz="1500" b="1" dirty="0" err="1"/>
              <a:t>доводять</a:t>
            </a:r>
            <a:r>
              <a:rPr lang="ru-RU" sz="1500" b="1" dirty="0"/>
              <a:t>, </a:t>
            </a:r>
            <a:r>
              <a:rPr lang="ru-RU" sz="1500" b="1" dirty="0" err="1"/>
              <a:t>що</a:t>
            </a:r>
            <a:r>
              <a:rPr lang="ru-RU" sz="1500" b="1" dirty="0"/>
              <a:t> Голодомор </a:t>
            </a:r>
            <a:r>
              <a:rPr lang="ru-RU" sz="1500" b="1" dirty="0" err="1"/>
              <a:t>відповідає</a:t>
            </a:r>
            <a:r>
              <a:rPr lang="ru-RU" sz="1500" b="1" dirty="0"/>
              <a:t> </a:t>
            </a:r>
            <a:r>
              <a:rPr lang="ru-RU" sz="1500" b="1" dirty="0" err="1" smtClean="0"/>
              <a:t>загальноприйнятому</a:t>
            </a:r>
            <a:r>
              <a:rPr lang="ru-RU" sz="1500" b="1" baseline="30000" dirty="0" smtClean="0"/>
              <a:t>[</a:t>
            </a:r>
            <a:r>
              <a:rPr lang="ru-RU" sz="1500" b="1" dirty="0" smtClean="0"/>
              <a:t> </a:t>
            </a:r>
            <a:r>
              <a:rPr lang="ru-RU" sz="1500" b="1" dirty="0"/>
              <a:t> </a:t>
            </a:r>
            <a:r>
              <a:rPr lang="ru-RU" sz="1500" b="1" dirty="0" err="1"/>
              <a:t>визначенню</a:t>
            </a:r>
            <a:r>
              <a:rPr lang="ru-RU" sz="1500" b="1" dirty="0"/>
              <a:t> </a:t>
            </a:r>
            <a:r>
              <a:rPr lang="ru-RU" sz="1500" b="1" dirty="0" smtClean="0"/>
              <a:t>геноциду </a:t>
            </a:r>
            <a:r>
              <a:rPr lang="ru-RU" sz="1500" b="1" dirty="0"/>
              <a:t>24 </a:t>
            </a:r>
            <a:r>
              <a:rPr lang="ru-RU" sz="1500" b="1" dirty="0" err="1"/>
              <a:t>країни</a:t>
            </a:r>
            <a:r>
              <a:rPr lang="ru-RU" sz="1500" b="1" dirty="0"/>
              <a:t> </a:t>
            </a:r>
            <a:r>
              <a:rPr lang="ru-RU" sz="1500" b="1" dirty="0" err="1"/>
              <a:t>офіційно</a:t>
            </a:r>
            <a:r>
              <a:rPr lang="ru-RU" sz="1500" b="1" dirty="0"/>
              <a:t> </a:t>
            </a:r>
            <a:r>
              <a:rPr lang="ru-RU" sz="1500" b="1" dirty="0" err="1"/>
              <a:t>визнали</a:t>
            </a:r>
            <a:r>
              <a:rPr lang="ru-RU" sz="1500" b="1" dirty="0"/>
              <a:t> Голодомор геноцидом </a:t>
            </a:r>
            <a:r>
              <a:rPr lang="ru-RU" sz="1500" b="1" dirty="0" err="1"/>
              <a:t>українського</a:t>
            </a:r>
            <a:r>
              <a:rPr lang="ru-RU" sz="1500" b="1" dirty="0"/>
              <a:t> народу. </a:t>
            </a:r>
            <a:r>
              <a:rPr lang="ru-RU" sz="1500" b="1" dirty="0" err="1" smtClean="0"/>
              <a:t>Винними</a:t>
            </a:r>
            <a:r>
              <a:rPr lang="ru-RU" sz="1500" b="1" dirty="0" smtClean="0"/>
              <a:t> </a:t>
            </a:r>
            <a:r>
              <a:rPr lang="ru-RU" sz="1500" b="1" dirty="0"/>
              <a:t>суд </a:t>
            </a:r>
            <a:r>
              <a:rPr lang="ru-RU" sz="1500" b="1" dirty="0" err="1"/>
              <a:t>визнав</a:t>
            </a:r>
            <a:r>
              <a:rPr lang="ru-RU" sz="1500" b="1" dirty="0"/>
              <a:t> </a:t>
            </a:r>
            <a:r>
              <a:rPr lang="ru-RU" sz="1500" b="1" dirty="0" err="1"/>
              <a:t>сім</a:t>
            </a:r>
            <a:r>
              <a:rPr lang="ru-RU" sz="1500" b="1" dirty="0"/>
              <a:t> </a:t>
            </a:r>
            <a:r>
              <a:rPr lang="ru-RU" sz="1500" b="1" dirty="0" err="1"/>
              <a:t>вищих</a:t>
            </a:r>
            <a:r>
              <a:rPr lang="ru-RU" sz="1500" b="1" dirty="0"/>
              <a:t> </a:t>
            </a:r>
            <a:r>
              <a:rPr lang="ru-RU" sz="1500" b="1" dirty="0" err="1"/>
              <a:t>керівників</a:t>
            </a:r>
            <a:r>
              <a:rPr lang="ru-RU" sz="1500" b="1" dirty="0"/>
              <a:t> СРСР та УСРР, а </a:t>
            </a:r>
            <a:r>
              <a:rPr lang="ru-RU" sz="1500" b="1" dirty="0" err="1"/>
              <a:t>саме</a:t>
            </a:r>
            <a:r>
              <a:rPr lang="ru-RU" sz="1500" b="1" dirty="0"/>
              <a:t> генерального секретаря ЦК ВКП(б) </a:t>
            </a:r>
            <a:r>
              <a:rPr lang="ru-RU" sz="1500" b="1" dirty="0" err="1"/>
              <a:t>Йосипа</a:t>
            </a:r>
            <a:r>
              <a:rPr lang="ru-RU" sz="1500" b="1" dirty="0"/>
              <a:t> </a:t>
            </a:r>
            <a:r>
              <a:rPr lang="ru-RU" sz="1500" b="1" dirty="0" err="1" smtClean="0"/>
              <a:t>Сталіна</a:t>
            </a:r>
            <a:r>
              <a:rPr lang="ru-RU" sz="1500" b="1" dirty="0" smtClean="0"/>
              <a:t>  </a:t>
            </a:r>
            <a:r>
              <a:rPr lang="ru-RU" sz="1500" b="1" dirty="0" err="1"/>
              <a:t>секретарів</a:t>
            </a:r>
            <a:r>
              <a:rPr lang="ru-RU" sz="1500" b="1" dirty="0"/>
              <a:t> ЦК ВКП(б) Лазара </a:t>
            </a:r>
            <a:r>
              <a:rPr lang="ru-RU" sz="1500" b="1" dirty="0" err="1"/>
              <a:t>Мойсейовича</a:t>
            </a:r>
            <a:r>
              <a:rPr lang="ru-RU" sz="1500" b="1" dirty="0"/>
              <a:t> </a:t>
            </a:r>
            <a:r>
              <a:rPr lang="ru-RU" sz="1500" b="1" dirty="0" smtClean="0"/>
              <a:t>Кагановича та</a:t>
            </a:r>
            <a:r>
              <a:rPr lang="ru-RU" sz="1500" b="1" dirty="0"/>
              <a:t> Павла </a:t>
            </a:r>
            <a:r>
              <a:rPr lang="ru-RU" sz="1500" b="1" dirty="0" err="1"/>
              <a:t>Постишева</a:t>
            </a:r>
            <a:r>
              <a:rPr lang="ru-RU" sz="1500" b="1" dirty="0"/>
              <a:t>, голову </a:t>
            </a:r>
            <a:r>
              <a:rPr lang="ru-RU" sz="1500" b="1" dirty="0" err="1"/>
              <a:t>Раднаркому</a:t>
            </a:r>
            <a:r>
              <a:rPr lang="ru-RU" sz="1500" b="1" dirty="0"/>
              <a:t> СРСР </a:t>
            </a:r>
            <a:r>
              <a:rPr lang="ru-RU" sz="1500" b="1" dirty="0" err="1"/>
              <a:t>В'ячеслава</a:t>
            </a:r>
            <a:r>
              <a:rPr lang="ru-RU" sz="1500" b="1" dirty="0"/>
              <a:t> Молотова, генерального секретаря ЦК КП(б)У </a:t>
            </a:r>
            <a:r>
              <a:rPr lang="ru-RU" sz="1500" b="1" dirty="0" err="1"/>
              <a:t>Станіслава</a:t>
            </a:r>
            <a:r>
              <a:rPr lang="ru-RU" sz="1500" b="1" dirty="0"/>
              <a:t> </a:t>
            </a:r>
            <a:r>
              <a:rPr lang="ru-RU" sz="1500" b="1" dirty="0" err="1"/>
              <a:t>Косіора</a:t>
            </a:r>
            <a:r>
              <a:rPr lang="ru-RU" sz="1500" b="1" dirty="0"/>
              <a:t>, другого секретаря ЦК КП(б)У Менделя </a:t>
            </a:r>
            <a:r>
              <a:rPr lang="ru-RU" sz="1500" b="1" dirty="0" err="1" smtClean="0"/>
              <a:t>Хатаєвича</a:t>
            </a:r>
            <a:r>
              <a:rPr lang="ru-RU" sz="1500" b="1" dirty="0" smtClean="0"/>
              <a:t> </a:t>
            </a:r>
            <a:r>
              <a:rPr lang="ru-RU" sz="1500" b="1" dirty="0"/>
              <a:t>голову </a:t>
            </a:r>
            <a:r>
              <a:rPr lang="ru-RU" sz="1500" b="1" dirty="0" err="1"/>
              <a:t>Раднаркому</a:t>
            </a:r>
            <a:r>
              <a:rPr lang="ru-RU" sz="1500" b="1" dirty="0"/>
              <a:t> УРСР Власа </a:t>
            </a:r>
            <a:r>
              <a:rPr lang="ru-RU" sz="1500" b="1" dirty="0" err="1" smtClean="0"/>
              <a:t>Чубара</a:t>
            </a:r>
            <a:r>
              <a:rPr lang="ru-RU" sz="1500" b="1" dirty="0"/>
              <a:t> і </a:t>
            </a:r>
            <a:r>
              <a:rPr lang="ru-RU" sz="1500" b="1" dirty="0" err="1"/>
              <a:t>констатував</a:t>
            </a:r>
            <a:r>
              <a:rPr lang="ru-RU" sz="1500" b="1" dirty="0"/>
              <a:t>, </a:t>
            </a:r>
            <a:r>
              <a:rPr lang="ru-RU" sz="1500" b="1" dirty="0" err="1"/>
              <a:t>що</a:t>
            </a:r>
            <a:r>
              <a:rPr lang="ru-RU" sz="1500" b="1" dirty="0"/>
              <a:t> за </a:t>
            </a:r>
            <a:r>
              <a:rPr lang="ru-RU" sz="1500" b="1" dirty="0" err="1"/>
              <a:t>даними</a:t>
            </a:r>
            <a:r>
              <a:rPr lang="ru-RU" sz="1500" b="1" dirty="0"/>
              <a:t> </a:t>
            </a:r>
            <a:r>
              <a:rPr lang="ru-RU" sz="1500" b="1" dirty="0" err="1"/>
              <a:t>науково-демографічної</a:t>
            </a:r>
            <a:r>
              <a:rPr lang="ru-RU" sz="1500" b="1" dirty="0"/>
              <a:t> </a:t>
            </a:r>
            <a:r>
              <a:rPr lang="ru-RU" sz="1500" b="1" dirty="0" err="1"/>
              <a:t>експертизи</a:t>
            </a:r>
            <a:r>
              <a:rPr lang="ru-RU" sz="1500" b="1" dirty="0"/>
              <a:t> </a:t>
            </a:r>
            <a:r>
              <a:rPr lang="ru-RU" sz="1500" b="1" dirty="0" err="1"/>
              <a:t>загальна</a:t>
            </a:r>
            <a:r>
              <a:rPr lang="ru-RU" sz="1500" b="1" dirty="0"/>
              <a:t> </a:t>
            </a:r>
            <a:r>
              <a:rPr lang="ru-RU" sz="1500" b="1" dirty="0" err="1"/>
              <a:t>кількість</a:t>
            </a:r>
            <a:r>
              <a:rPr lang="ru-RU" sz="1500" b="1" dirty="0"/>
              <a:t> </a:t>
            </a:r>
            <a:r>
              <a:rPr lang="ru-RU" sz="1500" b="1" dirty="0" err="1"/>
              <a:t>людських</a:t>
            </a:r>
            <a:r>
              <a:rPr lang="ru-RU" sz="1500" b="1" dirty="0"/>
              <a:t> </a:t>
            </a:r>
            <a:r>
              <a:rPr lang="ru-RU" sz="1500" b="1" dirty="0" err="1"/>
              <a:t>втрат</a:t>
            </a:r>
            <a:r>
              <a:rPr lang="ru-RU" sz="1500" b="1" dirty="0"/>
              <a:t> </a:t>
            </a:r>
            <a:r>
              <a:rPr lang="ru-RU" sz="1500" b="1" dirty="0" err="1"/>
              <a:t>від</a:t>
            </a:r>
            <a:r>
              <a:rPr lang="ru-RU" sz="1500" b="1" dirty="0"/>
              <a:t> Голодомору становить 3 </a:t>
            </a:r>
            <a:r>
              <a:rPr lang="ru-RU" sz="1500" b="1" dirty="0" err="1"/>
              <a:t>мільйони</a:t>
            </a:r>
            <a:r>
              <a:rPr lang="ru-RU" sz="1500" b="1" dirty="0"/>
              <a:t> 941 </a:t>
            </a:r>
            <a:r>
              <a:rPr lang="ru-RU" sz="1500" b="1" dirty="0" err="1"/>
              <a:t>тисяча</a:t>
            </a:r>
            <a:r>
              <a:rPr lang="ru-RU" sz="1500" b="1" dirty="0"/>
              <a:t> </a:t>
            </a:r>
            <a:r>
              <a:rPr lang="ru-RU" sz="1500" b="1" dirty="0" err="1"/>
              <a:t>осіб</a:t>
            </a:r>
            <a:r>
              <a:rPr lang="ru-RU" sz="1500" b="1" dirty="0"/>
              <a:t>. </a:t>
            </a:r>
            <a:r>
              <a:rPr lang="ru-RU" sz="1500" b="1" dirty="0" err="1"/>
              <a:t>Також</a:t>
            </a:r>
            <a:r>
              <a:rPr lang="ru-RU" sz="1500" b="1" dirty="0"/>
              <a:t> за </a:t>
            </a:r>
            <a:r>
              <a:rPr lang="ru-RU" sz="1500" b="1" dirty="0" err="1"/>
              <a:t>даними</a:t>
            </a:r>
            <a:r>
              <a:rPr lang="ru-RU" sz="1500" b="1" dirty="0"/>
              <a:t> </a:t>
            </a:r>
            <a:r>
              <a:rPr lang="ru-RU" sz="1500" b="1" dirty="0" err="1"/>
              <a:t>слідства</a:t>
            </a:r>
            <a:r>
              <a:rPr lang="ru-RU" sz="1500" b="1" dirty="0"/>
              <a:t> </a:t>
            </a:r>
            <a:r>
              <a:rPr lang="ru-RU" sz="1500" b="1" dirty="0" err="1"/>
              <a:t>було</a:t>
            </a:r>
            <a:r>
              <a:rPr lang="ru-RU" sz="1500" b="1" dirty="0"/>
              <a:t> </a:t>
            </a:r>
            <a:r>
              <a:rPr lang="ru-RU" sz="1500" b="1" dirty="0" err="1"/>
              <a:t>визначено</a:t>
            </a:r>
            <a:r>
              <a:rPr lang="ru-RU" sz="1500" b="1" dirty="0"/>
              <a:t>, </a:t>
            </a:r>
            <a:r>
              <a:rPr lang="ru-RU" sz="1500" b="1" dirty="0" err="1"/>
              <a:t>що</a:t>
            </a:r>
            <a:r>
              <a:rPr lang="ru-RU" sz="1500" b="1" dirty="0"/>
              <a:t> </a:t>
            </a:r>
            <a:r>
              <a:rPr lang="ru-RU" sz="1500" b="1" dirty="0" err="1"/>
              <a:t>втрати</a:t>
            </a:r>
            <a:r>
              <a:rPr lang="ru-RU" sz="1500" b="1" dirty="0"/>
              <a:t> </a:t>
            </a:r>
            <a:r>
              <a:rPr lang="ru-RU" sz="1500" b="1" dirty="0" err="1"/>
              <a:t>українців</a:t>
            </a:r>
            <a:r>
              <a:rPr lang="ru-RU" sz="1500" b="1" dirty="0"/>
              <a:t> у </a:t>
            </a:r>
            <a:r>
              <a:rPr lang="ru-RU" sz="1500" b="1" dirty="0" err="1"/>
              <a:t>частині</a:t>
            </a:r>
            <a:r>
              <a:rPr lang="ru-RU" sz="1500" b="1" dirty="0"/>
              <a:t> </a:t>
            </a:r>
            <a:r>
              <a:rPr lang="ru-RU" sz="1500" b="1" dirty="0" err="1"/>
              <a:t>ненароджених</a:t>
            </a:r>
            <a:r>
              <a:rPr lang="ru-RU" sz="1500" b="1" dirty="0"/>
              <a:t> </a:t>
            </a:r>
            <a:r>
              <a:rPr lang="ru-RU" sz="1500" b="1" dirty="0" err="1"/>
              <a:t>становлять</a:t>
            </a:r>
            <a:r>
              <a:rPr lang="ru-RU" sz="1500" b="1" dirty="0"/>
              <a:t> 6 </a:t>
            </a:r>
            <a:r>
              <a:rPr lang="ru-RU" sz="1500" b="1" dirty="0" err="1"/>
              <a:t>мільйонів</a:t>
            </a:r>
            <a:r>
              <a:rPr lang="ru-RU" sz="1500" b="1" dirty="0"/>
              <a:t> 122 </a:t>
            </a:r>
            <a:r>
              <a:rPr lang="ru-RU" sz="1500" b="1" dirty="0" err="1"/>
              <a:t>тисячі</a:t>
            </a:r>
            <a:r>
              <a:rPr lang="ru-RU" sz="1500" b="1" dirty="0"/>
              <a:t> </a:t>
            </a:r>
            <a:r>
              <a:rPr lang="ru-RU" sz="1500" b="1" dirty="0" err="1"/>
              <a:t>осіб</a:t>
            </a:r>
            <a:endParaRPr lang="ru-RU" sz="1500" b="1" dirty="0"/>
          </a:p>
        </p:txBody>
      </p:sp>
      <p:pic>
        <p:nvPicPr>
          <p:cNvPr id="3074" name="Picture 2" descr="Mace, Jam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32374"/>
            <a:ext cx="1584642" cy="24482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010" y="2682281"/>
            <a:ext cx="2415405" cy="369332"/>
          </a:xfrm>
          <a:prstGeom prst="rect">
            <a:avLst/>
          </a:prstGeom>
          <a:noFill/>
        </p:spPr>
        <p:txBody>
          <a:bodyPr wrap="none" rtlCol="0">
            <a:spAutoFit/>
          </a:bodyPr>
          <a:lstStyle/>
          <a:p>
            <a:r>
              <a:rPr lang="uk-UA" b="1" i="1" dirty="0">
                <a:solidFill>
                  <a:schemeClr val="bg1"/>
                </a:solidFill>
              </a:rPr>
              <a:t>Джеймс Ернест </a:t>
            </a:r>
            <a:r>
              <a:rPr lang="uk-UA" b="1" i="1" dirty="0" err="1">
                <a:solidFill>
                  <a:schemeClr val="bg1"/>
                </a:solidFill>
              </a:rPr>
              <a:t>Мейс</a:t>
            </a:r>
            <a:endParaRPr lang="uk-UA" i="1" dirty="0">
              <a:solidFill>
                <a:schemeClr val="bg1"/>
              </a:solidFill>
            </a:endParaRPr>
          </a:p>
        </p:txBody>
      </p:sp>
      <p:pic>
        <p:nvPicPr>
          <p:cNvPr id="3076" name="Picture 4" descr="http://upload.wikimedia.org/wikipedia/commons/thumb/d/d3/Aretha_Franklin_honored_with_the_Presidential_Medal_of_Freedom.jpg/220px-Aretha_Franklin_honored_with_the_Presidential_Medal_of_Freed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164" y="764704"/>
            <a:ext cx="2312510" cy="15346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99791" y="2451448"/>
            <a:ext cx="2088233" cy="1200329"/>
          </a:xfrm>
          <a:prstGeom prst="rect">
            <a:avLst/>
          </a:prstGeom>
          <a:noFill/>
        </p:spPr>
        <p:txBody>
          <a:bodyPr wrap="square" rtlCol="0">
            <a:spAutoFit/>
          </a:bodyPr>
          <a:lstStyle/>
          <a:p>
            <a:r>
              <a:rPr lang="ru-RU" dirty="0">
                <a:solidFill>
                  <a:schemeClr val="bg1"/>
                </a:solidFill>
              </a:rPr>
              <a:t>Роберт </a:t>
            </a:r>
            <a:r>
              <a:rPr lang="ru-RU" dirty="0" err="1">
                <a:solidFill>
                  <a:schemeClr val="bg1"/>
                </a:solidFill>
              </a:rPr>
              <a:t>Конквест</a:t>
            </a:r>
            <a:r>
              <a:rPr lang="ru-RU" dirty="0">
                <a:solidFill>
                  <a:schemeClr val="bg1"/>
                </a:solidFill>
              </a:rPr>
              <a:t> (</a:t>
            </a:r>
            <a:r>
              <a:rPr lang="ru-RU" dirty="0" err="1">
                <a:solidFill>
                  <a:schemeClr val="bg1"/>
                </a:solidFill>
              </a:rPr>
              <a:t>ліворуч</a:t>
            </a:r>
            <a:r>
              <a:rPr lang="ru-RU" dirty="0">
                <a:solidFill>
                  <a:schemeClr val="bg1"/>
                </a:solidFill>
              </a:rPr>
              <a:t>) на </a:t>
            </a:r>
            <a:r>
              <a:rPr lang="ru-RU" dirty="0" err="1">
                <a:solidFill>
                  <a:schemeClr val="bg1"/>
                </a:solidFill>
              </a:rPr>
              <a:t>презентації</a:t>
            </a:r>
            <a:r>
              <a:rPr lang="ru-RU" dirty="0">
                <a:solidFill>
                  <a:schemeClr val="bg1"/>
                </a:solidFill>
              </a:rPr>
              <a:t> медаль </a:t>
            </a:r>
            <a:r>
              <a:rPr lang="ru-RU" dirty="0" err="1" smtClean="0">
                <a:solidFill>
                  <a:schemeClr val="bg1"/>
                </a:solidFill>
              </a:rPr>
              <a:t>Свободи</a:t>
            </a:r>
            <a:endParaRPr lang="uk-UA" dirty="0">
              <a:solidFill>
                <a:schemeClr val="bg1"/>
              </a:solidFill>
            </a:endParaRPr>
          </a:p>
        </p:txBody>
      </p:sp>
      <p:pic>
        <p:nvPicPr>
          <p:cNvPr id="3078" name="Picture 6" descr="http://www.gazeta.lviv.ua/sites/default/files/golodom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567" y="4149080"/>
            <a:ext cx="3782447" cy="1814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0943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0375" y="5445224"/>
            <a:ext cx="8000057" cy="1143000"/>
          </a:xfrm>
        </p:spPr>
        <p:txBody>
          <a:bodyPr>
            <a:normAutofit/>
          </a:bodyPr>
          <a:lstStyle/>
          <a:p>
            <a:r>
              <a:rPr lang="ru-RU" sz="2000" b="1" dirty="0">
                <a:solidFill>
                  <a:schemeClr val="bg2"/>
                </a:solidFill>
              </a:rPr>
              <a:t>До 80-х </a:t>
            </a:r>
            <a:r>
              <a:rPr lang="ru-RU" sz="2000" b="1" dirty="0" err="1">
                <a:solidFill>
                  <a:schemeClr val="bg2"/>
                </a:solidFill>
              </a:rPr>
              <a:t>роковин</a:t>
            </a:r>
            <a:r>
              <a:rPr lang="ru-RU" sz="2000" b="1" dirty="0">
                <a:solidFill>
                  <a:schemeClr val="bg2"/>
                </a:solidFill>
              </a:rPr>
              <a:t> Голодомору в </a:t>
            </a:r>
            <a:r>
              <a:rPr lang="ru-RU" sz="2000" b="1" dirty="0" err="1">
                <a:solidFill>
                  <a:schemeClr val="bg2"/>
                </a:solidFill>
              </a:rPr>
              <a:t>Україні</a:t>
            </a:r>
            <a:r>
              <a:rPr lang="ru-RU" sz="2000" b="1" dirty="0">
                <a:solidFill>
                  <a:schemeClr val="bg2"/>
                </a:solidFill>
              </a:rPr>
              <a:t> 1932–1933 </a:t>
            </a:r>
            <a:r>
              <a:rPr lang="ru-RU" sz="2000" b="1" dirty="0" err="1">
                <a:solidFill>
                  <a:schemeClr val="bg2"/>
                </a:solidFill>
              </a:rPr>
              <a:t>років</a:t>
            </a:r>
            <a:r>
              <a:rPr lang="ru-RU" sz="2000" b="1" dirty="0">
                <a:solidFill>
                  <a:schemeClr val="bg2"/>
                </a:solidFill>
              </a:rPr>
              <a:t> в </a:t>
            </a:r>
            <a:r>
              <a:rPr lang="ru-RU" sz="2000" b="1" dirty="0" err="1">
                <a:solidFill>
                  <a:schemeClr val="bg2"/>
                </a:solidFill>
              </a:rPr>
              <a:t>Гарвардському</a:t>
            </a:r>
            <a:r>
              <a:rPr lang="ru-RU" sz="2000" b="1" dirty="0">
                <a:solidFill>
                  <a:schemeClr val="bg2"/>
                </a:solidFill>
              </a:rPr>
              <a:t> </a:t>
            </a:r>
            <a:r>
              <a:rPr lang="ru-RU" sz="2000" b="1" dirty="0" err="1">
                <a:solidFill>
                  <a:schemeClr val="bg2"/>
                </a:solidFill>
              </a:rPr>
              <a:t>університеті</a:t>
            </a:r>
            <a:r>
              <a:rPr lang="ru-RU" sz="2000" b="1" dirty="0">
                <a:solidFill>
                  <a:schemeClr val="bg2"/>
                </a:solidFill>
              </a:rPr>
              <a:t> </a:t>
            </a:r>
            <a:r>
              <a:rPr lang="ru-RU" sz="2000" b="1" dirty="0" err="1">
                <a:solidFill>
                  <a:schemeClr val="bg2"/>
                </a:solidFill>
              </a:rPr>
              <a:t>підготують</a:t>
            </a:r>
            <a:r>
              <a:rPr lang="ru-RU" sz="2000" b="1" dirty="0">
                <a:solidFill>
                  <a:schemeClr val="bg2"/>
                </a:solidFill>
              </a:rPr>
              <a:t> </a:t>
            </a:r>
            <a:r>
              <a:rPr lang="ru-RU" sz="2000" b="1" dirty="0" err="1">
                <a:solidFill>
                  <a:schemeClr val="bg2"/>
                </a:solidFill>
              </a:rPr>
              <a:t>спеціальний</a:t>
            </a:r>
            <a:r>
              <a:rPr lang="ru-RU" sz="2000" b="1" dirty="0">
                <a:solidFill>
                  <a:schemeClr val="bg2"/>
                </a:solidFill>
              </a:rPr>
              <a:t> атлас, </a:t>
            </a:r>
            <a:r>
              <a:rPr lang="ru-RU" sz="2000" b="1" dirty="0" err="1">
                <a:solidFill>
                  <a:schemeClr val="bg2"/>
                </a:solidFill>
              </a:rPr>
              <a:t>який</a:t>
            </a:r>
            <a:r>
              <a:rPr lang="ru-RU" sz="2000" b="1" dirty="0">
                <a:solidFill>
                  <a:schemeClr val="bg2"/>
                </a:solidFill>
              </a:rPr>
              <a:t> дозволить </a:t>
            </a:r>
            <a:r>
              <a:rPr lang="ru-RU" sz="2000" b="1" dirty="0" err="1">
                <a:solidFill>
                  <a:schemeClr val="bg2"/>
                </a:solidFill>
              </a:rPr>
              <a:t>відобразити</a:t>
            </a:r>
            <a:r>
              <a:rPr lang="ru-RU" sz="2000" b="1" dirty="0">
                <a:solidFill>
                  <a:schemeClr val="bg2"/>
                </a:solidFill>
              </a:rPr>
              <a:t> </a:t>
            </a:r>
            <a:r>
              <a:rPr lang="ru-RU" sz="2000" b="1" dirty="0" err="1">
                <a:solidFill>
                  <a:schemeClr val="bg2"/>
                </a:solidFill>
              </a:rPr>
              <a:t>масштаби</a:t>
            </a:r>
            <a:r>
              <a:rPr lang="ru-RU" sz="2000" b="1" dirty="0">
                <a:solidFill>
                  <a:schemeClr val="bg2"/>
                </a:solidFill>
              </a:rPr>
              <a:t> </a:t>
            </a:r>
            <a:r>
              <a:rPr lang="ru-RU" sz="2000" b="1" dirty="0" err="1">
                <a:solidFill>
                  <a:schemeClr val="bg2"/>
                </a:solidFill>
              </a:rPr>
              <a:t>трагедії</a:t>
            </a:r>
            <a:r>
              <a:rPr lang="ru-RU" sz="2000" b="1" dirty="0">
                <a:solidFill>
                  <a:schemeClr val="bg2"/>
                </a:solidFill>
              </a:rPr>
              <a:t> на картах</a:t>
            </a:r>
            <a:endParaRPr lang="uk-UA" sz="2000" b="1" dirty="0">
              <a:solidFill>
                <a:schemeClr val="bg2"/>
              </a:solidFill>
            </a:endParaRPr>
          </a:p>
        </p:txBody>
      </p:sp>
      <p:sp>
        <p:nvSpPr>
          <p:cNvPr id="4" name="AutoShape 2" descr="data:image/jpeg;base64,/9j/4AAQSkZJRgABAQAAAQABAAD/2wBDAAkGBwgHBgkIBwgKCgkLDRYPDQwMDRsUFRAWIB0iIiAdHx8kKDQsJCYxJx8fLT0tMTU3Ojo6Iys/RD84QzQ5Ojf/2wBDAQoKCg0MDRoPDxo3JR8lNzc3Nzc3Nzc3Nzc3Nzc3Nzc3Nzc3Nzc3Nzc3Nzc3Nzc3Nzc3Nzc3Nzc3Nzc3Nzc3Nzf/wAARCADJAPsDASIAAhEBAxEB/8QAHAAAAgMBAQEBAAAAAAAAAAAABAUCAwYBBwAI/8QAQBAAAgEDAwIFAwAGCAUEAwAAAQIDAAQRBRIhBjETIkFRYRQycQcVIzNCgRYkNDVScpGxQ2JzocGC0eHwF4Px/8QAFAEBAAAAAAAAAAAAAAAAAAAAAP/EABQRAQAAAAAAAAAAAAAAAAAAAAD/2gAMAwEAAhEDEQA/APaRUs8VAHipHtQcNcJrp471yg5610sBzUc9h61wusZy8ij80HSQcEcivs84B59qDuNUs4c5fefZeaXy65OxAtYFAJwC1A7bP/yaHnvreDO+RSwHCjvSC4nvJ3cTTlR7L6VKKzVlBJ8TI7nvQX3mrNcqqwRlQPUigZ3mlTDORzzTJLdUXG3n39qpuwohPGcMMmgXiAAHA5zjJOaKlt1ityQPMRyaE1AlIWO/A+oQD3prehRBN5uy8CgFtII5HCPknbuNHvBDEy+Gvp3oaxViwfBK+EBn5oybBCE8AcGgqI8j84OPahYMfSR5yf2uCaL3bkYDjj1FU2kAEJWbsH3DFAx4z2qh8+IRxj2r5pF/hBqBcM2AMGgkRyM0LKcXkeOeQaJJZjyfL/oaixCjcByPcc0F0UXhTSyF8+Ic9+1WGRR/xM/ihjkqCPWuKAM4HNAS0qgg5qnfuzxiojGT5a+DDZn1oJgZGCcg1FVWMYRcH1NdU8c8CuO3tQfEnABr5W/0qDOduQK54gYf74oLlcA8cV8SCfuqosD71WQufuoNCvOMD8j3oJtW09bk2zXKiX7SD7+1EudqPzg4yD7VnEW1aKTx7Eu8LfeByxPtQaYEYBByCO47VEkelUWLn6ZVPJX0x2Bq4tjnIx6mg+JHc1XLDDMrCRAT813fHISEcMc+h7V3g5z6igTpbQxEAIDjOK7axKsjkoCRnv6GozzMIlcAA+Ltz8UTwpIQ/cf9aACaB5ZGUINwXPFFRIyQRo+AwHIqwMF5GQfU1znlsZJ96CErLEhLPhRyfihzsuoT4L/c4IPvX2oH+qy8dh5qjYMfp1KYAUZAxQEvHDna0Achgxz7ioyAPvLRhgTzXHLv5wcZqttw5ViPgUF28quxOEHpUSMr5iT+aqwTnDHnvXY8lC27P/KTQXxyK27b7VXvDKMjntxUFIw+R2Poa+MqgYyAAaC1JE3MoHpxmoiTzEsvxmoqynOCCSPaqyy7wvOe9AQxZQN3HtUJN0gznj1qEh3clu1RM6Im0k0FyMWO3ONtcZ2UtjmhvHQHc2RmuG53nyqcUBe4he+CamzELyKBa4JVcxNlTV7zMY/JHz65oL8+VfXJr6XGMfNCPLLu/dfbjsa+eaVj9mP50BL/AHEVHvllx27VXiVlPIw3B9xVISZHCFuFoCgSMbgB+KpmZvFbCEj3rqpJt8x9eKi1tMTkScfmg0hIYEHsTzSbUS1pfgIwCOu5VPqaamZTyg49aVanaG8nSbftKcAe9AztcfTxsg+4ZJ9z81XdzxwW0rnnC/b7mhoC8DxxqSyn39KtISQMrKMkdj60AfT3iN48phaOMnI3HuabKxzgjihrWQuzRrwqgZA9KIT79vqaBHcZW3wcf2nAGaOfAcnaODxSvU5CsCMEyI7nk0zmOHOTQQVmKHJAIPNfbiCAWzkZFcO3kZ71E4LgZ7CghegmCbDDkVVYgtbeVuSOKnOUEEpU9l7VRp0n9T3N9w4FAUY8Rgh849KgRnuxGaixAUEc5r44x3oOMiKFXJ9+D3roVcgBcE/NRdgq5zz2qBYAAE+Y/wDagsVcLtxz6nNcOxSw259M1BjhsqSQB61wAb++VY0F6qFXyr/PNRkIRlZUycYyarydxHNcBBU5ZuDQWEt4QbHPqK+BUu42D3yapJPiMqsTgZwfWotKxkJ+0DigvbDJ9oIB9atkwqqEVQKoKDdy3BGcV8MOTluAaC1dxY8ipKxy+fX5qgL5Ww2M9jX2V2Hz9jQWq3DgEnJFQGRyOTu55qLgArgknIqLxgDcGI57e9BZHw0jb/uPAzU1fMr5PPGapkVFB7HOOPauKNx9fmgvLYKjOas3exqkKgGSa6V9iKA17xINhkyEYhT8VbM2Y2x35KGkNzIY5ZS7l/qXUhT/AAUymvUtId0nL4OEJ7D3NBfatvuBht21Mn4Jr5plF/HDu8xQnH86T6VrVi4laBt8rvjgHHHzX1zrNuuo722ReAv7XP3HNA7iyk8q8ANznNWRTL9XtJOccY7UtW88eNpCAFTG0juQan4hJ3K23jjjmgo1NHXTbg44E6kAfmjZzufJIGfftQ8isYn8WQeGPM3/AIpVq2pW6wCMymSWXGNv8AoGkkjrJuCDwgp3MT6/FSZyw4HPfj2pZHPLcaOqSgqrHbvx3AND3ms+BfxBLeZrVVCMUGTuoG8jqYZTtIBXFDaedlqN3JzwaIZi0UgwRmPdzxQ9jGEs0Xks3O0+lBfv45+0elQZlYEKcZ9TXfRlK4H4qtQGJGCAo9Rig6yoVwAd3v71BVz9pyfzXXGUJB5HbmqwpAJXsO+KCWzzkebH59a4hXe22Tc8fJH/AL1yT9izTEFggyFPqaSaElxFq2oG5lVp7rEmwH7F9KDQEMP4wWK5qOXRcBwcnkV8jhSGYDAGP51UXAbAHJoLMt4vice1cMbEggZ5qDP5DuRhzxXwmLMcbhigIDSZDFcAcc1wOyklh3PHFREn7LzNxnt71N2AZRkEd6DpfyYK+tfPnaQF74qMrnJxj/WrFYlVJPegkxVeQvJ9Koc8bQhY5BJ9qvViXcgHvUFf78CghI4JIIyPWutLGMkZ7dhUeW3MRxu7V1DsYgAUHyyRtGu7P4IrjSRg4yf9KlIwOARtOa+3x+2fmgXXt6baX6llG5BmPPbI96BtbW/6nmSVpRbaeRiVmPmdvj4p5qumxEjxQjdwUzyBVaBGjWBAEVCMBTigLttPtLALFboqqvHlxz81n+urVbVF1EL5J08KQH3HatFEgicsqEYX1Ocn3ofqfTk1fQZLN2KsHVww9CKAbSmQ6RaqzlW8EFjV9vPbG7jgExBIzuPb8UNFF/U3hjxvEQXn/el95olzcWyLDdiJozv3D39qB6AkkksTMZEU5Zh2HwaiqWrXAiEKFiCQ9Zex03qpNS1G2luo00l4/FafAyT7U109rZLNHkV/qXbZEC3LH0NBDW7u/tb+0K7G00nZt/wn80eupQgGNNmM5J44pfeXs+lfS6brVmpa4Zir58q/mqbiK0TxbiPwpXbAChuDQMI7+0ucv4+FB5//AJSzVtek03T5ri2trh27CUqcL/L2oXTHRtetxKIkVAW+nj5zj3p7rGrq2n3AkGIW8sinsF9aBHpXVV3d2Uc0gVnBwzZ70VP1ULeaA3EOYJW2E9sHtSfpnpkSabcXzTsmlSzFbWIcNtz934ppddI2Wo20cE98+xZVdfNjkc80D+6mjtZ4op1CLOQIyW9amVVAUQ5DOM89hWZEMfU3Ua6escscVk++W4JOOBxtrQLbfT3Bs45GJI4kkPcf+9ADcXUtzfyQh18ItvXn0FIdCmaTra+CMCI4trPnOfinuoaXFcySwQJJGrJjx1PK/FLun+nJNDmkvAGmWUbMt92Peg0uABjb25qthvJKjBrsd1E5YPlGUfxVC5nhhtmnL+VR5fk0EmYkJyPKcYqMnCFgAMmhI9UtPCjN2hjctxnua+Gq6YyeHHdh2Gf2ankYoCo0ZmXIGPQ1YsZy+7kVRpdza6lC9zp8wkjVijKpztb5oponLYQ8n2oIjbjLKe1WTRKI+MhsZ7189tLHb5yHYLkgelchuI5rclDuAGCPag4v7JRtcnd3/NcfdEXdW4zmokoeFUhQ3evpSrRuucpQdVmX7uWY5wBxU8vvMmBtxz+apLMAMHyAcVTrOs2mi2YuLyQecYSL1Y+9BcZWZ8suT6VMNx9uPjFLdP1G31O2iubKcNGxySDnafajDI2T5hQLpdIisbiCWK5uJJc+cyvndVk98kFwrSlVHhli2ftrmsXaoqyOuQjEGstqj/UmOEPnxoHU49eOKD01mB8OWNw6NGGB9DQ99MRpzljgZBYj2rJ9A6rNf9L2y3DMJYUKeb12nHNH69qjRaPbbELJPceE5X0HqTQF6bOkpeXO5T7+1HM0bN5cKPzQOky2X0LC0UXBjfDOp8v4oxYVcDx1FumRk57/AIoAdbuYk+nWV5mgdijon8Rxwax+sQ3JfSzpxlaWHUFLtnPhpnsa299oun6lZ+BdSzQTKSUaJu3tQOg9P/qm6lt2lMtoyiYzSck0F/X13Z3OkXC3EqrJGw2OBz2ryyOd5FVInkYRjcQgP/3NeziSw1lpbaS0A2DOWXvSDqHWNO6Ut40g0tJbu5yLeNUzkj3oFXTx0vT7Q6le5trqRSInmOGYH4plHFaXUMbPdLPCDkr/AIs+9YW8tb/V9RGpdRSL4snEdqnAjT2p1ayQxiSKGMoABgZ9qDX3iyTRSRW3hxeHBiKPOFHwKVaZZNd24vta3wtGQi28LfefQ0NZ32wgyuSr8nNAzdQ3FlfyiVgYw22JF549zQaLULy4t4s222KUecRL3OPRqhaa1b608d7MzxSxMFWIDCs3zWRvdZZpC81wq5yzuTyB7VPS9RtJ7cu02bJ2xNHH9/8AKg3FlftBO0F3JGVmlISQEYz7U1DRuGV286Z3ANyCO1YC4httQ+ikjtp4tJtWLvJK+GLDsB70q13VYNU6h/WlrqFzZhNiGBftfb6/zoN1NqOmnE1xNGcZTG/BLfIpVaammraHbiaPbcCRsL2+0/cfikNzc6Gsn1N3bFQHM8jE8E44pv0/p1x1T0ul9BOtneOz4Xt4iZ4oOap05f6/rLSR6rDaRRQbt3fc34pA+hrommXN5balHdzzNtlm+3avrivp9VuF1Gx07TZ/BuZC6T7vcUZBDDZW/hai/wBVHHwUA4Y0C7onX9K6aur25fUHFvcgrJbeGSpI7sD71vLTrDTZryxt4FZJLuBpsycCNAO5pOk+m3SQWdtpMYVxhItnINBwdKi3uYNU1fUI5biFXWaJftER7L/Kg1c/UFpvFpa38ZmuE/Y+u7NV9MiYJcLcEeKW2ADsSO9LEvtLjhiazsVVII8LOAMbT65q7pzUbaRJSHKvltrHnLGgV9Rdbxw3rW0AVI42Kkn+JviqdK60M+oQWkibhPIEzjH86H/R4dMstSu3162J1e4uHFqtzHlQn+ICqut506jtU1fp6zMd3plyI2WNMF1z3x+aD0eSLwt6sQFU/cTwKS6z0jZa873tzPLJMIdltFnCofmstrnWNxBdafZaihjheVPqmQ/64rX9T6/JpMLXsfhRWcWOO7TZHlVR70HnXQ14mg9XT6PfTqtpdE7cnyrJ6fivQ7q4niuHjVYyFPBzXjnVljqd3q8bwaPcwG6HjxjYd0hPJP8AKoJ1Dq8CiG7F34yeVtyHPFB7TeWdxdWkiQFVkPIZhxWTuYZbSMGba8ttKCzIPQ962PjutsjZwMc0n1G3Vre82KS0sZIA9SOaBZ0HM6LexyjaDM5jUjHkz3ptDpb6/p0+npcvb+DPvyBztIoOHds07UCqLHcQBdq+hHBzR8d22m3OoXCAt/UWlRAe5XmgLsNKtem9CltNPLeHCpkldzku3vWP6p6ovnvIobcO1woRhIqkrEvqW9qZ3XWltqfSUV1FbkXN5NHAU3diThq0kmnixtdSS1ihaaaAq/iLneMcCgRDUJbadNRvdTMqTRARxRjgNjua0v61g0jQIr3UpA9xKu5U9GPoteY6pFqXTFnp2mX0H1F7fEMixcgDP216Z+obefQINN1w7ZWwUYHzR+woBtIjnmg+ta7dbmY7ymMAL6CiOqrK4vrSO5sxGLuCJmjLDJBAqPhvp87WW0zRiMFJD8UxtHeSJnJHg+GSGzkHjtQeWaPey6zZmW9T+vxErIw4xzxV6yhdxGQD5dx9aU6VqcFl1HfWt4+yG+JKsOArD0plfzQW6GO3kiM0mQpLDCr/AIjQVLcNLuUSYCtwfxUb7T7OeWXUdW1dbIGILFCp8zkeuKDOr6NaxC1WYOYxl5mP3n4pvp9voms6ZFdapHH4qvhZW5Ij+BQZ+wudBvt0JjJuQCpF0cK/yPmiLTU+ndEkEtrYvHOq/tFaTIY+hFH6j050jLerJLqV0lsOUiAAJNU9TQ9HjQr2eGyla7RQkDh8AH3PvQZnVut9W1JgFIitAcLEBwf/AJoOzkm1a9tLZGBe5uVXHquDSDJwAScDsK136OLVk1C51qTAtdNhLufUseFA+aDX9RdMLrnU9xFJcGC2hhAjjXgEL3NN+mtWiWQmzRxbWsYWMHjIHHFZ7XNXuF19lwQRpp3r6kydqY6Or299a2soOxYVICjuaDmprZxfpI0a7lgbwpYWkkVBxuxWwhttMuW8R7URqCWHinGKqs0a8vJoIBFEsSh2klUZQH2JrsGkaTf+OGkurt1bDPG+Fz24oM7rHU1tFfRWuhKomkbakwxkqPuOfTAzWcvdRl1Cye0jkbOoXB/aA52W6/cc/NaC/wCkui1mMLane2kikIwRSxGaT9W9Nf0WezSymludOddqSkeZdx7H4oFVxBq19N9LYNOtk6cRr2RB6E/yrRaRdQaXAqSMN/hgop7lh7UVpU/0+m6iiOizuqRJEpyXz7VpNF6Vs9EjgN7Et5qbjezuMrDn0AoAbDqfTbpmkvLR/FtwP2rxY4Psati1S3vIRFpUaW8z5xlMbvmjuoh4+myCKGPxIwCEVNoashoMWqXesPealALOCFdsMQ9fmgWdWdK6wNMdr+3ErITJFcJyT8Vz9H0f0XU+nt1M8l7JKhFrbyOWEbY+5gfYV65ps7kCJW3QxjneMg1n+srJDrPTl5baeskguiLhohgrFjn8Cgxlt17d2fUMurapOLgfVPFEigfsY8kcV6X+urOYCULA4cBtzRjJzXmeufot1O/vbzVtJNuti1xmGAk7tvvQuoXphvJYpL3wmQ7SgU+XAxQejpEklmEkck/HrQLTxCF5Qxb6c7ZBjG0firumLq2k1OJLg54Dbj2FLtemI6k1CeBfEsrvCnw+wPvQNP1Ffz6UhsIwbIqZI1z5vel+m6dJctcCY/tJLORBn+HitBB1ho+kWNtp1zdg38UOPDRSRk9qzen9RS/0kgsbe3Qpsb6sn+HPsaDG3qxW2k6DZQbYre3uwZHbvI5bk16z1Bc3qLCul2Zubi6GxM9o8j7jWOj6WR77xtXkM0EErSW0Sj+YzQ9r1T1Xqky2Vs9vYRSymJZyMllz3HzQaizsbXpOxF51FqkF/qsbExyTDKwE9wtJLTX7XVdVOo3M15sVvI7RkITT686bsNZ0eTSVkMtyq7kmc5ZnHqfzWc6Yu3FnJpmooPqLZzHKhGMexFBq9f0uHq/Q/pY797ZgwcSw98expIOi7rTLWzg0vV7mRFfElvM33Z9RWj0gRxI6RKiqFbA9+M1jujeo/rTf3MsoMokMKRl8kKD3FBjeo+n5/wCl1hpbq8fi3fhiRhwScc5pBrOkS6Lrtzpl/wCNFIsjRksOHTPcGvbdVP61EBu3j325EkBA8yt75pN1D05YdS3Udzq91PJcImwMhxxQeVWtvpqhEghN3ds2yKIHO9jXtmmdF2Ntp1jDeLuu0iHjKD5Qx9KR6R0NoulXcd7ZLO91Ef2W9+Fb3NPXldnaKK4aZ1Ie4lLfaKAw9OaKjbmtFfHZmoTV+lNF1nTnsJIzbqWDeNCOVPpx7U2sryC4twU80ZOFJPfHvQT6xEswMRDF8pGic8/NB4V1t0jedKakYZwZrWTmC5UcOP8AwfitrqWn2fR/Q0FhcSb7y9CXUxTsTwVT+VbrXdOh1/TTbXZzb7wZFI+3HJ2/mvMf0k2suqQ/r21vIDpsTC1jtfE88O3gZFBRo1z/AEh1e71G5kjjmmdcRZ5CqOBTa01Twutpt7boreNGVM9m/wDprzKyu5bK5SeA4df/ALimVtrUr6z9bOAXlZVcjgBfig9g6h02HqewvIbO5khv40DK0ZwsmOy0w6dmGldOafpzMEkhjxL7788nNJNCuo7LqaCGGRZY5YXCwjP3DnvTC8ljtFu5pV2u/n2d8D1oD4NQa41uTT4VtSJVDLIygnihIL6DrHpa6t7ldreI8I2nzM6Hgj4rHy63Jp+r2Go2se4TOVVDweQeK2n6NdEOm9Ow3+oJsvJppJUVjwik96ADonpa40k/0i6hXZehfDtbMnhR/jancmtxR3sSyyhnlYBcn7q71RNLEgmMm9rgfs2b7VA968h1fqrUryMpOlvDLaTK26NcFgD70HrmrTBAXZvDXs2ec+wquSZpvp2mUpGgxtI7/NLpNSWextbuZQ8bbGbnvn1p+2l/XXXjXMjR2gA2qOC5oGGnp/ViVb4Wq79Q/hKZNp3jc49varo2jihCRKdqcbB3BpZqt1Aki2UkmXijM8xU/b64/wBKAXqDW53eTTtIDRJbKGluB9sa0kk1NGcmSztLhvWbAO/5qr9H3Vh1zVNbtXtQtpLHuVj/AIRxtb81oI7HQ4UEcaRBR2Bagzmn3jQXr2c1rKSw/fqPKB7Vf1HL9BazQwSLFC8e4N659hSewm1XUBJpBu4kuIyAXZtoI/8ANW9bWjXkunW8s4VbaPMjr2cjHeg12nR2y21pLc2luLlolJcryxxQDAW+rSwQ2ioXYHfnlgfWoNctLHG8rKZI4xt29u3FKtWuZZeqNLJkbY0JRlX+Js96DWXborSRO20HAPPestrcMFm0Sxt4duW3QOP4JPn4NF3F7EABeKy7X5OMtiqtW6k0G6iktINNvLmNlEZKx9m/xUDnR7yOaJbiOT+sx4c4P3D1obrf6WwvrPqJA5t7phDciJf4vRjXn2kXN3omuR2t4ZI1di0DMc+U/wAJr0Dp6+N2b/Rb0qCfNCG5HPY0Fsd60twsUG6SDaS8uMDGOaVaN03pGlzPdwo0e4EFySd2TWjgkvILZbbwVDlSJHHCqo7miUsYrdBtO+Nh3btQVPr+h6VFDGyeNM2FVQh9aLvtSs/p1iaKNJ3GAFHIpdqVpDdQyQmNI2kXyug5FYD6240bXbwancfV3zhUtIQeyj1+DQbHUE6jvGFtY2AtrZjiS6ZhnbSHqXXdP02OHSNNnkabdhmj5Mr/AD8ZpFr36Srv9XvpelGSEv5ZriThvkAelYK0uza6jDdxZkaKQP5/4iDQepBtaTQ7ZdUBtURvJHCf2lw5PC/itZ07pM1hCfq4T4pGee6se4rIaNqcV3fnq2Rpbp1ykdntJWBz7e9P7zqwrIsbeIJnwx8p/wBaDRSO7hlhZURlZdx7KwHrX5svXk+pnSRySZWLc8FsnmvZdE1i/wBS13VCNNuzps5UW7tGVVGA57+9NbWw01JfBn0ywN2AXdfDBbHzQfn3B9jV9vazSSYVWXaNxJHYe9fos2unyhl/Vdn2wQIwMVntW6Dsb+8Nxb3M1juXEioPKwoFF9Y6xLZaFeaU8asFzKQMDJ9Sa0MZku9KlmlWJ5oTtJB/1pNN0Jq0doLPTOpnW2ByIZQRg+nNGaBpOpaRpN9a6tPDM8zgxSQndnjnNBnuotOWa1W5EjRiFxLvHAUdjWk6b61s5Z7fSNUkaOWMDw2P2MmMj/tSPq+5hj6Vu7cXEYkUInhBhu7+1K9U0mEdTdPSQQsYLi3hMoHocYP/AGoPROn+r9B6knlha4QTSFo44LjgFfQj+VZ7qL9F8F7cNNo+pJbLKCTBP2B9s1lrDpRNS1qaKMmCzt7xvHuE7xRjsBW4uuq7LQnEV/cpJEigRhDlpUA4NAV0Voktvpawa+im4sv2YgDZDeqk0/l1SBpHE9wqSINxLcBRXh/9MdSHUUnUBZmLvtEJc4wBwD/KtNc6lN1YL43UJs7GCJW2J90jn59qBl1h14+naja2fT8iSzhg8kvdSP8ACKfaNs1EXN6SGe5BE/qUJGK836kgh0xrZraCJES1XAxk7vk0z07XrrpzUrC8s4TPatEv1kGfvz6gfFA+sOi73TrKOzsb9oYnlMk0xQZf2Aom5stNt53iuPGllXhnXsxpNqnW2padcMLuRJdMu5CYCn7yBPar7aee8gS4YsTIM5x6elAgtv0gwFmOr9P295PCSqzISpUVdc33UvVWyfTrGO1sHyFdjkYHuaxM94INZuJ0TMRmY7CMAjPtWx6N6gt/pl0dQy5ZnQgnAzzg0Gkt7k28ESXgQzoACynAalXU9xq0d7YXGmab430qnLgbsknNNHtreZCki+IzDnjt7Yo23aOC3UISpU5PvQDW/VcerLHE2i3VtfKn7SRk8pplFJEpXc48THm2jjFCSXxXMaOWz64pTerqjbV064W2iU7mbw8saDnW7wypZxW0bS37SAqirlgvz7Vff31voMtrfuu0lPCcMeVpho19ZaXuf6O5urph57qQeZ/j4pTq9pd9SeMHtFtIX8qljub80Czqf9Isl3pdzY2MhL3GFaQcbFHOAfetv0Z1VFq1hFBeBI7mONUVWOM4FZXSOj9MsJVM0TTSp/xH9/xQ2s6S1qklxbFkmc5BT0xQen3kPhsxQZA4wDyKUX+jaZqjhr2HMw+2df3in05oDpTqcXGl2p1YiN1j2u+e5zWn8O3kQtGQysuUZT3oMDqvRd3Ixe2FpfebOZF2vj5NIb7TJ7NzC2lvbEoQJootwFei4uSh42jdkgHmhZ9Yu1dbWGB5ZpjhIQuc/wA6DP8ATes6i1hZ6L09ahZYMtdTzwbUPuxPvWoimt1uGvJ71JTgDKx8CuareLb2gtZdqSMAJI04yfzSZt7JLJaxgJgB1PYj4oHLW0+oAu+tXUsSkkRx+UJV8HTq3kkd9ZakS5XZMW+5x7Ujt5xZTR3luZPDJ2yoTxinsyswS50m48PPLr7mgPj0y/gwFWNwD3JqE8WoLvZodw/5TQ0F9fpk3UpJBzhaMivp/GKscKBvIzyPzQBGSQYaaF4wByzDFQjmWQBkeNtoyFJonVNctvAdLxsQng7vmrdNsNF+ljmjKv8A8xfsKDyf9KOiwR3r6payA+LjxEHYGtXpWy/0HT9VdGj8GJIueN+BjIray2ek3a7WsYJ7TnAcZDn3pHrUizwRWtpBDGkeVWMeUD8Cg8/1l7/Tb+BdPbb9ZE5cd1I9zWHurxpSVlCtIpKh89h7AV6frkEttEkhs5Sba2ZQe/JFeY6rCbeSJDjmJW4GO/vQVWO5rmKPuHcDB7d69Tswht7+NsDfsCqODt7cV5x0xB9TrMEQi8QknC5xW2v2t4jPayavbQXFwQcA/usduaBf18qoFYt9wCD4ApRJeS3FtEtnCwe2QOZJDgsg9AKL6r0/T4dJtbu01QahPK5WRt+dv8qz8U1xezRQqSZWUQRgeoJxQer22lJrekWWoR2I/rK7tg7CmSaYkSLHicbRjC5xRdtG2nQW1imVW3hVNoPqBzVgm45Yg0CZNM0uXyXlnBKDznHaqY7DR7JHFlaQxyyA7ZMc4+KMhnSKcKoBVztJParJHs/DCuCQhP2igChJRP2UYbbgZzyTVqO7AlY8NnBJrmLRVUW4mxnLE1NJBsJi3bCezCggEJC+YMc9lFERM0TYOGJ7NjtX0RjGBErbsElvapQow3M7bmPOBQfMZWUKhBVvaroRIQFUZC1WZAAEU7SO9W+LLgiP05GPWguIRgzfx/PpQ9xAXTLqCcetSSWSWUiVSpargAhCOjMc8UGN6it4bO08C3jJaRxwB2JorpXXWs9Ql068ctCVBjZj9lPbrTbm5bKw78NkbvSgn6EvLgpMbm3hMgIkyecH1oHk0azyCW1mJZx5MdmNMd6aNpk11Ky/WeGT4hH2celB6JpVv01ZLawXEl9OP+NJ2XPt8UH1F05qWuTwMdTijsY8tLBnBmPtQIV1aDVbBXnRVu2bgZ5dPcVckhjIVclANq/irptKl0b+t3FpDLbRLt8aP7oF9vxUV8O5jWaDbNG/Kup7igKs23SK3h5RuMH3q2KSTS7gs3hSRO37tT5hSrZfFWgt23fzxtq2y06TT4muLqQyyZzhjzk0De9uYo9rxuDcHkR54H5qo3SRtNHvMl46iS5b3HoFrO9Lwz6h1JrF7csxtLRgqJ6NJ6AUx6ru0sdJvZ48fVIh8Vx/iPAFBluq9Wivoba3M7KHuyGdORtHoPgUd1Ro4u9ChvNKvJ2KDYscbYDE+9DdMdMWz6Hb6rq3jXM5YmG3U+WKPuWP5PpSLVetboySW+lxx2tor4RcZP5oN5H1xpGk6HYWkxkF1b26o0CqSQ47kn1rC9ZdVpr307W8c0c0RJMu7bkfyojpvUk1hpV1DwBPCpfxSgBZfX+dK9T6kY77ewghjjU4WQKCxHvQbL9H9nfXWlXd1rl3dJbMAIBKeG9yM+ledauJJ9QuXXLoshVSB6CnB671ma1S2vJI7iFU2AMuDj80Nf6rZXKW8FnG1qJcC6kPIznkigedDdLmbT5Nav2aO2YNFbhGw7t6kfFZLVlhTVblIw3hK5A5yeK9d1a/0yy6dtJtGuIrjT7OLw1UHBJ9T+c15pYwWMtut3eqpknmKqN/JOc9vagz9MdL0vU7mVZLGCXeh3Kw4wa3miabYNKFS1g99xWtVb2McEX7EgjHJQYxQLtEl1f6WNdU5vU7t8H1P8qbLczbR+yWqkklL7SuFZcFmohcBQN60FCwBYSrIu3dkZ7iqPCLxFI5DGmT3HpUjNHcZ8aRlccHH8VS8ISwAG4UJ22+tAA48FAC7sQThR/FV0D3DyqZIxnbkJ7VbtUHw4zlgOGoVLi4S5Kqu6NF5Yn1oGInmwAtuFLAhjntUopDDL4icso5DdqDWSNUHjS7SfQHvRFu6tFy6Lk9ie9Bc2+VRJKqKG5wKps0mF6ptg7jeckjy0XpPhz6jsmVHCrkOT5Cfau9QdXWWkgWYVBMw3CFOGz7UEk0q8muSZAsY3ZDFu4ome60jR0xPfxNKPMd7jI+MVmJutbC52pqVvLBHnAIfBH5pdJrnRFpdy3ZsluLgqVG9i4PzQO7z9Iugw7lNxLMxGQkCZA+M1dovUk+qI80GnyWsOeJbp+Me9YE69BIXHTWgW8Hmy08wDYJ/NJ9XfX7gsLy5eRAM7Ek8uPwKD1G/wCp9MsYpWl1BLuUcukTetZ+f9KsRgKrYNLL2BZsLivMGUqSMjI9qiMk9s/ig9bsuoOrNb06ZrXRrf6SaMgCQ/vB2wKwema1qnTl48EiOqqTvtpMgD8Vuej+oorDRbC21N3UAYhx3BrT61pOmdTW0ct1bI7r9sw4bPsSKDIW/wCkTS7C0jW20+a6uGG6SSU4wfYUr1L9IK3rq4snTYS2BJ39v5U4u+g9IjmJZZlXv5G4qibpTRxGEgtJS48wYyUGn0eS26b6UtrnVTsknH1Mir5mLN2/nisN1TrcmsxlbPSb2O3klEk7up/aAf7Uwv8AqBm1h1vR9PbRxhAZIywAHtU5OrdMkltoLW+cIW2SeImF2UC6Xq1V0y6TSd0KPGY0gkOSg9T/AKVgSa2/V6dPSz200MvhSSqSz24yuAfUe9Z63sNOmJJvpVVeSPAJJHx80DP9H9m9zqdxIELRx27h8H3GK09l0VoijLrczseVDNgfg4obp3VNL022+m062vuZQ0skkfMvxx2FPrHU7hxPLchYZ5pT9NFj7Y/n/eg4OndHdEtv1TD47k9v4B7mk/UH6PUkgR9AhIdcl1kcnd+K1WnjwYfFNx47tkPIRgt+PiuwaqbdntxdrLcoN7IgztT2oPHL7RNW0+Q291Z3CZPbadppxo/TavGJZX/rEZDGPPAFesC/m1W1aNYkiyOBOcso/FK7jp2IqPo7+JZCP2nHc0CzSbr6Vy624uFiO3an+I+9OYb5pbiLKFVYHco/g/NKEsbi3dlijm2Z3blGAxpdrV3d2cMZhuD41wSqJ6sfk0GvnZLgjMqBQM5ziqfpoF4k1KLeO/mFZdoL/U4Il1CTwmCAMsPrRWyC0At/1QZtgA8Rm5b5oD/FC7JEB8zcg9/zXPHjmuVVSoz6+9Ru/wC2f/rpdcf26D/NQMrsN9iuYm7bqGSZA/h+JvXs+DzmjdT+4/kUii/vCT/MKBmiybmDKCey+uBVqrtJSaIso5Uj3qu2+wUYf7G35oE5n6jtne00zTo5C7eIszkYjoR+kbu7le+1HUi+qu2SUGVStin7r/0CpW/2n8UGT/8Ax9a3J8S71K4Zsc4AOf8AtTWDonp+2jQGzefjl2fOTT5ey0TB94/FAjGiactsbeO0xCn2J2waUnRrbayPFzkgitZc/eaBn9fyKDKv0hDBHFI+0KzED4Wl0ekW0Dk2sO5A2A2K3Fx/Zj/mNLI/sH86DHzqlv8AtFZ5kimBII+34FO+nes002R7W5jZrWSfuRkjND6p++b/ADn/AGrPj96v+eg9nS4W+SRIVBgPKtjkil17biIgxjahb7j61d0//dsX+Sitc/uqH80CMujHbcW0TqGyNwzmhLjRdOuEkZdLtmYjvtAxX0vYfkf70xb+zGgWWmgadHCpezhdwuADztFMIbC3hyYreLwwOAU7GvrX0/FMH/sw/wA1BSkSeXBAf1wuMUI6yfrmZvphIkUYEcp9zRcv7t/zVlt+6/8AXQAyaQ99Gi3s7wgZJSHttPc0PY6DBFKbrT5yiY8JGYeaTHqfin8n93XP+VqHj/ueD/pL/vQIzpgjM0njSPM5zu3cfgVLT721VtluuJEY+KW55/NGn7o/+p/4pLZ/2u8/6xoHtteGNHi3lg3mznik+vrbajPHpenWLXN1s8QyocJE3y1Vz/3Rdf8ATNUfo8/u/UPyKCQj1lIpbLUNkUjjEUtsN2wD1zVEdxpRjXeuqSMBguwOWI9a11z+4P8AkpQe5o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23558" name="Picture 6" descr="https://encrypted-tbn3.gstatic.com/images?q=tbn:ANd9GcTSaAu1PU9oEDsSuUe1p8BjN4JIWtx-37AYzUGLyyMDUAEyIzZI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131" y="692696"/>
            <a:ext cx="3672408" cy="1813253"/>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descr="https://encrypted-tbn2.gstatic.com/images?q=tbn:ANd9GcSPoh_F61V7xfWqMOUMacKmsKc9ixRPYy_Z5O9NWZ7831s4Rg9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1801" y="661686"/>
            <a:ext cx="2258669" cy="1751918"/>
          </a:xfrm>
          <a:prstGeom prst="rect">
            <a:avLst/>
          </a:prstGeom>
          <a:noFill/>
          <a:extLst>
            <a:ext uri="{909E8E84-426E-40DD-AFC4-6F175D3DCCD1}">
              <a14:hiddenFill xmlns:a14="http://schemas.microsoft.com/office/drawing/2010/main">
                <a:solidFill>
                  <a:srgbClr val="FFFFFF"/>
                </a:solidFill>
              </a14:hiddenFill>
            </a:ext>
          </a:extLst>
        </p:spPr>
      </p:pic>
      <p:pic>
        <p:nvPicPr>
          <p:cNvPr id="23562" name="Picture 10" descr="https://encrypted-tbn2.gstatic.com/images?q=tbn:ANd9GcSrr87v2LK669FAgpLbKxTLwzeK7tICsmeKdrhtetJPJ6_A7BK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921938"/>
            <a:ext cx="3543945" cy="1695406"/>
          </a:xfrm>
          <a:prstGeom prst="rect">
            <a:avLst/>
          </a:prstGeom>
          <a:noFill/>
          <a:extLst>
            <a:ext uri="{909E8E84-426E-40DD-AFC4-6F175D3DCCD1}">
              <a14:hiddenFill xmlns:a14="http://schemas.microsoft.com/office/drawing/2010/main">
                <a:solidFill>
                  <a:srgbClr val="FFFFFF"/>
                </a:solidFill>
              </a14:hiddenFill>
            </a:ext>
          </a:extLst>
        </p:spPr>
      </p:pic>
      <p:pic>
        <p:nvPicPr>
          <p:cNvPr id="23564" name="Picture 12" descr="https://encrypted-tbn1.gstatic.com/images?q=tbn:ANd9GcRiS3fOH5RVOi0G_-HwrxFv7nNW0fu395W8yyTgn0yGQx8AcUc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8539" y="2996952"/>
            <a:ext cx="2486025"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0664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869160"/>
            <a:ext cx="8229600" cy="1143000"/>
          </a:xfrm>
        </p:spPr>
        <p:txBody>
          <a:bodyPr>
            <a:normAutofit fontScale="90000"/>
          </a:bodyPr>
          <a:lstStyle/>
          <a:p>
            <a:r>
              <a:rPr lang="uk-UA"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Вічна пам’ять жертвам   страшних  Сталінських репресій …</a:t>
            </a:r>
            <a:endParaRPr lang="uk-UA"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6031925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584" y="1124744"/>
            <a:ext cx="8229600" cy="1143000"/>
          </a:xfrm>
        </p:spPr>
        <p:txBody>
          <a:bodyPr>
            <a:normAutofit fontScale="90000"/>
          </a:bodyPr>
          <a:lstStyle/>
          <a:p>
            <a:r>
              <a:rPr lang="uk-UA" dirty="0" smtClean="0">
                <a:solidFill>
                  <a:schemeClr val="bg1"/>
                </a:solidFill>
              </a:rPr>
              <a:t>Виконувала </a:t>
            </a:r>
            <a:br>
              <a:rPr lang="uk-UA" dirty="0" smtClean="0">
                <a:solidFill>
                  <a:schemeClr val="bg1"/>
                </a:solidFill>
              </a:rPr>
            </a:br>
            <a:r>
              <a:rPr lang="uk-UA" dirty="0" err="1" smtClean="0">
                <a:solidFill>
                  <a:schemeClr val="bg1"/>
                </a:solidFill>
              </a:rPr>
              <a:t>Маковоз</a:t>
            </a:r>
            <a:r>
              <a:rPr lang="uk-UA" dirty="0" smtClean="0">
                <a:solidFill>
                  <a:schemeClr val="bg1"/>
                </a:solidFill>
              </a:rPr>
              <a:t> Марія </a:t>
            </a:r>
            <a:br>
              <a:rPr lang="uk-UA" dirty="0" smtClean="0">
                <a:solidFill>
                  <a:schemeClr val="bg1"/>
                </a:solidFill>
              </a:rPr>
            </a:br>
            <a:r>
              <a:rPr lang="uk-UA" dirty="0" smtClean="0">
                <a:solidFill>
                  <a:schemeClr val="bg1"/>
                </a:solidFill>
              </a:rPr>
              <a:t>учениця 10- А класу </a:t>
            </a:r>
            <a:endParaRPr lang="uk-UA" dirty="0">
              <a:solidFill>
                <a:schemeClr val="bg1"/>
              </a:solidFill>
            </a:endParaRPr>
          </a:p>
        </p:txBody>
      </p:sp>
    </p:spTree>
    <p:extLst>
      <p:ext uri="{BB962C8B-B14F-4D97-AF65-F5344CB8AC3E}">
        <p14:creationId xmlns:p14="http://schemas.microsoft.com/office/powerpoint/2010/main" val="1492307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a:spLocks noGrp="1"/>
          </p:cNvSpPr>
          <p:nvPr>
            <p:ph type="title"/>
          </p:nvPr>
        </p:nvSpPr>
        <p:spPr>
          <a:xfrm>
            <a:off x="539750" y="2636838"/>
            <a:ext cx="8229600" cy="1143000"/>
          </a:xfrm>
        </p:spPr>
        <p:txBody>
          <a:bodyPr>
            <a:noAutofit/>
          </a:bodyPr>
          <a:lstStyle/>
          <a:p>
            <a:r>
              <a:rPr lang="uk-UA"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Причини і організація Голодомору</a:t>
            </a:r>
            <a:br>
              <a:rPr lang="uk-UA"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uk-UA"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133686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вырезанными противолежащими углами 3"/>
          <p:cNvSpPr/>
          <p:nvPr/>
        </p:nvSpPr>
        <p:spPr>
          <a:xfrm>
            <a:off x="5148064" y="18225"/>
            <a:ext cx="3995936" cy="6858000"/>
          </a:xfrm>
          <a:prstGeom prst="snip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uk-UA" sz="1600" dirty="0"/>
              <a:t>У 1930 році генсек  Йосип Сталін дав поштовх новій </a:t>
            </a:r>
            <a:r>
              <a:rPr lang="uk-UA" sz="1600" dirty="0" err="1"/>
              <a:t>хвилі колективізації </a:t>
            </a:r>
            <a:r>
              <a:rPr lang="uk-UA" sz="1600" dirty="0"/>
              <a:t>в СРСР. У квітні того року було прийнято Закон про хлібозаготівлі, згідно з </a:t>
            </a:r>
            <a:r>
              <a:rPr lang="uk-UA" sz="1600" dirty="0" err="1"/>
              <a:t>яким колгоспи м</a:t>
            </a:r>
            <a:r>
              <a:rPr lang="uk-UA" sz="1600" dirty="0"/>
              <a:t>усили здавати державі від чверті до третини зібраного збіжжя. Тим часом, </a:t>
            </a:r>
            <a:r>
              <a:rPr lang="uk-UA" sz="1600" dirty="0" err="1"/>
              <a:t>внаслідокВеликої</a:t>
            </a:r>
            <a:r>
              <a:rPr lang="uk-UA" sz="1600" dirty="0"/>
              <a:t> депресії ціни на сільськогосподарську продукцію на Заході стрімко впали. Радянський Союз став на порозі економічної кризи, адже довгострокових позик йому ніхто не давав, вимагаючи визнати за собою борги Російської </a:t>
            </a:r>
            <a:r>
              <a:rPr lang="uk-UA" sz="1600" dirty="0" smtClean="0"/>
              <a:t>імперії</a:t>
            </a:r>
            <a:r>
              <a:rPr lang="uk-UA" sz="1600" dirty="0"/>
              <a:t>. Щоб заробити валюту, було вирішено збільшити обсяги продажу зерна, внаслідок чого хлібозаготівельні плани різко і невмотивовано зростали, з колгоспів забирався майже весь урожай, що мотивувало селян відмовлятися від праці на землі, і породило масову неконтрольовану урбанізацію. Для боротьби з цим явищем в грудні 1932 року було в СРСР було запроваджено </a:t>
            </a:r>
            <a:r>
              <a:rPr lang="uk-UA" sz="1600" dirty="0" smtClean="0"/>
              <a:t>внутрішні паспорти</a:t>
            </a:r>
            <a:r>
              <a:rPr lang="uk-UA" sz="1600" dirty="0"/>
              <a:t>.</a:t>
            </a:r>
          </a:p>
        </p:txBody>
      </p:sp>
      <p:pic>
        <p:nvPicPr>
          <p:cNvPr id="4100" name="Picture 4" descr="http://topwar.ru/uploads/images/2013/448/ignf7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80109"/>
            <a:ext cx="1887149" cy="182107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Прапор"/>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404664"/>
            <a:ext cx="2351710" cy="156153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upload.wikimedia.org/wikipedia/commons/thumb/5/54/Lange-MigrantMother02.jpg/300px-Lange-MigrantMother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8550" y="2564904"/>
            <a:ext cx="2857500" cy="371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425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вырезанными противолежащими углами 3"/>
          <p:cNvSpPr/>
          <p:nvPr/>
        </p:nvSpPr>
        <p:spPr>
          <a:xfrm>
            <a:off x="6156176" y="0"/>
            <a:ext cx="2987824" cy="6858000"/>
          </a:xfrm>
          <a:prstGeom prst="snip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dirty="0"/>
              <a:t>На </a:t>
            </a:r>
            <a:r>
              <a:rPr lang="ru-RU" dirty="0" err="1"/>
              <a:t>фоні</a:t>
            </a:r>
            <a:r>
              <a:rPr lang="ru-RU" dirty="0"/>
              <a:t> </a:t>
            </a:r>
            <a:r>
              <a:rPr lang="ru-RU" dirty="0" err="1"/>
              <a:t>цього</a:t>
            </a:r>
            <a:r>
              <a:rPr lang="ru-RU" dirty="0"/>
              <a:t>, </a:t>
            </a:r>
            <a:r>
              <a:rPr lang="ru-RU" dirty="0" err="1"/>
              <a:t>продовольче</a:t>
            </a:r>
            <a:r>
              <a:rPr lang="ru-RU" dirty="0"/>
              <a:t> становище </a:t>
            </a:r>
            <a:r>
              <a:rPr lang="ru-RU" dirty="0" err="1"/>
              <a:t>українських</a:t>
            </a:r>
            <a:r>
              <a:rPr lang="ru-RU" dirty="0"/>
              <a:t> </a:t>
            </a:r>
            <a:r>
              <a:rPr lang="ru-RU" dirty="0" err="1"/>
              <a:t>сіл</a:t>
            </a:r>
            <a:r>
              <a:rPr lang="ru-RU" dirty="0"/>
              <a:t> ставало все </a:t>
            </a:r>
            <a:r>
              <a:rPr lang="ru-RU" dirty="0" err="1"/>
              <a:t>важчим</a:t>
            </a:r>
            <a:r>
              <a:rPr lang="ru-RU" dirty="0"/>
              <a:t>. </a:t>
            </a:r>
            <a:r>
              <a:rPr lang="ru-RU" dirty="0" err="1"/>
              <a:t>Внаслідок</a:t>
            </a:r>
            <a:r>
              <a:rPr lang="ru-RU" dirty="0"/>
              <a:t> </a:t>
            </a:r>
            <a:r>
              <a:rPr lang="ru-RU" dirty="0" err="1"/>
              <a:t>хлібозаготівель</a:t>
            </a:r>
            <a:r>
              <a:rPr lang="ru-RU" dirty="0"/>
              <a:t> з урожаю 1931 року, </a:t>
            </a:r>
            <a:r>
              <a:rPr lang="ru-RU" dirty="0" err="1"/>
              <a:t>що</a:t>
            </a:r>
            <a:r>
              <a:rPr lang="ru-RU" dirty="0"/>
              <a:t> </a:t>
            </a:r>
            <a:r>
              <a:rPr lang="ru-RU" dirty="0" err="1"/>
              <a:t>затяглися</a:t>
            </a:r>
            <a:r>
              <a:rPr lang="ru-RU" dirty="0"/>
              <a:t> до </a:t>
            </a:r>
            <a:r>
              <a:rPr lang="ru-RU" dirty="0" err="1"/>
              <a:t>весни</a:t>
            </a:r>
            <a:r>
              <a:rPr lang="ru-RU" dirty="0"/>
              <a:t> 1932, в </a:t>
            </a:r>
            <a:r>
              <a:rPr lang="ru-RU" dirty="0" err="1"/>
              <a:t>певних</a:t>
            </a:r>
            <a:r>
              <a:rPr lang="ru-RU" dirty="0"/>
              <a:t> </a:t>
            </a:r>
            <a:r>
              <a:rPr lang="ru-RU" dirty="0" err="1"/>
              <a:t>сільських</a:t>
            </a:r>
            <a:r>
              <a:rPr lang="ru-RU" dirty="0"/>
              <a:t> районах </a:t>
            </a:r>
            <a:r>
              <a:rPr lang="ru-RU" dirty="0" err="1"/>
              <a:t>України</a:t>
            </a:r>
            <a:r>
              <a:rPr lang="ru-RU" dirty="0"/>
              <a:t> </a:t>
            </a:r>
            <a:r>
              <a:rPr lang="ru-RU" dirty="0" err="1"/>
              <a:t>почався</a:t>
            </a:r>
            <a:r>
              <a:rPr lang="ru-RU" dirty="0"/>
              <a:t> голод, </a:t>
            </a:r>
            <a:r>
              <a:rPr lang="ru-RU" dirty="0" err="1"/>
              <a:t>внаслідок</a:t>
            </a:r>
            <a:r>
              <a:rPr lang="ru-RU" dirty="0"/>
              <a:t> </a:t>
            </a:r>
            <a:r>
              <a:rPr lang="ru-RU" dirty="0" err="1"/>
              <a:t>якого</a:t>
            </a:r>
            <a:r>
              <a:rPr lang="ru-RU" dirty="0"/>
              <a:t> </a:t>
            </a:r>
            <a:r>
              <a:rPr lang="ru-RU" dirty="0" err="1"/>
              <a:t>загинуло</a:t>
            </a:r>
            <a:r>
              <a:rPr lang="ru-RU" dirty="0"/>
              <a:t> </a:t>
            </a:r>
            <a:r>
              <a:rPr lang="ru-RU" dirty="0" err="1"/>
              <a:t>близько</a:t>
            </a:r>
            <a:r>
              <a:rPr lang="ru-RU" dirty="0"/>
              <a:t> 150 </a:t>
            </a:r>
            <a:r>
              <a:rPr lang="ru-RU" dirty="0" err="1"/>
              <a:t>тисяч</a:t>
            </a:r>
            <a:r>
              <a:rPr lang="ru-RU" dirty="0"/>
              <a:t> селян. </a:t>
            </a:r>
            <a:r>
              <a:rPr lang="ru-RU" dirty="0" err="1"/>
              <a:t>Він</a:t>
            </a:r>
            <a:r>
              <a:rPr lang="ru-RU" dirty="0"/>
              <a:t> </a:t>
            </a:r>
            <a:r>
              <a:rPr lang="ru-RU" dirty="0" err="1"/>
              <a:t>тривав</a:t>
            </a:r>
            <a:r>
              <a:rPr lang="ru-RU" dirty="0"/>
              <a:t> до того часу, </a:t>
            </a:r>
            <a:r>
              <a:rPr lang="ru-RU" dirty="0" err="1"/>
              <a:t>поки</a:t>
            </a:r>
            <a:r>
              <a:rPr lang="ru-RU" dirty="0"/>
              <a:t> </a:t>
            </a:r>
            <a:r>
              <a:rPr lang="ru-RU" dirty="0" err="1"/>
              <a:t>визрів</a:t>
            </a:r>
            <a:r>
              <a:rPr lang="ru-RU" dirty="0"/>
              <a:t> урожай 1932 року.</a:t>
            </a:r>
            <a:endParaRPr lang="uk-UA" dirty="0"/>
          </a:p>
        </p:txBody>
      </p:sp>
      <p:pic>
        <p:nvPicPr>
          <p:cNvPr id="5122" name="Picture 2" descr="http://i.io.ua/img_su/large/0009/30/00093015_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508" y="1309687"/>
            <a:ext cx="5715000" cy="423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025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вырезанными противолежащими углами 3"/>
          <p:cNvSpPr/>
          <p:nvPr/>
        </p:nvSpPr>
        <p:spPr>
          <a:xfrm>
            <a:off x="4047391" y="13342"/>
            <a:ext cx="5096609" cy="6858000"/>
          </a:xfrm>
          <a:prstGeom prst="snip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dirty="0" err="1"/>
              <a:t>Радянська</a:t>
            </a:r>
            <a:r>
              <a:rPr lang="ru-RU" dirty="0"/>
              <a:t> </a:t>
            </a:r>
            <a:r>
              <a:rPr lang="ru-RU" dirty="0" err="1"/>
              <a:t>влада</a:t>
            </a:r>
            <a:r>
              <a:rPr lang="ru-RU" dirty="0"/>
              <a:t> не </a:t>
            </a:r>
            <a:r>
              <a:rPr lang="ru-RU" dirty="0" err="1"/>
              <a:t>приживалася</a:t>
            </a:r>
            <a:r>
              <a:rPr lang="ru-RU" dirty="0"/>
              <a:t> в </a:t>
            </a:r>
            <a:r>
              <a:rPr lang="ru-RU" dirty="0" err="1"/>
              <a:t>Україні</a:t>
            </a:r>
            <a:r>
              <a:rPr lang="ru-RU" dirty="0"/>
              <a:t>. </a:t>
            </a:r>
            <a:r>
              <a:rPr lang="ru-RU" dirty="0" err="1"/>
              <a:t>Керівництво</a:t>
            </a:r>
            <a:r>
              <a:rPr lang="ru-RU" dirty="0"/>
              <a:t> СРСР </a:t>
            </a:r>
            <a:r>
              <a:rPr lang="ru-RU" dirty="0" err="1"/>
              <a:t>розуміло</a:t>
            </a:r>
            <a:r>
              <a:rPr lang="ru-RU" dirty="0"/>
              <a:t> </a:t>
            </a:r>
            <a:r>
              <a:rPr lang="ru-RU" dirty="0" err="1"/>
              <a:t>це</a:t>
            </a:r>
            <a:r>
              <a:rPr lang="ru-RU" dirty="0"/>
              <a:t>. На </a:t>
            </a:r>
            <a:r>
              <a:rPr lang="ru-RU" dirty="0" err="1"/>
              <a:t>партійних</a:t>
            </a:r>
            <a:r>
              <a:rPr lang="ru-RU" dirty="0"/>
              <a:t> </a:t>
            </a:r>
            <a:r>
              <a:rPr lang="ru-RU" dirty="0" err="1"/>
              <a:t>зборах</a:t>
            </a:r>
            <a:r>
              <a:rPr lang="ru-RU" dirty="0"/>
              <a:t> </a:t>
            </a:r>
            <a:r>
              <a:rPr lang="ru-RU" dirty="0" err="1"/>
              <a:t>влітку</a:t>
            </a:r>
            <a:r>
              <a:rPr lang="ru-RU" dirty="0"/>
              <a:t> 1930 року </a:t>
            </a:r>
            <a:r>
              <a:rPr lang="ru-RU" dirty="0" err="1"/>
              <a:t>керівникКомпартії</a:t>
            </a:r>
            <a:r>
              <a:rPr lang="ru-RU" dirty="0"/>
              <a:t> </a:t>
            </a:r>
            <a:r>
              <a:rPr lang="ru-RU" dirty="0" err="1"/>
              <a:t>України</a:t>
            </a:r>
            <a:r>
              <a:rPr lang="ru-RU" dirty="0"/>
              <a:t> </a:t>
            </a:r>
            <a:r>
              <a:rPr lang="ru-RU" dirty="0" err="1"/>
              <a:t>Косіор</a:t>
            </a:r>
            <a:r>
              <a:rPr lang="ru-RU" dirty="0"/>
              <a:t> заявив</a:t>
            </a:r>
            <a:r>
              <a:rPr lang="ru-RU" dirty="0" smtClean="0"/>
              <a:t>:</a:t>
            </a:r>
          </a:p>
          <a:p>
            <a:pPr algn="ctr"/>
            <a:r>
              <a:rPr lang="uk-UA" i="1" dirty="0"/>
              <a:t>Селянин приймає нову тактику. Він відмовляється збирати урожай. Він хоче згноїти зерно, щоб задушити радянський уряд кістлявою рукою голоду. Але ворог прорахувався. Ми покажемо йому, що таке голод. Ваше завдання покінчити з куркульським саботажем урожаю. Ви мусите зібрати його до останньої зернини і відразу відправити на заготівельний пункт. Селяни не працюють. Вони розраховують на попередньо зібране зерно, яке вони заховали в ямах. Ми повинні примусити їх відкрити свої </a:t>
            </a:r>
            <a:r>
              <a:rPr lang="uk-UA" i="1" dirty="0" smtClean="0"/>
              <a:t>ями.</a:t>
            </a:r>
          </a:p>
          <a:p>
            <a:pPr algn="ctr"/>
            <a:endParaRPr lang="uk-UA" i="1" dirty="0" smtClean="0"/>
          </a:p>
        </p:txBody>
      </p:sp>
      <p:pic>
        <p:nvPicPr>
          <p:cNvPr id="6148" name="Picture 4" descr="Станіслав Вікентійович Косіо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620688"/>
            <a:ext cx="2725147" cy="295484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Kpu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33" y="4019938"/>
            <a:ext cx="3002022" cy="200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790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вырезанными противолежащими углами 3"/>
          <p:cNvSpPr/>
          <p:nvPr/>
        </p:nvSpPr>
        <p:spPr>
          <a:xfrm>
            <a:off x="5868144" y="116632"/>
            <a:ext cx="3275856" cy="6741368"/>
          </a:xfrm>
          <a:prstGeom prst="snip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uk-UA" dirty="0"/>
              <a:t>Таким чином, радянське керівництво ставило перед собою дві мети. По-перше, загнати селян </a:t>
            </a:r>
            <a:r>
              <a:rPr lang="uk-UA" dirty="0" err="1"/>
              <a:t>у колгоспи</a:t>
            </a:r>
            <a:r>
              <a:rPr lang="uk-UA" dirty="0"/>
              <a:t> і збільшити обсяги </a:t>
            </a:r>
            <a:r>
              <a:rPr lang="uk-UA" dirty="0" err="1"/>
              <a:t>хлібозаготівель</a:t>
            </a:r>
            <a:r>
              <a:rPr lang="uk-UA" dirty="0"/>
              <a:t>. По-друге, зламати класовий і національний рух опору, який на </a:t>
            </a:r>
            <a:r>
              <a:rPr lang="uk-UA" dirty="0" err="1"/>
              <a:t>хвилях </a:t>
            </a:r>
            <a:r>
              <a:rPr lang="uk-UA" dirty="0" err="1" smtClean="0"/>
              <a:t>українізації</a:t>
            </a:r>
            <a:r>
              <a:rPr lang="uk-UA" dirty="0" smtClean="0"/>
              <a:t>набував </a:t>
            </a:r>
            <a:r>
              <a:rPr lang="uk-UA" dirty="0"/>
              <a:t>обертів.</a:t>
            </a:r>
          </a:p>
        </p:txBody>
      </p:sp>
      <p:pic>
        <p:nvPicPr>
          <p:cNvPr id="7170" name="Picture 2" descr="http://upload.wikimedia.org/wikipedia/commons/1/16/HolodomorVyizdValk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819" y="194780"/>
            <a:ext cx="4140293" cy="31604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kornilov.name/wp-content/uploads/12-s'ezd-RKP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717032"/>
            <a:ext cx="4392487" cy="2651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330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TotalTime>
  <Words>908</Words>
  <Application>Microsoft Office PowerPoint</Application>
  <PresentationFormat>Экран (4:3)</PresentationFormat>
  <Paragraphs>75</Paragraphs>
  <Slides>42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Тема Office</vt:lpstr>
      <vt:lpstr>+</vt:lpstr>
      <vt:lpstr>Презентация PowerPoint</vt:lpstr>
      <vt:lpstr>Презентация PowerPoint</vt:lpstr>
      <vt:lpstr>Презентация PowerPoint</vt:lpstr>
      <vt:lpstr>Причини і організація Голодомору </vt:lpstr>
      <vt:lpstr>Презентация PowerPoint</vt:lpstr>
      <vt:lpstr>Презентация PowerPoint</vt:lpstr>
      <vt:lpstr>Презентация PowerPoint</vt:lpstr>
      <vt:lpstr>Презентация PowerPoint</vt:lpstr>
      <vt:lpstr>Початок репресій. «Закон про п'ять колосків»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Запровадження натуральних штрафів і чорних дощок, блокада УРСР </vt:lpstr>
      <vt:lpstr>Презентация PowerPoint</vt:lpstr>
      <vt:lpstr>Пік Голодомору</vt:lpstr>
      <vt:lpstr>Презентация PowerPoint</vt:lpstr>
      <vt:lpstr>Презентация PowerPoint</vt:lpstr>
      <vt:lpstr>Презентация PowerPoint</vt:lpstr>
      <vt:lpstr>Презентация PowerPoint</vt:lpstr>
      <vt:lpstr>Презентация PowerPoint</vt:lpstr>
      <vt:lpstr>Українці за кордоном СРСР зверталися із протестами до Ліги Націй, до урядів різних держав :</vt:lpstr>
      <vt:lpstr>Намагання влади СРСР приховати наслідки Голодомору </vt:lpstr>
      <vt:lpstr>Презентация PowerPoint</vt:lpstr>
      <vt:lpstr>Кількість загиблих</vt:lpstr>
      <vt:lpstr>Згідно з дослідженнями Інституту демографії та соціальних досліджень Національної академії наук України, демографічні втрати від Голодомору 1932–1933 років в Україні становлять 3,2 мільйони осіб</vt:lpstr>
      <vt:lpstr>Презентация PowerPoint</vt:lpstr>
      <vt:lpstr>Презентация PowerPoint</vt:lpstr>
      <vt:lpstr>Презентация PowerPoint</vt:lpstr>
      <vt:lpstr>Презентация PowerPoint</vt:lpstr>
      <vt:lpstr>Четверта субота листопада в Україні визнана Днем пам'яті жертв голодоморів. Меморіальні заходи проводяться як в Україні, так і поза її межами. Щорічно, в цей день проводиться всеукраїнська акція «Запали свічку».</vt:lpstr>
      <vt:lpstr>Найбільш монументальними серед пам'ятників жертвам Голодомору є меморіали у Києві та Харкові. Пам'ятники жертвам Голодомору встановлені також у Дніпропетровську, Одесі, Миколаєві, Кіровограді, Луганську, Сумах, Черкасах, Коломиї  та багатьох інших українських містах і селах. Закордоном пам'ятники встановлені у Едмонтоні, Калгарі, Вінніпегу та інших містах. Піднесення до Національного меморіалу пам'яті жертв Голодоморів символічних горщиків з зерном та свічками (лампадками), а також посадка кущів калини поблизу меморіалу є обов'язковим пунктом в протоколі офіційних візитів лідерів держав до Києва.</vt:lpstr>
      <vt:lpstr>До 80-х роковин Голодомору в Україні 1932–1933 років в Гарвардському університеті підготують спеціальний атлас, який дозволить відобразити масштаби трагедії на картах</vt:lpstr>
      <vt:lpstr>Вічна пам’ять жертвам   страшних  Сталінських репресій …</vt:lpstr>
      <vt:lpstr>Виконувала  Маковоз Марія  учениця 10- А класу </vt:lpstr>
    </vt:vector>
  </TitlesOfParts>
  <Company>Masha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32</cp:revision>
  <dcterms:created xsi:type="dcterms:W3CDTF">2014-03-01T14:52:34Z</dcterms:created>
  <dcterms:modified xsi:type="dcterms:W3CDTF">2014-03-02T10:51:36Z</dcterms:modified>
</cp:coreProperties>
</file>