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88050-D1C0-430E-AD93-C1BA26DBB556}" type="datetimeFigureOut">
              <a:rPr lang="uk-UA" smtClean="0"/>
              <a:t>16.10.2014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4983-08D5-449C-8322-B8E543BC6B1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55411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88050-D1C0-430E-AD93-C1BA26DBB556}" type="datetimeFigureOut">
              <a:rPr lang="uk-UA" smtClean="0"/>
              <a:t>16.10.2014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4983-08D5-449C-8322-B8E543BC6B1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89782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88050-D1C0-430E-AD93-C1BA26DBB556}" type="datetimeFigureOut">
              <a:rPr lang="uk-UA" smtClean="0"/>
              <a:t>16.10.2014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4983-08D5-449C-8322-B8E543BC6B1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05371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88050-D1C0-430E-AD93-C1BA26DBB556}" type="datetimeFigureOut">
              <a:rPr lang="uk-UA" smtClean="0"/>
              <a:t>16.10.2014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4983-08D5-449C-8322-B8E543BC6B1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95435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88050-D1C0-430E-AD93-C1BA26DBB556}" type="datetimeFigureOut">
              <a:rPr lang="uk-UA" smtClean="0"/>
              <a:t>16.10.2014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4983-08D5-449C-8322-B8E543BC6B1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56614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88050-D1C0-430E-AD93-C1BA26DBB556}" type="datetimeFigureOut">
              <a:rPr lang="uk-UA" smtClean="0"/>
              <a:t>16.10.2014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4983-08D5-449C-8322-B8E543BC6B1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62408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88050-D1C0-430E-AD93-C1BA26DBB556}" type="datetimeFigureOut">
              <a:rPr lang="uk-UA" smtClean="0"/>
              <a:t>16.10.2014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4983-08D5-449C-8322-B8E543BC6B1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21655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88050-D1C0-430E-AD93-C1BA26DBB556}" type="datetimeFigureOut">
              <a:rPr lang="uk-UA" smtClean="0"/>
              <a:t>16.10.2014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4983-08D5-449C-8322-B8E543BC6B1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31799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88050-D1C0-430E-AD93-C1BA26DBB556}" type="datetimeFigureOut">
              <a:rPr lang="uk-UA" smtClean="0"/>
              <a:t>16.10.2014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4983-08D5-449C-8322-B8E543BC6B1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8087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88050-D1C0-430E-AD93-C1BA26DBB556}" type="datetimeFigureOut">
              <a:rPr lang="uk-UA" smtClean="0"/>
              <a:t>16.10.2014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4983-08D5-449C-8322-B8E543BC6B1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02855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88050-D1C0-430E-AD93-C1BA26DBB556}" type="datetimeFigureOut">
              <a:rPr lang="uk-UA" smtClean="0"/>
              <a:t>16.10.2014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4983-08D5-449C-8322-B8E543BC6B1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92141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88050-D1C0-430E-AD93-C1BA26DBB556}" type="datetimeFigureOut">
              <a:rPr lang="uk-UA" smtClean="0"/>
              <a:t>16.10.2014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14983-08D5-449C-8322-B8E543BC6B1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5548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7200" dirty="0" smtClean="0"/>
              <a:t>Іван Вишенський </a:t>
            </a:r>
            <a:endParaRPr lang="uk-UA" sz="7200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Autofit/>
          </a:bodyPr>
          <a:lstStyle/>
          <a:p>
            <a:r>
              <a:rPr lang="uk-UA" sz="6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Послання до єпископів</a:t>
            </a:r>
            <a:endParaRPr lang="uk-UA" sz="6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13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5" name="Місце для вмісту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867" y="273050"/>
            <a:ext cx="3980116" cy="5853113"/>
          </a:xfrm>
        </p:spPr>
      </p:pic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381000" y="228600"/>
            <a:ext cx="3617913" cy="5910263"/>
          </a:xfrm>
        </p:spPr>
        <p:txBody>
          <a:bodyPr>
            <a:normAutofit lnSpcReduction="10000"/>
          </a:bodyPr>
          <a:lstStyle/>
          <a:p>
            <a:pPr indent="450215" algn="ctr">
              <a:spcAft>
                <a:spcPts val="0"/>
              </a:spcAft>
            </a:pPr>
            <a:r>
              <a:rPr lang="ru-RU" dirty="0" smtClean="0">
                <a:effectLst/>
                <a:latin typeface="Arial"/>
                <a:ea typeface="Times New Roman"/>
              </a:rPr>
              <a:t> </a:t>
            </a:r>
            <a:endParaRPr lang="uk-UA" sz="1050" dirty="0" smtClean="0">
              <a:effectLst/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uk-UA" dirty="0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  <a:t>Твір починається з глузливого звернення до архієпископа Михайла та ще п'яти єпископів, які підписали унію:</a:t>
            </a:r>
            <a:endParaRPr lang="uk-UA" sz="1050" dirty="0" smtClean="0">
              <a:effectLst/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uk-UA" dirty="0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  <a:t>«Вельможним їх милості панам». До автора «Послання» дійшов плід їхнього «подвигу, праці, ретельності і старання, писання під назвою «Обо­рона згоди з латинською церквою і вірою, що служить Риму». Характе­ризуючи своїх ідейних супротивників, як «піклувальників і будівничих тієї названої згоди, унії зміїної, як її зве руський народ», він запитує, де й хто з них виконував шість заповідей Христових: голодних нагодував, спраг­лих напоїв, мандрівних упокоїв, голих зодяг, хворим послужив, у темни­цях одвідував?..»</a:t>
            </a:r>
            <a:endParaRPr lang="uk-UA" sz="1050" dirty="0" smtClean="0">
              <a:effectLst/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uk-UA" dirty="0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  <a:t>Чи не самі «їхні милості» чинять голодними і спраглими «бідних підда­них», забирають пожертви на прогодування сиріт церковних та тягнуть з гумна стоги та ожереди. Разом із своїми слугами пожирають «отих труд і піт кривавий», горілки </a:t>
            </a:r>
            <a:r>
              <a:rPr lang="uk-UA" dirty="0" err="1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  <a:t>проціджувані</a:t>
            </a:r>
            <a:r>
              <a:rPr lang="uk-UA" dirty="0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  <a:t> курять, пиво добірне варять і «в прірву ненаситного черева вливають».</a:t>
            </a:r>
            <a:endParaRPr lang="uk-UA" sz="1050" dirty="0" smtClean="0">
              <a:effectLst/>
              <a:latin typeface="Times New Roman"/>
              <a:ea typeface="Times New Roman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5494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52400" y="227331"/>
            <a:ext cx="3733800" cy="45719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pic>
        <p:nvPicPr>
          <p:cNvPr id="5" name="Місце для вмісту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76200"/>
            <a:ext cx="4876800" cy="6502400"/>
          </a:xfrm>
        </p:spPr>
      </p:pic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52400" y="152400"/>
            <a:ext cx="3581400" cy="6400800"/>
          </a:xfrm>
        </p:spPr>
        <p:txBody>
          <a:bodyPr>
            <a:normAutofit lnSpcReduction="10000"/>
          </a:bodyPr>
          <a:lstStyle/>
          <a:p>
            <a:pPr indent="450215" algn="just">
              <a:spcAft>
                <a:spcPts val="0"/>
              </a:spcAft>
            </a:pPr>
            <a:r>
              <a:rPr lang="uk-UA" dirty="0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  <a:t>Тоді як самі єпископи об'їдаються, сироти церковні терплять від голо­ду і спраги, а піддані з дітьми змушені урізати собі пайку хліба, боячись, що не дотягнуть до нового урожаю.</a:t>
            </a:r>
            <a:endParaRPr lang="uk-UA" sz="1050" dirty="0" smtClean="0">
              <a:effectLst/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uk-UA" dirty="0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  <a:t>Де вони голих одягали? Чи не самі забирають у людей коні, воли, вівці, податки грошові живцем здирають, у </a:t>
            </a:r>
            <a:r>
              <a:rPr lang="uk-UA" dirty="0" err="1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  <a:t>непогідь</a:t>
            </a:r>
            <a:r>
              <a:rPr lang="uk-UA" dirty="0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  <a:t> гонять на важку роботу. Самі ж «</a:t>
            </a:r>
            <a:r>
              <a:rPr lang="uk-UA" dirty="0" err="1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  <a:t>яко</a:t>
            </a:r>
            <a:r>
              <a:rPr lang="uk-UA" dirty="0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  <a:t> ідоли» на місці сидять, а якщо й трапиться того «трупа </a:t>
            </a:r>
            <a:r>
              <a:rPr lang="uk-UA" dirty="0" err="1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  <a:t>обідолотвореного</a:t>
            </a:r>
            <a:r>
              <a:rPr lang="uk-UA" dirty="0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  <a:t>» кудись перенести, то тільки на колисках, немов дома сидячи, пе­реносяться.</a:t>
            </a:r>
            <a:endParaRPr lang="uk-UA" sz="1050" dirty="0" smtClean="0">
              <a:effectLst/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uk-UA" dirty="0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  <a:t>Отак, висмоктавши з своїх підданих їхню кров, силу і працю, своїх при­служників у дорогі сукна вдягають, щоб приємним виглядом їх тішитись. Між тим у бідолашних людей немає навіть «сірячини путящої», аби наготу свою прикрити.</a:t>
            </a:r>
            <a:endParaRPr lang="uk-UA" sz="1050" dirty="0" smtClean="0">
              <a:effectLst/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uk-UA" dirty="0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  <a:t>Єпископи повні мішки грішми золотими напихають, «а </a:t>
            </a:r>
            <a:r>
              <a:rPr lang="uk-UA" dirty="0" err="1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  <a:t>тії</a:t>
            </a:r>
            <a:r>
              <a:rPr lang="uk-UA" dirty="0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  <a:t> бідаки ше­ляга, за </a:t>
            </a:r>
            <a:r>
              <a:rPr lang="uk-UA" dirty="0" err="1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  <a:t>віщо</a:t>
            </a:r>
            <a:r>
              <a:rPr lang="uk-UA" dirty="0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  <a:t> сіль купити, не мають». Чи не для того вони єпископства до­магались, щоб більше майна, маєтностей та прибутків у церкві Божої здобути? Щоб у достатках розкішних, «яку маслі плавати?»</a:t>
            </a:r>
            <a:endParaRPr lang="uk-UA" sz="1050" dirty="0" smtClean="0">
              <a:effectLst/>
              <a:latin typeface="Times New Roman"/>
              <a:ea typeface="Times New Roman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2791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5" name="Місце для вмісту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54141"/>
            <a:ext cx="4648200" cy="6769223"/>
          </a:xfrm>
        </p:spPr>
      </p:pic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304800"/>
            <a:ext cx="3008313" cy="5821363"/>
          </a:xfrm>
        </p:spPr>
        <p:txBody>
          <a:bodyPr/>
          <a:lstStyle/>
          <a:p>
            <a:pPr indent="450215" algn="just">
              <a:spcAft>
                <a:spcPts val="0"/>
              </a:spcAft>
            </a:pPr>
            <a:r>
              <a:rPr lang="uk-UA" dirty="0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  <a:t>Дочок вони багатим приданим єпископським наділяють, зятям титули найславніші надали.</a:t>
            </a:r>
            <a:endParaRPr lang="uk-UA" sz="1050" dirty="0" smtClean="0">
              <a:effectLst/>
              <a:latin typeface="Times New Roman"/>
              <a:ea typeface="Times New Roman"/>
            </a:endParaRPr>
          </a:p>
          <a:p>
            <a:r>
              <a:rPr lang="uk-UA" dirty="0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  <a:t>Далі І. Вишенський наводить приклади розкішного життя та великих статків каштеляна </a:t>
            </a:r>
            <a:r>
              <a:rPr lang="uk-UA" dirty="0" err="1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  <a:t>Потія</a:t>
            </a:r>
            <a:r>
              <a:rPr lang="uk-UA" dirty="0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  <a:t>, архієпископа Рогози, який колись був лише не­багатим шляхтичем, єпископа Кирила Терлецького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5928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43800"/>
          </a:xfr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2000" dirty="0" smtClean="0">
                <a:ea typeface="Calibri"/>
                <a:cs typeface="Times New Roman"/>
              </a:rPr>
              <a:t/>
            </a:r>
            <a:br>
              <a:rPr lang="uk-UA" sz="2000" dirty="0" smtClean="0">
                <a:ea typeface="Calibri"/>
                <a:cs typeface="Times New Roman"/>
              </a:rPr>
            </a:br>
            <a:r>
              <a:rPr lang="en-US" sz="2000" dirty="0" err="1" smtClean="0">
                <a:ea typeface="Calibri"/>
                <a:cs typeface="Times New Roman"/>
              </a:rPr>
              <a:t>Серед</a:t>
            </a:r>
            <a:r>
              <a:rPr lang="en-US" sz="2000" dirty="0" smtClean="0">
                <a:ea typeface="Calibri"/>
                <a:cs typeface="Times New Roman"/>
              </a:rPr>
              <a:t> </a:t>
            </a:r>
            <a:r>
              <a:rPr lang="en-US" sz="2000" dirty="0" err="1">
                <a:ea typeface="Calibri"/>
                <a:cs typeface="Times New Roman"/>
              </a:rPr>
              <a:t>письменників</a:t>
            </a:r>
            <a:r>
              <a:rPr lang="en-US" sz="2000" dirty="0">
                <a:ea typeface="Calibri"/>
                <a:cs typeface="Times New Roman"/>
              </a:rPr>
              <a:t> </a:t>
            </a:r>
            <a:r>
              <a:rPr lang="en-US" sz="2000" dirty="0" err="1">
                <a:ea typeface="Calibri"/>
                <a:cs typeface="Times New Roman"/>
              </a:rPr>
              <a:t>Давньої</a:t>
            </a:r>
            <a:r>
              <a:rPr lang="en-US" sz="2000" dirty="0">
                <a:ea typeface="Calibri"/>
                <a:cs typeface="Times New Roman"/>
              </a:rPr>
              <a:t> </a:t>
            </a:r>
            <a:r>
              <a:rPr lang="en-US" sz="2000" dirty="0" err="1">
                <a:ea typeface="Calibri"/>
                <a:cs typeface="Times New Roman"/>
              </a:rPr>
              <a:t>української</a:t>
            </a:r>
            <a:r>
              <a:rPr lang="en-US" sz="2000" dirty="0">
                <a:ea typeface="Calibri"/>
                <a:cs typeface="Times New Roman"/>
              </a:rPr>
              <a:t> </a:t>
            </a:r>
            <a:r>
              <a:rPr lang="en-US" sz="2000" dirty="0" err="1">
                <a:ea typeface="Calibri"/>
                <a:cs typeface="Times New Roman"/>
              </a:rPr>
              <a:t>літератури</a:t>
            </a:r>
            <a:r>
              <a:rPr lang="en-US" sz="2000" dirty="0">
                <a:ea typeface="Calibri"/>
                <a:cs typeface="Times New Roman"/>
              </a:rPr>
              <a:t> </a:t>
            </a:r>
            <a:r>
              <a:rPr lang="en-US" sz="2000" dirty="0" err="1">
                <a:ea typeface="Calibri"/>
                <a:cs typeface="Times New Roman"/>
              </a:rPr>
              <a:t>найвідатнішім</a:t>
            </a:r>
            <a:r>
              <a:rPr lang="en-US" sz="2000" dirty="0">
                <a:ea typeface="Calibri"/>
                <a:cs typeface="Times New Roman"/>
              </a:rPr>
              <a:t> </a:t>
            </a:r>
            <a:r>
              <a:rPr lang="en-US" sz="2000" dirty="0" err="1">
                <a:ea typeface="Calibri"/>
                <a:cs typeface="Times New Roman"/>
              </a:rPr>
              <a:t>полемістом</a:t>
            </a:r>
            <a:r>
              <a:rPr lang="en-US" sz="2000" dirty="0">
                <a:ea typeface="Calibri"/>
                <a:cs typeface="Times New Roman"/>
              </a:rPr>
              <a:t> </a:t>
            </a:r>
            <a:r>
              <a:rPr lang="en-US" sz="2000" dirty="0" err="1">
                <a:ea typeface="Calibri"/>
                <a:cs typeface="Times New Roman"/>
              </a:rPr>
              <a:t>кінця</a:t>
            </a:r>
            <a:r>
              <a:rPr lang="en-US" sz="2000" dirty="0">
                <a:ea typeface="Calibri"/>
                <a:cs typeface="Times New Roman"/>
              </a:rPr>
              <a:t> XVI - </a:t>
            </a:r>
            <a:r>
              <a:rPr lang="en-US" sz="2000" dirty="0" err="1">
                <a:ea typeface="Calibri"/>
                <a:cs typeface="Times New Roman"/>
              </a:rPr>
              <a:t>качану</a:t>
            </a:r>
            <a:r>
              <a:rPr lang="en-US" sz="2000" dirty="0">
                <a:ea typeface="Calibri"/>
                <a:cs typeface="Times New Roman"/>
              </a:rPr>
              <a:t> XVII </a:t>
            </a:r>
            <a:r>
              <a:rPr lang="en-US" sz="2000" dirty="0" err="1">
                <a:ea typeface="Calibri"/>
                <a:cs typeface="Times New Roman"/>
              </a:rPr>
              <a:t>век</a:t>
            </a:r>
            <a:r>
              <a:rPr lang="en-US" sz="2000" dirty="0">
                <a:ea typeface="Calibri"/>
                <a:cs typeface="Times New Roman"/>
              </a:rPr>
              <a:t> БУВ </a:t>
            </a:r>
            <a:r>
              <a:rPr lang="en-US" sz="2000" dirty="0" err="1">
                <a:ea typeface="Calibri"/>
                <a:cs typeface="Times New Roman"/>
              </a:rPr>
              <a:t>Іван</a:t>
            </a:r>
            <a:r>
              <a:rPr lang="en-US" sz="2000" dirty="0">
                <a:ea typeface="Calibri"/>
                <a:cs typeface="Times New Roman"/>
              </a:rPr>
              <a:t> </a:t>
            </a:r>
            <a:r>
              <a:rPr lang="en-US" sz="2000" dirty="0" err="1">
                <a:ea typeface="Calibri"/>
                <a:cs typeface="Times New Roman"/>
              </a:rPr>
              <a:t>Вишенський</a:t>
            </a:r>
            <a:r>
              <a:rPr lang="en-US" sz="2000" dirty="0">
                <a:ea typeface="Calibri"/>
                <a:cs typeface="Times New Roman"/>
              </a:rPr>
              <a:t>. </a:t>
            </a:r>
            <a:r>
              <a:rPr lang="ru-RU" sz="2000" dirty="0">
                <a:ea typeface="Calibri"/>
                <a:cs typeface="Times New Roman"/>
              </a:rPr>
              <a:t>На шкода, </a:t>
            </a:r>
            <a:r>
              <a:rPr lang="ru-RU" sz="2000" dirty="0" err="1">
                <a:ea typeface="Calibri"/>
                <a:cs typeface="Times New Roman"/>
              </a:rPr>
              <a:t>біографічніх</a:t>
            </a:r>
            <a:r>
              <a:rPr lang="ru-RU" sz="2000" dirty="0">
                <a:ea typeface="Calibri"/>
                <a:cs typeface="Times New Roman"/>
              </a:rPr>
              <a:t> </a:t>
            </a:r>
            <a:r>
              <a:rPr lang="ru-RU" sz="2000" dirty="0" err="1">
                <a:ea typeface="Calibri"/>
                <a:cs typeface="Times New Roman"/>
              </a:rPr>
              <a:t>відомостей</a:t>
            </a:r>
            <a:r>
              <a:rPr lang="ru-RU" sz="2000" dirty="0">
                <a:ea typeface="Calibri"/>
                <a:cs typeface="Times New Roman"/>
              </a:rPr>
              <a:t> про </a:t>
            </a:r>
            <a:r>
              <a:rPr lang="ru-RU" sz="2000" dirty="0" err="1">
                <a:ea typeface="Calibri"/>
                <a:cs typeface="Times New Roman"/>
              </a:rPr>
              <a:t>цього</a:t>
            </a:r>
            <a:r>
              <a:rPr lang="ru-RU" sz="2000" dirty="0">
                <a:ea typeface="Calibri"/>
                <a:cs typeface="Times New Roman"/>
              </a:rPr>
              <a:t> </a:t>
            </a:r>
            <a:r>
              <a:rPr lang="ru-RU" sz="2000" dirty="0" err="1">
                <a:ea typeface="Calibri"/>
                <a:cs typeface="Times New Roman"/>
              </a:rPr>
              <a:t>письменника-полеміста</a:t>
            </a:r>
            <a:r>
              <a:rPr lang="ru-RU" sz="2000" dirty="0">
                <a:ea typeface="Calibri"/>
                <a:cs typeface="Times New Roman"/>
              </a:rPr>
              <a:t> </a:t>
            </a:r>
            <a:r>
              <a:rPr lang="ru-RU" sz="2000" dirty="0" err="1">
                <a:ea typeface="Calibri"/>
                <a:cs typeface="Times New Roman"/>
              </a:rPr>
              <a:t>Дуже</a:t>
            </a:r>
            <a:r>
              <a:rPr lang="ru-RU" sz="2000" dirty="0">
                <a:ea typeface="Calibri"/>
                <a:cs typeface="Times New Roman"/>
              </a:rPr>
              <a:t> мало: </a:t>
            </a:r>
            <a:r>
              <a:rPr lang="ru-RU" sz="2000" dirty="0" err="1">
                <a:ea typeface="Calibri"/>
                <a:cs typeface="Times New Roman"/>
              </a:rPr>
              <a:t>Ліше</a:t>
            </a:r>
            <a:r>
              <a:rPr lang="ru-RU" sz="2000" dirty="0">
                <a:ea typeface="Calibri"/>
                <a:cs typeface="Times New Roman"/>
              </a:rPr>
              <a:t> </a:t>
            </a:r>
            <a:r>
              <a:rPr lang="ru-RU" sz="2000" dirty="0" err="1">
                <a:ea typeface="Calibri"/>
                <a:cs typeface="Times New Roman"/>
              </a:rPr>
              <a:t>ті</a:t>
            </a:r>
            <a:r>
              <a:rPr lang="ru-RU" sz="2000" dirty="0">
                <a:ea typeface="Calibri"/>
                <a:cs typeface="Times New Roman"/>
              </a:rPr>
              <a:t>, что БУВ ВІН ЛЮДИНОЮ </a:t>
            </a:r>
            <a:r>
              <a:rPr lang="ru-RU" sz="2000" dirty="0" err="1">
                <a:ea typeface="Calibri"/>
                <a:cs typeface="Times New Roman"/>
              </a:rPr>
              <a:t>освіченою</a:t>
            </a:r>
            <a:r>
              <a:rPr lang="ru-RU" sz="2000" dirty="0">
                <a:ea typeface="Calibri"/>
                <a:cs typeface="Times New Roman"/>
              </a:rPr>
              <a:t>, а в 30-35 </a:t>
            </a:r>
            <a:r>
              <a:rPr lang="ru-RU" sz="2000" dirty="0" err="1">
                <a:ea typeface="Calibri"/>
                <a:cs typeface="Times New Roman"/>
              </a:rPr>
              <a:t>років</a:t>
            </a:r>
            <a:r>
              <a:rPr lang="ru-RU" sz="2000" dirty="0">
                <a:ea typeface="Calibri"/>
                <a:cs typeface="Times New Roman"/>
              </a:rPr>
              <a:t> постригся в </a:t>
            </a:r>
            <a:r>
              <a:rPr lang="ru-RU" sz="2000" dirty="0" err="1">
                <a:ea typeface="Calibri"/>
                <a:cs typeface="Times New Roman"/>
              </a:rPr>
              <a:t>ченці</a:t>
            </a:r>
            <a:r>
              <a:rPr lang="ru-RU" sz="2000" dirty="0">
                <a:ea typeface="Calibri"/>
                <a:cs typeface="Times New Roman"/>
              </a:rPr>
              <a:t>, ставши монахом-аскетом, </a:t>
            </a:r>
            <a:r>
              <a:rPr lang="ru-RU" sz="2000" dirty="0" err="1">
                <a:ea typeface="Calibri"/>
                <a:cs typeface="Times New Roman"/>
              </a:rPr>
              <a:t>переселівся</a:t>
            </a:r>
            <a:r>
              <a:rPr lang="ru-RU" sz="2000" dirty="0">
                <a:ea typeface="Calibri"/>
                <a:cs typeface="Times New Roman"/>
              </a:rPr>
              <a:t> у </a:t>
            </a:r>
            <a:r>
              <a:rPr lang="ru-RU" sz="2000" dirty="0" err="1">
                <a:ea typeface="Calibri"/>
                <a:cs typeface="Times New Roman"/>
              </a:rPr>
              <a:t>Грецію</a:t>
            </a:r>
            <a:r>
              <a:rPr lang="ru-RU" sz="2000" dirty="0">
                <a:ea typeface="Calibri"/>
                <a:cs typeface="Times New Roman"/>
              </a:rPr>
              <a:t> на </a:t>
            </a:r>
            <a:r>
              <a:rPr lang="ru-RU" sz="2000" dirty="0" err="1">
                <a:ea typeface="Calibri"/>
                <a:cs typeface="Times New Roman"/>
              </a:rPr>
              <a:t>Святу</a:t>
            </a:r>
            <a:r>
              <a:rPr lang="ru-RU" sz="2000" dirty="0">
                <a:ea typeface="Calibri"/>
                <a:cs typeface="Times New Roman"/>
              </a:rPr>
              <a:t> гору, на Афон. На </a:t>
            </a:r>
            <a:r>
              <a:rPr lang="ru-RU" sz="2000" dirty="0" err="1">
                <a:ea typeface="Calibri"/>
                <a:cs typeface="Times New Roman"/>
              </a:rPr>
              <a:t>Афоні</a:t>
            </a:r>
            <a:r>
              <a:rPr lang="ru-RU" sz="2000" dirty="0">
                <a:ea typeface="Calibri"/>
                <a:cs typeface="Times New Roman"/>
              </a:rPr>
              <a:t> І. </a:t>
            </a:r>
            <a:r>
              <a:rPr lang="ru-RU" sz="2000" dirty="0" err="1">
                <a:ea typeface="Calibri"/>
                <a:cs typeface="Times New Roman"/>
              </a:rPr>
              <a:t>Вишенський</a:t>
            </a:r>
            <a:r>
              <a:rPr lang="ru-RU" sz="2000" dirty="0">
                <a:ea typeface="Calibri"/>
                <a:cs typeface="Times New Roman"/>
              </a:rPr>
              <a:t> почав свою </a:t>
            </a:r>
            <a:r>
              <a:rPr lang="ru-RU" sz="2000" dirty="0" err="1">
                <a:ea typeface="Calibri"/>
                <a:cs typeface="Times New Roman"/>
              </a:rPr>
              <a:t>Літературну</a:t>
            </a:r>
            <a:r>
              <a:rPr lang="ru-RU" sz="2000" dirty="0">
                <a:ea typeface="Calibri"/>
                <a:cs typeface="Times New Roman"/>
              </a:rPr>
              <a:t> </a:t>
            </a:r>
            <a:r>
              <a:rPr lang="ru-RU" sz="2000" dirty="0" err="1">
                <a:ea typeface="Calibri"/>
                <a:cs typeface="Times New Roman"/>
              </a:rPr>
              <a:t>діяльність</a:t>
            </a:r>
            <a:r>
              <a:rPr lang="ru-RU" sz="2000" dirty="0">
                <a:ea typeface="Calibri"/>
                <a:cs typeface="Times New Roman"/>
              </a:rPr>
              <a:t> як </a:t>
            </a:r>
            <a:r>
              <a:rPr lang="ru-RU" sz="2000" dirty="0" err="1">
                <a:ea typeface="Calibri"/>
                <a:cs typeface="Times New Roman"/>
              </a:rPr>
              <a:t>письменник-полеміст</a:t>
            </a:r>
            <a:r>
              <a:rPr lang="ru-RU" sz="2000" dirty="0">
                <a:ea typeface="Calibri"/>
                <a:cs typeface="Times New Roman"/>
              </a:rPr>
              <a:t>, твори которого </a:t>
            </a:r>
            <a:r>
              <a:rPr lang="ru-RU" sz="2000" dirty="0" err="1">
                <a:ea typeface="Calibri"/>
                <a:cs typeface="Times New Roman"/>
              </a:rPr>
              <a:t>пробуджувалі</a:t>
            </a:r>
            <a:r>
              <a:rPr lang="ru-RU" sz="2000" dirty="0">
                <a:ea typeface="Calibri"/>
                <a:cs typeface="Times New Roman"/>
              </a:rPr>
              <a:t> в </a:t>
            </a:r>
            <a:r>
              <a:rPr lang="ru-RU" sz="2000" dirty="0" err="1">
                <a:ea typeface="Calibri"/>
                <a:cs typeface="Times New Roman"/>
              </a:rPr>
              <a:t>народі</a:t>
            </a:r>
            <a:r>
              <a:rPr lang="ru-RU" sz="2000" dirty="0">
                <a:ea typeface="Calibri"/>
                <a:cs typeface="Times New Roman"/>
              </a:rPr>
              <a:t> </a:t>
            </a:r>
            <a:r>
              <a:rPr lang="ru-RU" sz="2000" dirty="0" err="1">
                <a:ea typeface="Calibri"/>
                <a:cs typeface="Times New Roman"/>
              </a:rPr>
              <a:t>антікатоліцькі</a:t>
            </a:r>
            <a:r>
              <a:rPr lang="ru-RU" sz="2000" dirty="0">
                <a:ea typeface="Calibri"/>
                <a:cs typeface="Times New Roman"/>
              </a:rPr>
              <a:t> ї </a:t>
            </a:r>
            <a:r>
              <a:rPr lang="ru-RU" sz="2000" dirty="0" err="1">
                <a:ea typeface="Calibri"/>
                <a:cs typeface="Times New Roman"/>
              </a:rPr>
              <a:t>антіфеодальні</a:t>
            </a:r>
            <a:r>
              <a:rPr lang="ru-RU" sz="2000" dirty="0">
                <a:ea typeface="Calibri"/>
                <a:cs typeface="Times New Roman"/>
              </a:rPr>
              <a:t> </a:t>
            </a:r>
            <a:r>
              <a:rPr lang="ru-RU" sz="2000" dirty="0" err="1">
                <a:ea typeface="Calibri"/>
                <a:cs typeface="Times New Roman"/>
              </a:rPr>
              <a:t>настрої</a:t>
            </a:r>
            <a:r>
              <a:rPr lang="ru-RU" sz="2000" dirty="0">
                <a:ea typeface="Calibri"/>
                <a:cs typeface="Times New Roman"/>
              </a:rPr>
              <a:t>. </a:t>
            </a:r>
            <a:r>
              <a:rPr lang="uk-UA" sz="2000" dirty="0">
                <a:ea typeface="Calibri"/>
                <a:cs typeface="Times New Roman"/>
              </a:rPr>
              <a:t/>
            </a:r>
            <a:br>
              <a:rPr lang="uk-UA" sz="2000" dirty="0">
                <a:ea typeface="Calibri"/>
                <a:cs typeface="Times New Roman"/>
              </a:rPr>
            </a:br>
            <a:r>
              <a:rPr lang="en-US" sz="2000" dirty="0">
                <a:ea typeface="Calibri"/>
                <a:cs typeface="Times New Roman"/>
              </a:rPr>
              <a:t> </a:t>
            </a:r>
            <a:r>
              <a:rPr lang="uk-UA" sz="2000" dirty="0">
                <a:ea typeface="Calibri"/>
                <a:cs typeface="Times New Roman"/>
              </a:rPr>
              <a:t/>
            </a:r>
            <a:br>
              <a:rPr lang="uk-UA" sz="2000" dirty="0">
                <a:ea typeface="Calibri"/>
                <a:cs typeface="Times New Roman"/>
              </a:rPr>
            </a:br>
            <a:r>
              <a:rPr lang="ru-RU" sz="2000" dirty="0" err="1">
                <a:ea typeface="Calibri"/>
                <a:cs typeface="Times New Roman"/>
              </a:rPr>
              <a:t>Спадщина</a:t>
            </a:r>
            <a:r>
              <a:rPr lang="ru-RU" sz="2000" dirty="0">
                <a:ea typeface="Calibri"/>
                <a:cs typeface="Times New Roman"/>
              </a:rPr>
              <a:t> І. </a:t>
            </a:r>
            <a:r>
              <a:rPr lang="ru-RU" sz="2000" dirty="0" err="1">
                <a:ea typeface="Calibri"/>
                <a:cs typeface="Times New Roman"/>
              </a:rPr>
              <a:t>Вишенського</a:t>
            </a:r>
            <a:r>
              <a:rPr lang="ru-RU" sz="2000" dirty="0">
                <a:ea typeface="Calibri"/>
                <a:cs typeface="Times New Roman"/>
              </a:rPr>
              <a:t> - </a:t>
            </a:r>
            <a:r>
              <a:rPr lang="ru-RU" sz="2000" dirty="0" err="1">
                <a:ea typeface="Calibri"/>
                <a:cs typeface="Times New Roman"/>
              </a:rPr>
              <a:t>Це</a:t>
            </a:r>
            <a:r>
              <a:rPr lang="ru-RU" sz="2000" dirty="0">
                <a:ea typeface="Calibri"/>
                <a:cs typeface="Times New Roman"/>
              </a:rPr>
              <a:t> </a:t>
            </a:r>
            <a:r>
              <a:rPr lang="ru-RU" sz="2000" dirty="0" err="1">
                <a:ea typeface="Calibri"/>
                <a:cs typeface="Times New Roman"/>
              </a:rPr>
              <a:t>шістнадцять</a:t>
            </a:r>
            <a:r>
              <a:rPr lang="ru-RU" sz="2000" dirty="0">
                <a:ea typeface="Calibri"/>
                <a:cs typeface="Times New Roman"/>
              </a:rPr>
              <a:t> </a:t>
            </a:r>
            <a:r>
              <a:rPr lang="ru-RU" sz="2000" dirty="0" err="1">
                <a:ea typeface="Calibri"/>
                <a:cs typeface="Times New Roman"/>
              </a:rPr>
              <a:t>відоміх</a:t>
            </a:r>
            <a:r>
              <a:rPr lang="ru-RU" sz="2000" dirty="0">
                <a:ea typeface="Calibri"/>
                <a:cs typeface="Times New Roman"/>
              </a:rPr>
              <a:t> </a:t>
            </a:r>
            <a:r>
              <a:rPr lang="ru-RU" sz="2000" dirty="0" err="1">
                <a:ea typeface="Calibri"/>
                <a:cs typeface="Times New Roman"/>
              </a:rPr>
              <a:t>сучасности</a:t>
            </a:r>
            <a:r>
              <a:rPr lang="ru-RU" sz="2000" dirty="0">
                <a:ea typeface="Calibri"/>
                <a:cs typeface="Times New Roman"/>
              </a:rPr>
              <a:t> </a:t>
            </a:r>
            <a:r>
              <a:rPr lang="ru-RU" sz="2000" dirty="0" err="1">
                <a:ea typeface="Calibri"/>
                <a:cs typeface="Times New Roman"/>
              </a:rPr>
              <a:t>літературознавству</a:t>
            </a:r>
            <a:r>
              <a:rPr lang="ru-RU" sz="2000" dirty="0">
                <a:ea typeface="Calibri"/>
                <a:cs typeface="Times New Roman"/>
              </a:rPr>
              <a:t> </a:t>
            </a:r>
            <a:r>
              <a:rPr lang="ru-RU" sz="2000" dirty="0" err="1">
                <a:ea typeface="Calibri"/>
                <a:cs typeface="Times New Roman"/>
              </a:rPr>
              <a:t>творів</a:t>
            </a:r>
            <a:r>
              <a:rPr lang="ru-RU" sz="2000" dirty="0">
                <a:ea typeface="Calibri"/>
                <a:cs typeface="Times New Roman"/>
              </a:rPr>
              <a:t>, </a:t>
            </a:r>
            <a:r>
              <a:rPr lang="ru-RU" sz="2000" dirty="0" err="1">
                <a:ea typeface="Calibri"/>
                <a:cs typeface="Times New Roman"/>
              </a:rPr>
              <a:t>Які</a:t>
            </a:r>
            <a:r>
              <a:rPr lang="ru-RU" sz="2000" dirty="0">
                <a:ea typeface="Calibri"/>
                <a:cs typeface="Times New Roman"/>
              </a:rPr>
              <a:t> за </a:t>
            </a:r>
            <a:r>
              <a:rPr lang="ru-RU" sz="2000" dirty="0" err="1">
                <a:ea typeface="Calibri"/>
                <a:cs typeface="Times New Roman"/>
              </a:rPr>
              <a:t>життя</a:t>
            </a:r>
            <a:r>
              <a:rPr lang="ru-RU" sz="2000" dirty="0">
                <a:ea typeface="Calibri"/>
                <a:cs typeface="Times New Roman"/>
              </a:rPr>
              <a:t> </a:t>
            </a:r>
            <a:r>
              <a:rPr lang="ru-RU" sz="2000" dirty="0" err="1">
                <a:ea typeface="Calibri"/>
                <a:cs typeface="Times New Roman"/>
              </a:rPr>
              <a:t>полеміста</a:t>
            </a:r>
            <a:r>
              <a:rPr lang="ru-RU" sz="2000" dirty="0">
                <a:ea typeface="Calibri"/>
                <a:cs typeface="Times New Roman"/>
              </a:rPr>
              <a:t> </a:t>
            </a:r>
            <a:r>
              <a:rPr lang="ru-RU" sz="2000" dirty="0" err="1">
                <a:ea typeface="Calibri"/>
                <a:cs typeface="Times New Roman"/>
              </a:rPr>
              <a:t>пошірюваліся</a:t>
            </a:r>
            <a:r>
              <a:rPr lang="ru-RU" sz="2000" dirty="0">
                <a:ea typeface="Calibri"/>
                <a:cs typeface="Times New Roman"/>
              </a:rPr>
              <a:t> в </a:t>
            </a:r>
            <a:r>
              <a:rPr lang="ru-RU" sz="2000" dirty="0" err="1">
                <a:ea typeface="Calibri"/>
                <a:cs typeface="Times New Roman"/>
              </a:rPr>
              <a:t>рукописних</a:t>
            </a:r>
            <a:r>
              <a:rPr lang="ru-RU" sz="2000" dirty="0">
                <a:ea typeface="Calibri"/>
                <a:cs typeface="Times New Roman"/>
              </a:rPr>
              <a:t> списках. </a:t>
            </a:r>
            <a:r>
              <a:rPr lang="ru-RU" sz="2000" dirty="0" err="1">
                <a:ea typeface="Calibri"/>
                <a:cs typeface="Times New Roman"/>
              </a:rPr>
              <a:t>Найвідоміші</a:t>
            </a:r>
            <a:r>
              <a:rPr lang="ru-RU" sz="2000" dirty="0">
                <a:ea typeface="Calibri"/>
                <a:cs typeface="Times New Roman"/>
              </a:rPr>
              <a:t> твори І. </a:t>
            </a:r>
            <a:r>
              <a:rPr lang="ru-RU" sz="2000" dirty="0" err="1">
                <a:ea typeface="Calibri"/>
                <a:cs typeface="Times New Roman"/>
              </a:rPr>
              <a:t>Вишенського</a:t>
            </a:r>
            <a:r>
              <a:rPr lang="ru-RU" sz="2000" dirty="0">
                <a:ea typeface="Calibri"/>
                <a:cs typeface="Times New Roman"/>
              </a:rPr>
              <a:t> - </a:t>
            </a:r>
            <a:r>
              <a:rPr lang="ru-RU" sz="2000" dirty="0" err="1">
                <a:ea typeface="Calibri"/>
                <a:cs typeface="Times New Roman"/>
              </a:rPr>
              <a:t>Це</a:t>
            </a:r>
            <a:r>
              <a:rPr lang="ru-RU" sz="2000" dirty="0">
                <a:ea typeface="Calibri"/>
                <a:cs typeface="Times New Roman"/>
              </a:rPr>
              <a:t> «</a:t>
            </a:r>
            <a:r>
              <a:rPr lang="ru-RU" sz="2000" dirty="0" err="1">
                <a:ea typeface="Calibri"/>
                <a:cs typeface="Times New Roman"/>
              </a:rPr>
              <a:t>Послання</a:t>
            </a:r>
            <a:r>
              <a:rPr lang="ru-RU" sz="2000" dirty="0">
                <a:ea typeface="Calibri"/>
                <a:cs typeface="Times New Roman"/>
              </a:rPr>
              <a:t> до </a:t>
            </a:r>
            <a:r>
              <a:rPr lang="ru-RU" sz="2000" dirty="0" err="1">
                <a:ea typeface="Calibri"/>
                <a:cs typeface="Times New Roman"/>
              </a:rPr>
              <a:t>єпіскопів</a:t>
            </a:r>
            <a:r>
              <a:rPr lang="ru-RU" sz="2000" dirty="0">
                <a:ea typeface="Calibri"/>
                <a:cs typeface="Times New Roman"/>
              </a:rPr>
              <a:t>», «</a:t>
            </a:r>
            <a:r>
              <a:rPr lang="ru-RU" sz="2000" dirty="0" err="1">
                <a:ea typeface="Calibri"/>
                <a:cs typeface="Times New Roman"/>
              </a:rPr>
              <a:t>Послання</a:t>
            </a:r>
            <a:r>
              <a:rPr lang="ru-RU" sz="2000" dirty="0">
                <a:ea typeface="Calibri"/>
                <a:cs typeface="Times New Roman"/>
              </a:rPr>
              <a:t> до </a:t>
            </a:r>
            <a:r>
              <a:rPr lang="ru-RU" sz="2000" dirty="0" err="1">
                <a:ea typeface="Calibri"/>
                <a:cs typeface="Times New Roman"/>
              </a:rPr>
              <a:t>всіх</a:t>
            </a:r>
            <a:r>
              <a:rPr lang="ru-RU" sz="2000" dirty="0">
                <a:ea typeface="Calibri"/>
                <a:cs typeface="Times New Roman"/>
              </a:rPr>
              <a:t>, в </a:t>
            </a:r>
            <a:r>
              <a:rPr lang="ru-RU" sz="2000" dirty="0" err="1">
                <a:ea typeface="Calibri"/>
                <a:cs typeface="Times New Roman"/>
              </a:rPr>
              <a:t>Лядській</a:t>
            </a:r>
            <a:r>
              <a:rPr lang="ru-RU" sz="2000" dirty="0">
                <a:ea typeface="Calibri"/>
                <a:cs typeface="Times New Roman"/>
              </a:rPr>
              <a:t> </a:t>
            </a:r>
            <a:r>
              <a:rPr lang="ru-RU" sz="2000" dirty="0" err="1">
                <a:ea typeface="Calibri"/>
                <a:cs typeface="Times New Roman"/>
              </a:rPr>
              <a:t>землі</a:t>
            </a:r>
            <a:r>
              <a:rPr lang="ru-RU" sz="2000" dirty="0">
                <a:ea typeface="Calibri"/>
                <a:cs typeface="Times New Roman"/>
              </a:rPr>
              <a:t> живущих», «</a:t>
            </a:r>
            <a:r>
              <a:rPr lang="ru-RU" sz="2000" dirty="0" err="1">
                <a:ea typeface="Calibri"/>
                <a:cs typeface="Times New Roman"/>
              </a:rPr>
              <a:t>Послання</a:t>
            </a:r>
            <a:r>
              <a:rPr lang="ru-RU" sz="2000" dirty="0">
                <a:ea typeface="Calibri"/>
                <a:cs typeface="Times New Roman"/>
              </a:rPr>
              <a:t> до князя </a:t>
            </a:r>
            <a:r>
              <a:rPr lang="ru-RU" sz="2000" dirty="0" err="1">
                <a:ea typeface="Calibri"/>
                <a:cs typeface="Times New Roman"/>
              </a:rPr>
              <a:t>Острозького</a:t>
            </a:r>
            <a:r>
              <a:rPr lang="ru-RU" sz="2000" dirty="0">
                <a:ea typeface="Calibri"/>
                <a:cs typeface="Times New Roman"/>
              </a:rPr>
              <a:t>», «</a:t>
            </a:r>
            <a:r>
              <a:rPr lang="ru-RU" sz="2000" dirty="0" err="1">
                <a:ea typeface="Calibri"/>
                <a:cs typeface="Times New Roman"/>
              </a:rPr>
              <a:t>вікриття</a:t>
            </a:r>
            <a:r>
              <a:rPr lang="ru-RU" sz="2000" dirty="0">
                <a:ea typeface="Calibri"/>
                <a:cs typeface="Times New Roman"/>
              </a:rPr>
              <a:t> </a:t>
            </a:r>
            <a:r>
              <a:rPr lang="ru-RU" sz="2000" dirty="0" err="1">
                <a:ea typeface="Calibri"/>
                <a:cs typeface="Times New Roman"/>
              </a:rPr>
              <a:t>диявола-світодержця</a:t>
            </a:r>
            <a:r>
              <a:rPr lang="ru-RU" sz="2000" dirty="0">
                <a:ea typeface="Calibri"/>
                <a:cs typeface="Times New Roman"/>
              </a:rPr>
              <a:t>» та </a:t>
            </a:r>
            <a:r>
              <a:rPr lang="ru-RU" sz="2000" dirty="0" err="1">
                <a:ea typeface="Calibri"/>
                <a:cs typeface="Times New Roman"/>
              </a:rPr>
              <a:t>Інші</a:t>
            </a:r>
            <a:r>
              <a:rPr lang="ru-RU" sz="2000" dirty="0">
                <a:ea typeface="Calibri"/>
                <a:cs typeface="Times New Roman"/>
              </a:rPr>
              <a:t>. </a:t>
            </a:r>
            <a:r>
              <a:rPr lang="uk-UA" sz="2000" dirty="0">
                <a:ea typeface="Calibri"/>
                <a:cs typeface="Times New Roman"/>
              </a:rPr>
              <a:t/>
            </a:r>
            <a:br>
              <a:rPr lang="uk-UA" sz="2000" dirty="0">
                <a:ea typeface="Calibri"/>
                <a:cs typeface="Times New Roman"/>
              </a:rPr>
            </a:br>
            <a:endParaRPr lang="uk-UA" sz="2000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 flipV="1">
            <a:off x="722313" y="411482"/>
            <a:ext cx="7772400" cy="45719"/>
          </a:xfrm>
        </p:spPr>
        <p:txBody>
          <a:bodyPr>
            <a:normAutofit fontScale="25000" lnSpcReduction="20000"/>
          </a:bodyPr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7449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232</Words>
  <Application>Microsoft Office PowerPoint</Application>
  <PresentationFormat>Екран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6" baseType="lpstr">
      <vt:lpstr>Тема Office</vt:lpstr>
      <vt:lpstr>Іван Вишенський </vt:lpstr>
      <vt:lpstr>Презентація PowerPoint</vt:lpstr>
      <vt:lpstr>Презентація PowerPoint</vt:lpstr>
      <vt:lpstr>Презентація PowerPoint</vt:lpstr>
      <vt:lpstr> Серед письменників Давньої української літератури найвідатнішім полемістом кінця XVI - качану XVII век БУВ Іван Вишенський. На шкода, біографічніх відомостей про цього письменника-полеміста Дуже мало: Ліше ті, что БУВ ВІН ЛЮДИНОЮ освіченою, а в 30-35 років постригся в ченці, ставши монахом-аскетом, переселівся у Грецію на Святу гору, на Афон. На Афоні І. Вишенський почав свою Літературну діяльність як письменник-полеміст, твори которого пробуджувалі в народі антікатоліцькі ї антіфеодальні настрої.    Спадщина І. Вишенського - Це шістнадцять відоміх сучасности літературознавству творів, Які за життя полеміста пошірюваліся в рукописних списках. Найвідоміші твори І. Вишенського - Це «Послання до єпіскопів», «Послання до всіх, в Лядській землі живущих», «Послання до князя Острозького», «вікриття диявола-світодержця» та Інші.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Іван Вишенський</dc:title>
  <dc:creator>user</dc:creator>
  <cp:lastModifiedBy>user</cp:lastModifiedBy>
  <cp:revision>2</cp:revision>
  <dcterms:created xsi:type="dcterms:W3CDTF">2014-10-16T19:57:04Z</dcterms:created>
  <dcterms:modified xsi:type="dcterms:W3CDTF">2014-10-16T20:09:06Z</dcterms:modified>
</cp:coreProperties>
</file>