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  <a:srgbClr val="C8E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>
        <p:scale>
          <a:sx n="42" d="100"/>
          <a:sy n="42" d="100"/>
        </p:scale>
        <p:origin x="-135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F3921-64A1-410B-8705-367990839F5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90436-096D-43B0-9519-C0A44C5A3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2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0436-096D-43B0-9519-C0A44C5A33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3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0436-096D-43B0-9519-C0A44C5A33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1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1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5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4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9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3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2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0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5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8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5656-60BD-43DD-989D-D4358AF9821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1149-F3E6-4442-A247-78E1494F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____________Microsoft_PowerPoint_97-20031.ppt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51075"/>
              </p:ext>
            </p:extLst>
          </p:nvPr>
        </p:nvGraphicFramePr>
        <p:xfrm>
          <a:off x="0" y="-31346"/>
          <a:ext cx="9324529" cy="69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Презентация" r:id="rId4" imgW="4570501" imgH="3427618" progId="PowerPoint.Show.8">
                  <p:embed/>
                </p:oleObj>
              </mc:Choice>
              <mc:Fallback>
                <p:oleObj name="Презентация" r:id="rId4" imgW="4570501" imgH="342761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31346"/>
                        <a:ext cx="9324529" cy="699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C:\Users\User\Desktop\000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62" y="548681"/>
            <a:ext cx="2720885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5416017" cy="1656184"/>
          </a:xfrm>
        </p:spPr>
        <p:txBody>
          <a:bodyPr>
            <a:noAutofit/>
          </a:bodyPr>
          <a:lstStyle/>
          <a:p>
            <a:r>
              <a:rPr lang="ru-RU" sz="3600" i="1" cap="all" dirty="0" smtClean="0">
                <a:solidFill>
                  <a:srgbClr val="C8EADB"/>
                </a:solidFill>
                <a:latin typeface="Segoe Print" pitchFamily="2" charset="0"/>
              </a:rPr>
              <a:t>Характеристика </a:t>
            </a:r>
            <a:r>
              <a:rPr lang="uk-UA" sz="3600" i="1" cap="all" dirty="0" smtClean="0">
                <a:solidFill>
                  <a:srgbClr val="C8EADB"/>
                </a:solidFill>
                <a:latin typeface="Segoe Print" pitchFamily="2" charset="0"/>
              </a:rPr>
              <a:t>і вшанування </a:t>
            </a:r>
            <a:r>
              <a:rPr lang="uk-UA" sz="3600" i="1" cap="all" dirty="0" err="1" smtClean="0">
                <a:solidFill>
                  <a:srgbClr val="C8EADB"/>
                </a:solidFill>
                <a:latin typeface="Segoe Print" pitchFamily="2" charset="0"/>
              </a:rPr>
              <a:t>пам</a:t>
            </a:r>
            <a:r>
              <a:rPr lang="en-US" sz="3600" i="1" cap="all" dirty="0" smtClean="0">
                <a:solidFill>
                  <a:srgbClr val="C8EADB"/>
                </a:solidFill>
                <a:latin typeface="Segoe Print" pitchFamily="2" charset="0"/>
              </a:rPr>
              <a:t>’</a:t>
            </a:r>
            <a:r>
              <a:rPr lang="uk-UA" sz="3600" i="1" cap="all" dirty="0" smtClean="0">
                <a:solidFill>
                  <a:srgbClr val="C8EADB"/>
                </a:solidFill>
                <a:latin typeface="Segoe Print" pitchFamily="2" charset="0"/>
              </a:rPr>
              <a:t>яті </a:t>
            </a:r>
            <a:r>
              <a:rPr lang="uk-UA" sz="3600" i="1" cap="all" dirty="0" err="1" smtClean="0">
                <a:solidFill>
                  <a:srgbClr val="C8EADB"/>
                </a:solidFill>
                <a:latin typeface="Segoe Print" pitchFamily="2" charset="0"/>
              </a:rPr>
              <a:t>Богдана-</a:t>
            </a:r>
            <a:r>
              <a:rPr lang="uk-UA" sz="3600" i="1" cap="all" dirty="0" smtClean="0">
                <a:solidFill>
                  <a:srgbClr val="C8EADB"/>
                </a:solidFill>
                <a:latin typeface="Segoe Print" pitchFamily="2" charset="0"/>
              </a:rPr>
              <a:t>  </a:t>
            </a:r>
            <a:r>
              <a:rPr lang="uk-UA" sz="3600" i="1" cap="all" dirty="0" smtClean="0">
                <a:solidFill>
                  <a:srgbClr val="C8EADB"/>
                </a:solidFill>
                <a:latin typeface="Segoe Print" pitchFamily="2" charset="0"/>
              </a:rPr>
              <a:t>Зиновія Хмельницького</a:t>
            </a:r>
            <a:endParaRPr lang="ru-RU" sz="3600" i="1" cap="all" dirty="0">
              <a:solidFill>
                <a:srgbClr val="C8EADB"/>
              </a:solidFill>
              <a:latin typeface="Segoe Print" pitchFamily="2" charset="0"/>
            </a:endParaRPr>
          </a:p>
        </p:txBody>
      </p:sp>
      <p:pic>
        <p:nvPicPr>
          <p:cNvPr id="1039" name="Picture 15" descr="C:\Users\User\Desktop\th7q9hhlu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5" y="4279968"/>
            <a:ext cx="6628737" cy="21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 descr="C:\Users\User\Desktop\022aa987ea6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1" y="0"/>
            <a:ext cx="917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1024px-Приднестровье_50_тыс._1995_авер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6" y="132237"/>
            <a:ext cx="3859669" cy="18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96262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П'ятдесят</a:t>
            </a:r>
            <a:r>
              <a:rPr lang="ru-RU" i="1" dirty="0" smtClean="0"/>
              <a:t> </a:t>
            </a:r>
            <a:r>
              <a:rPr lang="ru-RU" i="1" dirty="0" err="1" smtClean="0"/>
              <a:t>тисяч</a:t>
            </a:r>
            <a:r>
              <a:rPr lang="ru-RU" i="1" dirty="0" smtClean="0"/>
              <a:t> </a:t>
            </a:r>
            <a:r>
              <a:rPr lang="ru-RU" i="1" dirty="0" err="1" smtClean="0"/>
              <a:t>придністровських</a:t>
            </a:r>
            <a:r>
              <a:rPr lang="ru-RU" i="1" dirty="0" smtClean="0"/>
              <a:t> </a:t>
            </a:r>
            <a:r>
              <a:rPr lang="ru-RU" i="1" dirty="0" err="1" smtClean="0"/>
              <a:t>рублів</a:t>
            </a:r>
            <a:r>
              <a:rPr lang="ru-RU" i="1" dirty="0" smtClean="0"/>
              <a:t> , 1995 </a:t>
            </a:r>
            <a:r>
              <a:rPr lang="ru-RU" i="1" dirty="0" err="1" smtClean="0"/>
              <a:t>рік</a:t>
            </a:r>
            <a:endParaRPr lang="ru-RU" i="1" dirty="0"/>
          </a:p>
        </p:txBody>
      </p:sp>
      <p:pic>
        <p:nvPicPr>
          <p:cNvPr id="10244" name="Picture 4" descr="C:\Users\User\Desktop\5-griven-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94" y="150137"/>
            <a:ext cx="3761142" cy="19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7700" y="2101121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ru-RU" dirty="0" smtClean="0"/>
              <a:t>ять </a:t>
            </a:r>
            <a:r>
              <a:rPr lang="ru-RU" dirty="0" err="1" smtClean="0"/>
              <a:t>укра</a:t>
            </a:r>
            <a:r>
              <a:rPr lang="uk-UA" dirty="0" err="1" smtClean="0"/>
              <a:t>їнських</a:t>
            </a:r>
            <a:r>
              <a:rPr lang="uk-UA" dirty="0" smtClean="0"/>
              <a:t> гривень, 1992 рік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3177" y="4605201"/>
            <a:ext cx="415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гривень</a:t>
            </a:r>
            <a:r>
              <a:rPr lang="ru-RU" dirty="0" smtClean="0"/>
              <a:t>, 2001</a:t>
            </a:r>
            <a:endParaRPr lang="ru-RU" dirty="0"/>
          </a:p>
        </p:txBody>
      </p:sp>
      <p:pic>
        <p:nvPicPr>
          <p:cNvPr id="10245" name="Picture 5" descr="C:\Users\User\Desktop\5_грн_2001_авер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73" y="2703976"/>
            <a:ext cx="3761142" cy="18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886" y="49216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гривень</a:t>
            </a:r>
            <a:r>
              <a:rPr lang="ru-RU" dirty="0" smtClean="0"/>
              <a:t>, 2004</a:t>
            </a:r>
            <a:endParaRPr lang="ru-RU" dirty="0"/>
          </a:p>
        </p:txBody>
      </p:sp>
      <p:pic>
        <p:nvPicPr>
          <p:cNvPr id="10246" name="Picture 6" descr="C:\Users\User\Desktop\5-Hryvnia-2005-fro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8" y="2819934"/>
            <a:ext cx="3859669" cy="20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User\Desktop\640px-Bogdan_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5049456"/>
            <a:ext cx="1767181" cy="17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19101" y="5568257"/>
            <a:ext cx="352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9933" y="5429757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Пам'ятна</a:t>
            </a:r>
            <a:r>
              <a:rPr lang="ru-RU" dirty="0" smtClean="0"/>
              <a:t> монета 200 тис. </a:t>
            </a:r>
            <a:r>
              <a:rPr lang="ru-RU" dirty="0" err="1" smtClean="0"/>
              <a:t>Карбованців</a:t>
            </a:r>
            <a:r>
              <a:rPr lang="ru-RU" dirty="0" smtClean="0"/>
              <a:t> , 1995 </a:t>
            </a:r>
            <a:r>
              <a:rPr lang="ru-RU" dirty="0" err="1" smtClean="0"/>
              <a:t>рік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6751" y="534861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Зображення на грошах.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1409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C:\Users\User\Desktop\ccb951ce8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381" y="2286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Поштові марки України та СРСР:</a:t>
            </a:r>
            <a:endParaRPr lang="ru-RU" sz="3200" b="1" i="1" dirty="0"/>
          </a:p>
        </p:txBody>
      </p:sp>
      <p:pic>
        <p:nvPicPr>
          <p:cNvPr id="11266" name="Picture 2" descr="C:\Users\User\Desktop\1989_CPA_6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6" y="1410765"/>
            <a:ext cx="1908212" cy="266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Stamp_of_USSR_17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68221"/>
            <a:ext cx="1998717" cy="28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Stamp_of_Ukraine_s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542207"/>
            <a:ext cx="3537737" cy="17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Ukr_Stamp_Hmelnitsky-2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77" y="4071071"/>
            <a:ext cx="2399404" cy="26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User\Desktop\Awards_of_the_USSR-1945._CPA_9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76" y="3717031"/>
            <a:ext cx="1999499" cy="30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User\Desktop\Ukr_Stamp_Hmelnitsky-199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00" y="1113941"/>
            <a:ext cx="3273152" cy="22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48013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i="1" dirty="0" smtClean="0"/>
              <a:t>Дякую за увагу!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29329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User\Desktop\f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55368" y="188640"/>
            <a:ext cx="5688632" cy="64807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vi-VN" sz="2400" i="1" dirty="0" smtClean="0"/>
              <a:t>Богда́н (Зино́вій-Богда́н) </a:t>
            </a:r>
            <a:r>
              <a:rPr lang="ru-RU" sz="2400" i="1" dirty="0" smtClean="0"/>
              <a:t>Михайлович</a:t>
            </a:r>
            <a:r>
              <a:rPr lang="ru-RU" sz="2400" i="1" dirty="0">
                <a:latin typeface="Arial Narrow" pitchFamily="34" charset="0"/>
              </a:rPr>
              <a:t> </a:t>
            </a:r>
          </a:p>
          <a:p>
            <a:pPr marL="0" indent="0" fontAlgn="base">
              <a:buNone/>
            </a:pPr>
            <a:r>
              <a:rPr lang="vi-VN" sz="2400" i="1" dirty="0" smtClean="0"/>
              <a:t>Хмельни́цький</a:t>
            </a:r>
            <a:r>
              <a:rPr lang="uk-UA" sz="2400" i="1" dirty="0" smtClean="0">
                <a:latin typeface="Arial Narrow" pitchFamily="34" charset="0"/>
              </a:rPr>
              <a:t> </a:t>
            </a:r>
            <a:r>
              <a:rPr lang="ru-RU" sz="2400" i="1" dirty="0" smtClean="0">
                <a:latin typeface="Arial Narrow" pitchFamily="34" charset="0"/>
              </a:rPr>
              <a:t>(27 </a:t>
            </a:r>
            <a:r>
              <a:rPr lang="ru-RU" sz="2400" i="1" dirty="0" err="1">
                <a:latin typeface="Arial Narrow" pitchFamily="34" charset="0"/>
              </a:rPr>
              <a:t>грудня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smtClean="0">
                <a:latin typeface="Arial Narrow" pitchFamily="34" charset="0"/>
              </a:rPr>
              <a:t>1595 - 25 </a:t>
            </a:r>
            <a:r>
              <a:rPr lang="ru-RU" sz="2400" i="1" dirty="0" err="1" smtClean="0">
                <a:latin typeface="Arial Narrow" pitchFamily="34" charset="0"/>
              </a:rPr>
              <a:t>липня</a:t>
            </a:r>
            <a:r>
              <a:rPr lang="ru-RU" sz="2400" i="1" dirty="0" smtClean="0">
                <a:latin typeface="Arial Narrow" pitchFamily="34" charset="0"/>
              </a:rPr>
              <a:t> 1657; 6 </a:t>
            </a:r>
            <a:r>
              <a:rPr lang="ru-RU" sz="2400" i="1" dirty="0" err="1" smtClean="0">
                <a:latin typeface="Arial Narrow" pitchFamily="34" charset="0"/>
              </a:rPr>
              <a:t>січня</a:t>
            </a:r>
            <a:r>
              <a:rPr lang="ru-RU" sz="2400" i="1" dirty="0" smtClean="0">
                <a:latin typeface="Arial Narrow" pitchFamily="34" charset="0"/>
              </a:rPr>
              <a:t> 1596 -  6 </a:t>
            </a:r>
            <a:r>
              <a:rPr lang="ru-RU" sz="2400" i="1" dirty="0" err="1" smtClean="0">
                <a:latin typeface="Arial Narrow" pitchFamily="34" charset="0"/>
              </a:rPr>
              <a:t>серпня</a:t>
            </a:r>
            <a:r>
              <a:rPr lang="ru-RU" sz="2400" i="1" dirty="0" smtClean="0">
                <a:latin typeface="Arial Narrow" pitchFamily="34" charset="0"/>
              </a:rPr>
              <a:t> 1657 за </a:t>
            </a:r>
            <a:r>
              <a:rPr lang="ru-RU" sz="2400" i="1" dirty="0" err="1" smtClean="0">
                <a:latin typeface="Arial Narrow" pitchFamily="34" charset="0"/>
              </a:rPr>
              <a:t>григоріанським</a:t>
            </a:r>
            <a:r>
              <a:rPr lang="ru-RU" sz="2400" i="1" dirty="0" smtClean="0">
                <a:latin typeface="Arial Narrow" pitchFamily="34" charset="0"/>
              </a:rPr>
              <a:t> календарем)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smtClean="0">
                <a:latin typeface="Arial Narrow" pitchFamily="34" charset="0"/>
              </a:rPr>
              <a:t>— </a:t>
            </a:r>
            <a:r>
              <a:rPr lang="ru-RU" sz="2400" i="1" dirty="0" err="1" smtClean="0">
                <a:latin typeface="Arial Narrow" pitchFamily="34" charset="0"/>
              </a:rPr>
              <a:t>український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військовий</a:t>
            </a:r>
            <a:r>
              <a:rPr lang="ru-RU" sz="2400" i="1" dirty="0" smtClean="0">
                <a:latin typeface="Arial Narrow" pitchFamily="34" charset="0"/>
              </a:rPr>
              <a:t>, </a:t>
            </a:r>
            <a:r>
              <a:rPr lang="ru-RU" sz="2400" i="1" dirty="0" err="1" smtClean="0">
                <a:latin typeface="Arial Narrow" pitchFamily="34" charset="0"/>
              </a:rPr>
              <a:t>політичний</a:t>
            </a:r>
            <a:r>
              <a:rPr lang="ru-RU" sz="2400" i="1" dirty="0" smtClean="0">
                <a:latin typeface="Arial Narrow" pitchFamily="34" charset="0"/>
              </a:rPr>
              <a:t> та </a:t>
            </a:r>
            <a:r>
              <a:rPr lang="ru-RU" sz="2400" i="1" dirty="0" err="1" smtClean="0">
                <a:latin typeface="Arial Narrow" pitchFamily="34" charset="0"/>
              </a:rPr>
              <a:t>державний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діяч</a:t>
            </a:r>
            <a:r>
              <a:rPr lang="ru-RU" sz="2400" i="1" dirty="0" smtClean="0">
                <a:latin typeface="Arial Narrow" pitchFamily="34" charset="0"/>
              </a:rPr>
              <a:t>. </a:t>
            </a:r>
            <a:r>
              <a:rPr lang="ru-RU" sz="2400" i="1" dirty="0" err="1" smtClean="0">
                <a:latin typeface="Arial Narrow" pitchFamily="34" charset="0"/>
              </a:rPr>
              <a:t>Гетьман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Війська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Запорозького</a:t>
            </a:r>
            <a:r>
              <a:rPr lang="ru-RU" sz="2400" i="1" dirty="0" smtClean="0">
                <a:latin typeface="Arial Narrow" pitchFamily="34" charset="0"/>
              </a:rPr>
              <a:t>, </a:t>
            </a:r>
            <a:r>
              <a:rPr lang="ru-RU" sz="2400" i="1" dirty="0" err="1" smtClean="0">
                <a:latin typeface="Arial Narrow" pitchFamily="34" charset="0"/>
              </a:rPr>
              <a:t>очільник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Гетьманату</a:t>
            </a:r>
            <a:r>
              <a:rPr lang="ru-RU" sz="2400" i="1" dirty="0" smtClean="0">
                <a:latin typeface="Arial Narrow" pitchFamily="34" charset="0"/>
              </a:rPr>
              <a:t> (1648–1657). </a:t>
            </a:r>
            <a:r>
              <a:rPr lang="ru-RU" sz="2400" i="1" dirty="0" err="1" smtClean="0">
                <a:latin typeface="Arial Narrow" pitchFamily="34" charset="0"/>
              </a:rPr>
              <a:t>Керівник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Хмельниччини</a:t>
            </a:r>
            <a:r>
              <a:rPr lang="ru-RU" sz="2400" i="1" dirty="0" smtClean="0">
                <a:latin typeface="Arial Narrow" pitchFamily="34" charset="0"/>
              </a:rPr>
              <a:t> - </a:t>
            </a:r>
            <a:r>
              <a:rPr lang="ru-RU" sz="2400" i="1" dirty="0" err="1" smtClean="0">
                <a:latin typeface="Arial Narrow" pitchFamily="34" charset="0"/>
              </a:rPr>
              <a:t>повстання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проти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панування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шляхти</a:t>
            </a:r>
            <a:r>
              <a:rPr lang="ru-RU" sz="2400" i="1" dirty="0" smtClean="0">
                <a:latin typeface="Arial Narrow" pitchFamily="34" charset="0"/>
              </a:rPr>
              <a:t> в </a:t>
            </a:r>
            <a:r>
              <a:rPr lang="ru-RU" sz="2400" i="1" dirty="0" err="1" smtClean="0">
                <a:latin typeface="Arial Narrow" pitchFamily="34" charset="0"/>
              </a:rPr>
              <a:t>Україні</a:t>
            </a:r>
            <a:r>
              <a:rPr lang="ru-RU" sz="2400" i="1" dirty="0" smtClean="0">
                <a:latin typeface="Arial Narrow" pitchFamily="34" charset="0"/>
              </a:rPr>
              <a:t>, </a:t>
            </a:r>
            <a:r>
              <a:rPr lang="ru-RU" sz="2400" i="1" dirty="0" err="1" smtClean="0">
                <a:latin typeface="Arial Narrow" pitchFamily="34" charset="0"/>
              </a:rPr>
              <a:t>котре</a:t>
            </a:r>
            <a:r>
              <a:rPr lang="ru-RU" sz="2400" i="1" dirty="0" smtClean="0">
                <a:latin typeface="Arial Narrow" pitchFamily="34" charset="0"/>
              </a:rPr>
              <a:t> переросло у </a:t>
            </a:r>
            <a:r>
              <a:rPr lang="ru-RU" sz="2400" i="1" dirty="0" err="1" smtClean="0">
                <a:latin typeface="Arial Narrow" pitchFamily="34" charset="0"/>
              </a:rPr>
              <a:t>загальну</a:t>
            </a:r>
            <a:r>
              <a:rPr lang="ru-RU" sz="2400" i="1" dirty="0" smtClean="0">
                <a:latin typeface="Arial Narrow" pitchFamily="34" charset="0"/>
              </a:rPr>
              <a:t>, </a:t>
            </a:r>
            <a:r>
              <a:rPr lang="ru-RU" sz="2400" i="1" dirty="0" err="1" smtClean="0">
                <a:latin typeface="Arial Narrow" pitchFamily="34" charset="0"/>
              </a:rPr>
              <a:t>очолену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козацтвом</a:t>
            </a:r>
            <a:r>
              <a:rPr lang="ru-RU" sz="2400" i="1" dirty="0" smtClean="0">
                <a:latin typeface="Arial Narrow" pitchFamily="34" charset="0"/>
              </a:rPr>
              <a:t>, </a:t>
            </a:r>
            <a:r>
              <a:rPr lang="ru-RU" sz="2400" i="1" dirty="0" err="1" smtClean="0">
                <a:latin typeface="Arial Narrow" pitchFamily="34" charset="0"/>
              </a:rPr>
              <a:t>визвольну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війну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проти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Речі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Посполитої</a:t>
            </a:r>
            <a:r>
              <a:rPr lang="ru-RU" sz="2400" i="1" dirty="0" smtClean="0">
                <a:latin typeface="Arial Narrow" pitchFamily="34" charset="0"/>
              </a:rPr>
              <a:t>. Перший з </a:t>
            </a:r>
            <a:r>
              <a:rPr lang="ru-RU" sz="2400" i="1" dirty="0" err="1" smtClean="0">
                <a:latin typeface="Arial Narrow" pitchFamily="34" charset="0"/>
              </a:rPr>
              <a:t>козацьких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ватажків</a:t>
            </a:r>
            <a:r>
              <a:rPr lang="ru-RU" sz="2400" i="1" dirty="0" smtClean="0">
                <a:latin typeface="Arial Narrow" pitchFamily="34" charset="0"/>
              </a:rPr>
              <a:t>, </a:t>
            </a:r>
            <a:r>
              <a:rPr lang="ru-RU" sz="2400" i="1" dirty="0" err="1" smtClean="0">
                <a:latin typeface="Arial Narrow" pitchFamily="34" charset="0"/>
              </a:rPr>
              <a:t>котрому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офіційно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було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надано</a:t>
            </a:r>
            <a:r>
              <a:rPr lang="ru-RU" sz="2400" i="1" dirty="0" smtClean="0">
                <a:latin typeface="Arial Narrow" pitchFamily="34" charset="0"/>
              </a:rPr>
              <a:t> титул </a:t>
            </a:r>
            <a:r>
              <a:rPr lang="ru-RU" sz="2400" i="1" dirty="0" err="1" smtClean="0">
                <a:latin typeface="Arial Narrow" pitchFamily="34" charset="0"/>
              </a:rPr>
              <a:t>гетьмана</a:t>
            </a:r>
            <a:r>
              <a:rPr lang="ru-RU" sz="2400" i="1" dirty="0" smtClean="0">
                <a:latin typeface="Arial Narrow" pitchFamily="34" charset="0"/>
              </a:rPr>
              <a:t>. </a:t>
            </a:r>
            <a:r>
              <a:rPr lang="ru-RU" sz="2400" i="1" dirty="0" err="1" smtClean="0">
                <a:latin typeface="Arial Narrow" pitchFamily="34" charset="0"/>
              </a:rPr>
              <a:t>Намагався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збудувати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незалежну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українську</a:t>
            </a:r>
            <a:r>
              <a:rPr lang="ru-RU" sz="2400" i="1" dirty="0" smtClean="0">
                <a:latin typeface="Arial Narrow" pitchFamily="34" charset="0"/>
              </a:rPr>
              <a:t> державу, </a:t>
            </a:r>
            <a:r>
              <a:rPr lang="ru-RU" sz="2400" i="1" dirty="0" err="1" smtClean="0">
                <a:latin typeface="Arial Narrow" pitchFamily="34" charset="0"/>
              </a:rPr>
              <a:t>укладаючи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протягом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свого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правління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союзи</a:t>
            </a:r>
            <a:r>
              <a:rPr lang="ru-RU" sz="2400" i="1" dirty="0" smtClean="0">
                <a:latin typeface="Arial Narrow" pitchFamily="34" charset="0"/>
              </a:rPr>
              <a:t> з </a:t>
            </a:r>
            <a:r>
              <a:rPr lang="ru-RU" sz="2400" i="1" dirty="0" err="1" smtClean="0">
                <a:latin typeface="Arial Narrow" pitchFamily="34" charset="0"/>
              </a:rPr>
              <a:t>Кримським</a:t>
            </a:r>
            <a:r>
              <a:rPr lang="ru-RU" sz="2400" i="1" dirty="0" smtClean="0">
                <a:latin typeface="Arial Narrow" pitchFamily="34" charset="0"/>
              </a:rPr>
              <a:t> </a:t>
            </a:r>
            <a:r>
              <a:rPr lang="ru-RU" sz="2400" i="1" dirty="0" err="1" smtClean="0">
                <a:latin typeface="Arial Narrow" pitchFamily="34" charset="0"/>
              </a:rPr>
              <a:t>ханатом</a:t>
            </a:r>
            <a:r>
              <a:rPr lang="ru-RU" sz="2400" i="1" dirty="0" smtClean="0">
                <a:latin typeface="Arial Narrow" pitchFamily="34" charset="0"/>
              </a:rPr>
              <a:t> та </a:t>
            </a:r>
            <a:r>
              <a:rPr lang="ru-RU" sz="2400" i="1" dirty="0" err="1" smtClean="0">
                <a:latin typeface="Arial Narrow" pitchFamily="34" charset="0"/>
              </a:rPr>
              <a:t>Московським</a:t>
            </a:r>
            <a:r>
              <a:rPr lang="ru-RU" sz="2400" i="1" dirty="0" smtClean="0">
                <a:latin typeface="Arial Narrow" pitchFamily="34" charset="0"/>
              </a:rPr>
              <a:t> царством</a:t>
            </a:r>
            <a:r>
              <a:rPr lang="ru-RU" sz="2400" i="1" dirty="0" smtClean="0">
                <a:latin typeface="Arial Narrow" pitchFamily="34" charset="0"/>
              </a:rPr>
              <a:t>.</a:t>
            </a:r>
            <a:endParaRPr lang="ru-RU" dirty="0"/>
          </a:p>
        </p:txBody>
      </p:sp>
      <p:pic>
        <p:nvPicPr>
          <p:cNvPr id="2051" name="Picture 3" descr="C:\Users\User\Desktop\250px-Chmelnicki_Hondiu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25747"/>
            <a:ext cx="3469149" cy="48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28803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Воєнні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дії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проводом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Хмельницького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(1648–1653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2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14" y="332656"/>
            <a:ext cx="3329898" cy="5973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err="1" smtClean="0"/>
              <a:t>Велич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його</a:t>
            </a:r>
            <a:r>
              <a:rPr lang="ru-RU" sz="2800" i="1" dirty="0" smtClean="0"/>
              <a:t> як </a:t>
            </a:r>
            <a:r>
              <a:rPr lang="ru-RU" sz="2800" i="1" dirty="0" err="1" smtClean="0"/>
              <a:t>політика</a:t>
            </a:r>
            <a:r>
              <a:rPr lang="ru-RU" sz="2800" i="1" dirty="0" smtClean="0"/>
              <a:t> і державного </a:t>
            </a:r>
            <a:r>
              <a:rPr lang="ru-RU" sz="2800" i="1" dirty="0" err="1" smtClean="0"/>
              <a:t>діяча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полягає</a:t>
            </a:r>
            <a:r>
              <a:rPr lang="ru-RU" sz="2800" i="1" dirty="0" smtClean="0"/>
              <a:t> і в тому,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, на </a:t>
            </a:r>
            <a:r>
              <a:rPr lang="ru-RU" sz="2800" i="1" dirty="0" err="1" smtClean="0"/>
              <a:t>відміну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своїх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наступників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він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враховував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особливості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політичного</a:t>
            </a:r>
            <a:r>
              <a:rPr lang="ru-RU" sz="2800" i="1" dirty="0" smtClean="0"/>
              <a:t> устрою, </a:t>
            </a:r>
            <a:r>
              <a:rPr lang="ru-RU" sz="2800" i="1" dirty="0" err="1" smtClean="0"/>
              <a:t>соціальної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структури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Української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держави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pic>
        <p:nvPicPr>
          <p:cNvPr id="5123" name="Picture 3" descr="C:\Users\User\Desktop\Bohdan_Khmelnyt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9685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7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9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44779"/>
            <a:ext cx="7643192" cy="482453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твердженням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відомого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історика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Г. В.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Вернадського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Хмельницький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людиною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середнього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зросту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міцної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статури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Гетьман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читав мало, любив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народну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поезію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народну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музику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сам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грав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бандурі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вважали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знавцем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зброї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і коней.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хорошим оратором, - у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своїх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промовах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використовував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народні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приказки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яскраві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приклади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повсякденного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Стратегічні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тактичні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обдарування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Богдана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проявлялися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ретельному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плануванні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всієї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військової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кампанії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User\Desktop\04271fc19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8"/>
            <a:ext cx="9144000" cy="68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499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i="1" dirty="0" err="1" smtClean="0"/>
              <a:t>Підпис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Хмельницького</a:t>
            </a:r>
            <a:r>
              <a:rPr lang="ru-RU" sz="2400" i="1" dirty="0" smtClean="0"/>
              <a:t>: «Богдан </a:t>
            </a:r>
            <a:r>
              <a:rPr lang="ru-RU" sz="2400" i="1" dirty="0" err="1" smtClean="0"/>
              <a:t>Хмельницький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гетьман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Запорозького</a:t>
            </a:r>
            <a:r>
              <a:rPr lang="ru-RU" sz="2400" i="1" dirty="0" smtClean="0"/>
              <a:t>,</a:t>
            </a:r>
            <a:br>
              <a:rPr lang="ru-RU" sz="2400" i="1" dirty="0" smtClean="0"/>
            </a:b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королівської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милості</a:t>
            </a:r>
            <a:r>
              <a:rPr lang="ru-RU" sz="2400" i="1" dirty="0" smtClean="0"/>
              <a:t>, рука </a:t>
            </a:r>
            <a:r>
              <a:rPr lang="ru-RU" sz="2400" i="1" dirty="0" err="1" smtClean="0"/>
              <a:t>власна</a:t>
            </a:r>
            <a:r>
              <a:rPr lang="ru-RU" sz="2400" i="1" dirty="0" smtClean="0"/>
              <a:t>.»</a:t>
            </a:r>
            <a:endParaRPr lang="ru-RU" sz="2400" i="1" dirty="0"/>
          </a:p>
        </p:txBody>
      </p:sp>
      <p:pic>
        <p:nvPicPr>
          <p:cNvPr id="6148" name="Picture 4" descr="C:\Users\User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0" y="1844824"/>
            <a:ext cx="7448199" cy="45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User\Desktop\ccb951ce81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4"/>
            <a:ext cx="9144000" cy="686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8519"/>
            <a:ext cx="4932040" cy="7488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/>
              <a:t>Великий </a:t>
            </a:r>
            <a:r>
              <a:rPr lang="ru-RU" sz="2400" i="1" dirty="0" err="1" smtClean="0"/>
              <a:t>український</a:t>
            </a:r>
            <a:r>
              <a:rPr lang="ru-RU" sz="2400" i="1" dirty="0" smtClean="0"/>
              <a:t> поет Тарас Шевченко </a:t>
            </a:r>
            <a:r>
              <a:rPr lang="ru-RU" sz="2400" i="1" dirty="0" err="1" smtClean="0"/>
              <a:t>неодноразово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звертався</a:t>
            </a:r>
            <a:r>
              <a:rPr lang="ru-RU" sz="2400" i="1" dirty="0" smtClean="0"/>
              <a:t> до образу </a:t>
            </a:r>
            <a:r>
              <a:rPr lang="ru-RU" sz="2400" i="1" dirty="0" err="1" smtClean="0"/>
              <a:t>Б.Хмельницького</a:t>
            </a:r>
            <a:r>
              <a:rPr lang="ru-RU" sz="2400" i="1" dirty="0" smtClean="0"/>
              <a:t> як у </a:t>
            </a:r>
            <a:r>
              <a:rPr lang="ru-RU" sz="2400" i="1" dirty="0" err="1" smtClean="0"/>
              <a:t>поетичній</a:t>
            </a:r>
            <a:r>
              <a:rPr lang="ru-RU" sz="2400" i="1" dirty="0" smtClean="0"/>
              <a:t>, так і у </a:t>
            </a:r>
            <a:r>
              <a:rPr lang="ru-RU" sz="2400" i="1" dirty="0" err="1" smtClean="0"/>
              <a:t>художній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творчості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Оцінка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Хмельницького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виглядає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доволі</a:t>
            </a:r>
            <a:r>
              <a:rPr lang="ru-RU" sz="2400" i="1" dirty="0" smtClean="0"/>
              <a:t> неоднозначною. У </a:t>
            </a:r>
            <a:r>
              <a:rPr lang="ru-RU" sz="2400" i="1" dirty="0" err="1" smtClean="0"/>
              <a:t>ряді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творів</a:t>
            </a:r>
            <a:r>
              <a:rPr lang="ru-RU" sz="2400" i="1" dirty="0" smtClean="0"/>
              <a:t> поет </a:t>
            </a:r>
            <a:r>
              <a:rPr lang="ru-RU" sz="2400" i="1" dirty="0" err="1" smtClean="0"/>
              <a:t>називає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Хмельницького</a:t>
            </a:r>
            <a:r>
              <a:rPr lang="ru-RU" sz="2400" i="1" dirty="0" smtClean="0"/>
              <a:t> «</a:t>
            </a:r>
            <a:r>
              <a:rPr lang="ru-RU" sz="2400" i="1" dirty="0" err="1" smtClean="0"/>
              <a:t>славним</a:t>
            </a:r>
            <a:r>
              <a:rPr lang="ru-RU" sz="2400" i="1" dirty="0" smtClean="0"/>
              <a:t>», «</a:t>
            </a:r>
            <a:r>
              <a:rPr lang="ru-RU" sz="2400" i="1" dirty="0" err="1" smtClean="0"/>
              <a:t>благородним</a:t>
            </a:r>
            <a:r>
              <a:rPr lang="ru-RU" sz="2400" i="1" dirty="0" smtClean="0"/>
              <a:t>», «</a:t>
            </a:r>
            <a:r>
              <a:rPr lang="ru-RU" sz="2400" i="1" dirty="0" err="1" smtClean="0"/>
              <a:t>праведним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гетьманом</a:t>
            </a:r>
            <a:r>
              <a:rPr lang="ru-RU" sz="2400" i="1" dirty="0" smtClean="0"/>
              <a:t>», «</a:t>
            </a:r>
            <a:r>
              <a:rPr lang="ru-RU" sz="2400" i="1" dirty="0" err="1" smtClean="0"/>
              <a:t>козацьким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розумним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батьком</a:t>
            </a:r>
            <a:r>
              <a:rPr lang="ru-RU" sz="2400" i="1" dirty="0" smtClean="0"/>
              <a:t>». В той же час Шевченко негативно </a:t>
            </a:r>
            <a:r>
              <a:rPr lang="ru-RU" sz="2400" i="1" dirty="0" err="1" smtClean="0"/>
              <a:t>оцінює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наслідки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єднання</a:t>
            </a:r>
            <a:r>
              <a:rPr lang="ru-RU" sz="2400" i="1" dirty="0" smtClean="0"/>
              <a:t> з </a:t>
            </a:r>
            <a:r>
              <a:rPr lang="ru-RU" sz="2400" i="1" dirty="0" err="1" smtClean="0"/>
              <a:t>Московією</a:t>
            </a:r>
            <a:r>
              <a:rPr lang="ru-RU" sz="2400" i="1" dirty="0" smtClean="0"/>
              <a:t> . </a:t>
            </a:r>
            <a:r>
              <a:rPr lang="ru-RU" sz="2400" i="1" dirty="0" err="1" smtClean="0"/>
              <a:t>Найвідвертішого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осуду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Хмельницький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отримує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вірші</a:t>
            </a:r>
            <a:r>
              <a:rPr lang="ru-RU" sz="2400" i="1" dirty="0" smtClean="0"/>
              <a:t> «</a:t>
            </a:r>
            <a:r>
              <a:rPr lang="ru-RU" sz="2400" i="1" dirty="0" err="1" smtClean="0"/>
              <a:t>Якби</a:t>
            </a:r>
            <a:r>
              <a:rPr lang="ru-RU" sz="2400" i="1" dirty="0" smtClean="0"/>
              <a:t>-то </a:t>
            </a:r>
            <a:r>
              <a:rPr lang="ru-RU" sz="2400" i="1" dirty="0" err="1" smtClean="0"/>
              <a:t>ти</a:t>
            </a:r>
            <a:r>
              <a:rPr lang="ru-RU" sz="2400" i="1" dirty="0" smtClean="0"/>
              <a:t>, Богдане </a:t>
            </a:r>
            <a:r>
              <a:rPr lang="ru-RU" sz="2400" i="1" dirty="0" err="1" smtClean="0"/>
              <a:t>п'яний</a:t>
            </a:r>
            <a:r>
              <a:rPr lang="ru-RU" sz="2400" i="1" dirty="0" smtClean="0"/>
              <a:t>»,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тривалий</a:t>
            </a:r>
            <a:r>
              <a:rPr lang="ru-RU" sz="2400" i="1" dirty="0" smtClean="0"/>
              <a:t> час </a:t>
            </a:r>
            <a:r>
              <a:rPr lang="ru-RU" sz="2400" i="1" dirty="0" err="1" smtClean="0"/>
              <a:t>забороненим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друку</a:t>
            </a:r>
            <a:r>
              <a:rPr lang="ru-RU" sz="2400" i="1" dirty="0"/>
              <a:t>.</a:t>
            </a:r>
            <a:endParaRPr lang="ru-RU" sz="2400" i="1" dirty="0" smtClean="0"/>
          </a:p>
        </p:txBody>
      </p:sp>
      <p:pic>
        <p:nvPicPr>
          <p:cNvPr id="7170" name="Picture 2" descr="C:\Users\User\Desktop\dd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959"/>
            <a:ext cx="3755782" cy="5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81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02"/>
            <a:ext cx="9144000" cy="68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640px-Taras_Shevchenko_painting_000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5" y="246031"/>
            <a:ext cx="8461009" cy="63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63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esktop\873853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644" y="1166018"/>
            <a:ext cx="6408712" cy="4525963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Практично у </a:t>
            </a:r>
            <a:r>
              <a:rPr lang="ru-RU" sz="2400" i="1" dirty="0" err="1" smtClean="0"/>
              <a:t>всіх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українських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містах</a:t>
            </a:r>
            <a:r>
              <a:rPr lang="ru-RU" sz="2400" i="1" dirty="0" smtClean="0"/>
              <a:t> , у </a:t>
            </a:r>
            <a:r>
              <a:rPr lang="ru-RU" sz="2400" i="1" dirty="0" err="1" smtClean="0"/>
              <a:t>багатьох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російських</a:t>
            </a:r>
            <a:r>
              <a:rPr lang="ru-RU" sz="2400" i="1" dirty="0" smtClean="0"/>
              <a:t> , </a:t>
            </a:r>
            <a:r>
              <a:rPr lang="ru-RU" sz="2400" i="1" dirty="0" err="1" smtClean="0"/>
              <a:t>білоруських</a:t>
            </a:r>
            <a:r>
              <a:rPr lang="ru-RU" sz="2400" i="1" dirty="0" smtClean="0"/>
              <a:t> , а 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містах</a:t>
            </a:r>
            <a:r>
              <a:rPr lang="ru-RU" sz="2400" i="1" dirty="0" smtClean="0"/>
              <a:t> ряду </a:t>
            </a:r>
            <a:r>
              <a:rPr lang="ru-RU" sz="2400" i="1" dirty="0" err="1" smtClean="0"/>
              <a:t>інших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колишніх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радянських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республік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ім'ям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Хмельницького</a:t>
            </a:r>
            <a:r>
              <a:rPr lang="ru-RU" sz="2400" i="1" dirty="0" smtClean="0"/>
              <a:t> названо </a:t>
            </a:r>
            <a:r>
              <a:rPr lang="ru-RU" sz="2400" i="1" dirty="0" err="1" smtClean="0"/>
              <a:t>вулиці</a:t>
            </a:r>
            <a:r>
              <a:rPr lang="ru-RU" sz="2400" i="1" dirty="0" smtClean="0"/>
              <a:t> , </a:t>
            </a:r>
            <a:r>
              <a:rPr lang="ru-RU" sz="2400" i="1" dirty="0" err="1" smtClean="0"/>
              <a:t>нерідко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проспекти</a:t>
            </a:r>
            <a:r>
              <a:rPr lang="ru-RU" sz="2400" i="1" dirty="0" smtClean="0"/>
              <a:t> . </a:t>
            </a:r>
          </a:p>
          <a:p>
            <a:r>
              <a:rPr lang="ru-RU" sz="2400" i="1" dirty="0" err="1" smtClean="0"/>
              <a:t>Йому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споруджені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численні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пам'ятники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всій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території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 . </a:t>
            </a:r>
          </a:p>
          <a:p>
            <a:r>
              <a:rPr lang="ru-RU" sz="2400" i="1" dirty="0" err="1" smtClean="0"/>
              <a:t>Під</a:t>
            </a:r>
            <a:r>
              <a:rPr lang="ru-RU" sz="2400" i="1" dirty="0" smtClean="0"/>
              <a:t> час </a:t>
            </a:r>
            <a:r>
              <a:rPr lang="ru-RU" sz="2400" i="1" dirty="0" err="1" smtClean="0"/>
              <a:t>Великої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Вітчизняної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заснований</a:t>
            </a:r>
            <a:r>
              <a:rPr lang="ru-RU" sz="2400" i="1" dirty="0" smtClean="0"/>
              <a:t> орден Богдана </a:t>
            </a:r>
            <a:r>
              <a:rPr lang="ru-RU" sz="2400" i="1" dirty="0" err="1" smtClean="0"/>
              <a:t>Хмельницького</a:t>
            </a:r>
            <a:r>
              <a:rPr lang="ru-RU" sz="2400" i="1" dirty="0" smtClean="0"/>
              <a:t>.</a:t>
            </a:r>
          </a:p>
          <a:p>
            <a:r>
              <a:rPr lang="uk-UA" sz="2400" i="1" dirty="0" smtClean="0"/>
              <a:t>В честь українського гетьмана створені однойменні фільми, драми і опера.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0084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430</Words>
  <Application>Microsoft Office PowerPoint</Application>
  <PresentationFormat>Экран (4:3)</PresentationFormat>
  <Paragraphs>27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Презентация</vt:lpstr>
      <vt:lpstr>Характеристика і вшанування пам’яті Богдана-  Зиновія Хмельницького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 Підпис Хмельницького: «Богдан Хмельницький, гетьман війська Запорозького, його королівської милості, рука власна.»</vt:lpstr>
      <vt:lpstr>Презентация PowerPoint</vt:lpstr>
      <vt:lpstr>Презентация PowerPoint</vt:lpstr>
      <vt:lpstr>Презентация PowerPoint</vt:lpstr>
      <vt:lpstr>Презентация PowerPoint</vt:lpstr>
      <vt:lpstr>Поштові марки України та СРСР: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2015-01-17T18:41:02Z</dcterms:created>
  <dcterms:modified xsi:type="dcterms:W3CDTF">2015-01-18T18:03:33Z</dcterms:modified>
</cp:coreProperties>
</file>