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29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4" r:id="rId16"/>
    <p:sldId id="266" r:id="rId17"/>
    <p:sldId id="267" r:id="rId18"/>
    <p:sldId id="268" r:id="rId19"/>
    <p:sldId id="286" r:id="rId20"/>
    <p:sldId id="287" r:id="rId21"/>
    <p:sldId id="288" r:id="rId22"/>
    <p:sldId id="269" r:id="rId23"/>
    <p:sldId id="271" r:id="rId24"/>
    <p:sldId id="270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4AE8-3290-46BE-AE60-E6149C18DDF4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2869-7097-4A80-A1B7-37C233EE53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82CA6-5001-45D7-984D-5D1DD9C9BF67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Данное понятие мы изучаем уже не первый раз. Давайте вспомним определение понятия «Культура». На какие виды условно его разделяют историки? Далее суммируются ответы учащихся и выводится определени термина «культура».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E0B36-2A21-479D-8A2C-52F7F97343A2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AE457-CE5E-4B4C-8E16-D1F75BCFE9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322B-12CB-4832-AE99-8435DAB530A9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88B0-0FEC-4863-9521-F60002DE9C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5C9B44-C99C-4D61-8290-898C0B1E87A8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449F3-68F8-40A8-A4ED-19F63939F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3D0B-8AA6-4A2C-8FBF-23AD1ADA8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008F-42E2-483B-B41D-FAAF670DE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F412B29-93CA-493F-B33B-FE15E0DAF7D4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6156754-983F-4F3C-96E3-A8BAE50FAF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28B12-BED4-4121-A98E-4C7403DC62F1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6EC85-303F-44A9-AFB6-EEF9BFDFED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C0C86-3F4C-445D-B6EE-20FD03AC3475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1FD33-F33A-4BDA-A70F-FE3B550CD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1BC23-6905-42D8-83DE-76255F073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FE201-7E48-4B90-8F87-2B82429EDC1B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8390F-1D89-43E5-98A4-0437D80CFB9A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E9C7D-356E-462F-A53A-DDC5E6708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FC7477-0F02-4BB5-BB29-D1A75F6B5FA5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2CDC77-4F9B-4B13-A7C2-3403678B07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41FBC519-D711-4C64-9B45-2013F777163D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55BBE71-4CBE-48F2-BE32-28378C79E8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05FE0-5CCE-4666-93F3-F575273E195F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F5753C-6DFB-425F-911A-5146FB1D04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218DD7-F655-4D58-8E54-70B07979018B}" type="datetimeFigureOut">
              <a:rPr lang="ru-RU" smtClean="0"/>
              <a:pPr>
                <a:defRPr/>
              </a:pPr>
              <a:t>21.10.2012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1435A2-4757-462D-8E52-9000C6FA3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</p:sldLayoutIdLst>
  <p:transition spd="med"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udetinteresno.narod.ru/images/zoloto_kubani_3_67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hyperlink" Target="http://www.jewellerynews.ru/issue_7/hystory_7_3/pic1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art.1september.ru/2003/11/no11_4.gi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b/bd/Klad_desyatinnaya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allday.ru/2008/01/16/ikony_drevnejj_rusi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allday.ru/2008/01/16/ikony_drevnejj_rusi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28662" y="1500174"/>
            <a:ext cx="7407275" cy="1471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КУЛЬТУРА </a:t>
            </a:r>
            <a:b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КИЕВСКОЙ РУСИ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6314" y="421481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Москаленко</a:t>
            </a:r>
            <a:r>
              <a:rPr lang="ru-RU" dirty="0" smtClean="0"/>
              <a:t> Анна</a:t>
            </a:r>
          </a:p>
          <a:p>
            <a:r>
              <a:rPr lang="ru-RU" dirty="0" smtClean="0"/>
              <a:t>3 – В курс</a:t>
            </a:r>
            <a:endParaRPr lang="ru-RU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subTitle" idx="1"/>
          </p:nvPr>
        </p:nvSpPr>
        <p:spPr>
          <a:xfrm>
            <a:off x="971550" y="1412875"/>
            <a:ext cx="5256213" cy="4800600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charset="0"/>
              </a:rPr>
              <a:t>Наряду с земледелием и </a:t>
            </a:r>
            <a:r>
              <a:rPr lang="ru-RU" sz="2400" dirty="0" err="1" smtClean="0">
                <a:latin typeface="Arial" charset="0"/>
              </a:rPr>
              <a:t>лес-ными</a:t>
            </a:r>
            <a:r>
              <a:rPr lang="ru-RU" sz="2400" dirty="0" smtClean="0">
                <a:latin typeface="Arial" charset="0"/>
              </a:rPr>
              <a:t> промыслами у восточных славян развивались ремесла. </a:t>
            </a:r>
          </a:p>
          <a:p>
            <a:endParaRPr lang="ru-RU" sz="2400" dirty="0" smtClean="0">
              <a:latin typeface="Arial" charset="0"/>
            </a:endParaRPr>
          </a:p>
          <a:p>
            <a:r>
              <a:rPr lang="ru-RU" sz="2400" dirty="0" smtClean="0">
                <a:latin typeface="Arial" charset="0"/>
              </a:rPr>
              <a:t>Древнерусские ремесленники освоили сложнейшую технику обработки металла. Кузнецы изготовляли лопаты, топоры, </a:t>
            </a:r>
            <a:r>
              <a:rPr lang="ru-RU" sz="2400" dirty="0" err="1" smtClean="0">
                <a:latin typeface="Arial" charset="0"/>
              </a:rPr>
              <a:t>лемехи</a:t>
            </a:r>
            <a:r>
              <a:rPr lang="ru-RU" sz="2400" dirty="0" smtClean="0">
                <a:latin typeface="Arial" charset="0"/>
              </a:rPr>
              <a:t>, серпы, ножи, рыболовные крючки, сковороды, сложные замки и др.</a:t>
            </a:r>
          </a:p>
        </p:txBody>
      </p:sp>
      <p:sp>
        <p:nvSpPr>
          <p:cNvPr id="34818" name="Rectangle 2"/>
          <p:cNvSpPr>
            <a:spLocks noGrp="1"/>
          </p:cNvSpPr>
          <p:nvPr>
            <p:ph type="ctrTitle"/>
          </p:nvPr>
        </p:nvSpPr>
        <p:spPr bwMode="auto">
          <a:xfrm>
            <a:off x="1042988" y="39688"/>
            <a:ext cx="7891462" cy="7969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Кузнецкое дело</a:t>
            </a:r>
          </a:p>
        </p:txBody>
      </p:sp>
      <p:pic>
        <p:nvPicPr>
          <p:cNvPr id="34828" name="Picture 12" descr="kuz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23075" y="1557338"/>
            <a:ext cx="232092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subTitle" idx="1"/>
          </p:nvPr>
        </p:nvSpPr>
        <p:spPr>
          <a:xfrm>
            <a:off x="900113" y="476250"/>
            <a:ext cx="7962900" cy="6192838"/>
          </a:xfrm>
        </p:spPr>
        <p:txBody>
          <a:bodyPr/>
          <a:lstStyle/>
          <a:p>
            <a:pPr algn="just"/>
            <a:r>
              <a:rPr lang="ru-RU" sz="2800" smtClean="0">
                <a:latin typeface="Arial" charset="0"/>
              </a:rPr>
              <a:t>Но особенно успешно развивалось оружейное производство: производились мечи и боевые топоры, шлемы, щиты, наконечники стрел и копий. </a:t>
            </a:r>
          </a:p>
          <a:p>
            <a:pPr algn="just"/>
            <a:r>
              <a:rPr lang="ru-RU" sz="2800" smtClean="0">
                <a:latin typeface="Arial" charset="0"/>
              </a:rPr>
              <a:t>Русские мастера делали кольчуги из переплетенных железных колец. Это умение пришло с Востока, в Европе кольчуг плести не умели.</a:t>
            </a:r>
          </a:p>
          <a:p>
            <a:pPr algn="just"/>
            <a:r>
              <a:rPr lang="ru-RU" sz="2800" smtClean="0">
                <a:latin typeface="Arial" charset="0"/>
              </a:rPr>
              <a:t>Оружие нередко украшалось чернью или серебряным узором. Работая в технике литья или ковки, мастера изготовляли кольца, браслеты, перстни, кресты, медные и серебряные блюда и кубки и т.п.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кузнецы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513"/>
            <a:ext cx="5832475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0" name="Picture 8" descr="Шлем Ярослава Всеволодович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18250" y="1050925"/>
            <a:ext cx="2825750" cy="446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16013" y="5734050"/>
            <a:ext cx="38163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Элемент узора на доспехах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6300788" y="5734050"/>
            <a:ext cx="2613025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chemeClr val="tx2"/>
                </a:solidFill>
              </a:rPr>
              <a:t>Шлем Ярослава </a:t>
            </a:r>
          </a:p>
          <a:p>
            <a:pPr algn="ctr"/>
            <a:r>
              <a:rPr lang="ru-RU" b="1" i="1">
                <a:solidFill>
                  <a:schemeClr val="tx2"/>
                </a:solidFill>
              </a:rPr>
              <a:t>Всеволодовича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/>
      <p:bldP spid="389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subTitle" idx="1"/>
          </p:nvPr>
        </p:nvSpPr>
        <p:spPr>
          <a:xfrm>
            <a:off x="1042988" y="1125538"/>
            <a:ext cx="7818437" cy="5327650"/>
          </a:xfrm>
        </p:spPr>
        <p:txBody>
          <a:bodyPr/>
          <a:lstStyle/>
          <a:p>
            <a:pPr algn="just"/>
            <a:r>
              <a:rPr lang="ru-RU" sz="2800" smtClean="0">
                <a:latin typeface="Arial" charset="0"/>
              </a:rPr>
              <a:t>Производство нити состояло из получения исходных материалов – шерсти, льна и конопли. Затраты труда для этого требо-вали довольно высоких профессиональ-ных навыков и специального оборудова-ния.</a:t>
            </a:r>
          </a:p>
          <a:p>
            <a:pPr algn="just"/>
            <a:r>
              <a:rPr lang="ru-RU" sz="2800" smtClean="0">
                <a:latin typeface="Arial" charset="0"/>
              </a:rPr>
              <a:t>Шерстяные ткани делали из шерсти овцы, а льняные из волокна льна. Орудиями для производства нити были веретено и прял-ка. Прялки делали из глины, кости и метал-ла. Пряли нити с помощью тальки и мотовина.</a:t>
            </a:r>
          </a:p>
        </p:txBody>
      </p:sp>
      <p:sp>
        <p:nvSpPr>
          <p:cNvPr id="40962" name="Rectangle 2"/>
          <p:cNvSpPr>
            <a:spLocks noGrp="1"/>
          </p:cNvSpPr>
          <p:nvPr>
            <p:ph type="ctrTitle"/>
          </p:nvPr>
        </p:nvSpPr>
        <p:spPr bwMode="auto">
          <a:xfrm>
            <a:off x="1116013" y="115888"/>
            <a:ext cx="7499350" cy="719137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Ткацкое дело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/>
          </p:cNvSpPr>
          <p:nvPr>
            <p:ph type="ctr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effectLst/>
            </a:endParaRPr>
          </a:p>
        </p:txBody>
      </p:sp>
      <p:pic>
        <p:nvPicPr>
          <p:cNvPr id="44037" name="Picture 5" descr="обработка льн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500042"/>
            <a:ext cx="5329238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40" name="Picture 8" descr="R-Kostum06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49377"/>
          <a:stretch>
            <a:fillRect/>
          </a:stretch>
        </p:blipFill>
        <p:spPr>
          <a:xfrm>
            <a:off x="5930900" y="620713"/>
            <a:ext cx="3213100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746250" y="5824538"/>
            <a:ext cx="210502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Обработка льна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6064250" y="5824538"/>
            <a:ext cx="211137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>
                <a:solidFill>
                  <a:schemeClr val="tx2"/>
                </a:solidFill>
              </a:rPr>
              <a:t>Женское платье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 animBg="1"/>
      <p:bldP spid="440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прял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8300" y="333375"/>
            <a:ext cx="3695700" cy="5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2" name="Picture 8" descr="мотовил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08050"/>
            <a:ext cx="4681538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4" name="Picture 10" descr="образцы славянской вышивки"/>
          <p:cNvPicPr>
            <a:picLocks noChangeAspect="1" noChangeArrowheads="1"/>
          </p:cNvPicPr>
          <p:nvPr/>
        </p:nvPicPr>
        <p:blipFill>
          <a:blip r:embed="rId4" cstate="print"/>
          <a:srcRect b="10733"/>
          <a:stretch>
            <a:fillRect/>
          </a:stretch>
        </p:blipFill>
        <p:spPr bwMode="auto">
          <a:xfrm>
            <a:off x="323850" y="4005263"/>
            <a:ext cx="4643438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71472" y="5857892"/>
            <a:ext cx="424815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Образцы славянской вышивки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979613" y="2276475"/>
            <a:ext cx="1449379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Мотовина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6732588" y="6329363"/>
            <a:ext cx="1033809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Прялка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 animBg="1"/>
      <p:bldP spid="4199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type="subTitle" idx="1"/>
          </p:nvPr>
        </p:nvSpPr>
        <p:spPr>
          <a:xfrm>
            <a:off x="971550" y="908050"/>
            <a:ext cx="7962900" cy="5761038"/>
          </a:xfrm>
        </p:spPr>
        <p:txBody>
          <a:bodyPr/>
          <a:lstStyle/>
          <a:p>
            <a:pPr algn="just"/>
            <a:r>
              <a:rPr lang="ru-RU" sz="2800" smtClean="0">
                <a:latin typeface="Arial" charset="0"/>
              </a:rPr>
              <a:t>Киевская Русь была центром ювелирного творчества. Ювелиры Киевской Руси славились изделиями из золота с эмалью (выемчатой и перегородчатой). Для этого времени характерны такие изделия, например, как колты, подвешиваемые с двух сторон к женскому головному убору, бармы - драгоценные оплечья, украшенные изображениями религиозного характера, полые серьги в виде полумесяца, гривны - шейные украшения в виде обруча, а также подвески из скрученных золотых нитей и бусы всевозможных видов.</a:t>
            </a:r>
            <a:r>
              <a:rPr lang="ru-RU" sz="2800" smtClean="0"/>
              <a:t> </a:t>
            </a:r>
          </a:p>
        </p:txBody>
      </p:sp>
      <p:sp>
        <p:nvSpPr>
          <p:cNvPr id="47106" name="Rectangle 2"/>
          <p:cNvSpPr>
            <a:spLocks noGrp="1"/>
          </p:cNvSpPr>
          <p:nvPr>
            <p:ph type="ctrTitle"/>
          </p:nvPr>
        </p:nvSpPr>
        <p:spPr bwMode="auto">
          <a:xfrm>
            <a:off x="1116013" y="71438"/>
            <a:ext cx="7818437" cy="6207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Ювелирное дело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Рисунок 2" descr="http://gemslady.clan.su/Foto_Stranicz/yv.jpg"/>
          <p:cNvPicPr>
            <a:picLocks noChangeAspect="1" noChangeArrowheads="1"/>
          </p:cNvPicPr>
          <p:nvPr/>
        </p:nvPicPr>
        <p:blipFill>
          <a:blip r:embed="rId2" cstate="print"/>
          <a:srcRect l="7916"/>
          <a:stretch>
            <a:fillRect/>
          </a:stretch>
        </p:blipFill>
        <p:spPr bwMode="auto">
          <a:xfrm>
            <a:off x="34925" y="115888"/>
            <a:ext cx="2917825" cy="417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681413" y="3376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133" name="Рисунок 1" descr="http://gemslady.clan.su/Foto_Stranicz/y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43100"/>
            <a:ext cx="3097213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010025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8135" name="Рисунок 4" descr="http://gemslady.clan.su/Foto_Stranicz/yv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7588" y="142875"/>
            <a:ext cx="3011487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79388" y="6302375"/>
            <a:ext cx="8763000" cy="36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Образцы женских уборов выполненные ювелирами из позолоты и эмали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subTitle" idx="1"/>
          </p:nvPr>
        </p:nvSpPr>
        <p:spPr>
          <a:xfrm>
            <a:off x="500034" y="377825"/>
            <a:ext cx="7962900" cy="64801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charset="0"/>
              </a:rPr>
              <a:t>Ювелирами Киевской Руси успешно применялись чернь, зернь, эмаль, скань (филигрань), чеканка, резьба, позолота. Основной мотив орнаментации изделий -явно стилизованные растительные формы.</a:t>
            </a: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latin typeface="Arial" charset="0"/>
              </a:rPr>
              <a:t>Подобный стиль орнаментации, но уже более точно отражающий живую природу, сохранился и в ювелирных изделиях Руси XVI и XVII вв., хотя в их размерах, декоре ярко отразились изменения условий жизни и быта русских людей того времени. Изделия стали демократичнее и в значительно большей степени, чем раньше, отображали характерные черты своего времени: меньше вычурности в рисунке, лаконичнее и яснее его замысел и содержание.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  <a:latin typeface="Georgia" pitchFamily="18" charset="0"/>
              </a:rPr>
              <a:t>Зернь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505200" cy="4530725"/>
          </a:xfrm>
        </p:spPr>
        <p:txBody>
          <a:bodyPr/>
          <a:lstStyle/>
          <a:p>
            <a:r>
              <a:rPr lang="ru-RU" sz="2400" smtClean="0"/>
              <a:t>Мелкие золотые или серебряные шарики (диам. от 0,4 мм), которые напаиваются в ювелирных изделиях на орнамент. Зернь создаёт эффектную фактуру, игру свето-тени.</a:t>
            </a:r>
          </a:p>
        </p:txBody>
      </p:sp>
      <p:sp>
        <p:nvSpPr>
          <p:cNvPr id="23556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23557" name="Picture 7" descr="Картинка 6 из 1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334000" y="3048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Картинка 25 из 1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2857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676400" y="60198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Сережка-подвеска</a:t>
            </a:r>
            <a:r>
              <a:rPr lang="ru-RU"/>
              <a:t> 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243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Бусина, украшенная зернью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10600" cy="10191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Определение культуры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95400" y="1447800"/>
            <a:ext cx="6019800" cy="914400"/>
          </a:xfrm>
          <a:prstGeom prst="rect">
            <a:avLst/>
          </a:prstGeom>
          <a:solidFill>
            <a:srgbClr val="E7D0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00000"/>
                </a:solidFill>
                <a:latin typeface="Arial" charset="0"/>
              </a:rPr>
              <a:t>Культура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9600" y="2895600"/>
            <a:ext cx="2895600" cy="838200"/>
          </a:xfrm>
          <a:prstGeom prst="rect">
            <a:avLst/>
          </a:prstGeom>
          <a:solidFill>
            <a:srgbClr val="E7D0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181600" y="2895600"/>
            <a:ext cx="2895600" cy="762000"/>
          </a:xfrm>
          <a:prstGeom prst="rect">
            <a:avLst/>
          </a:prstGeom>
          <a:solidFill>
            <a:srgbClr val="E7D0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Arial" charset="0"/>
              </a:rPr>
              <a:t>материальная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486400" y="31242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Arial" charset="0"/>
              </a:rPr>
              <a:t>духовная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2590800" y="23622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4267200" y="2362200"/>
            <a:ext cx="1981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838200" y="3810000"/>
            <a:ext cx="6934200" cy="1752600"/>
          </a:xfrm>
          <a:prstGeom prst="horizontalScroll">
            <a:avLst>
              <a:gd name="adj" fmla="val 12500"/>
            </a:avLst>
          </a:prstGeom>
          <a:solidFill>
            <a:srgbClr val="E7D0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1524000" y="41910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660066"/>
                </a:solidFill>
                <a:latin typeface="Arial" charset="0"/>
              </a:rPr>
              <a:t>Система созданных человеком материальных и культурных ценностей на определенном историческом этапе.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4" grpId="0" animBg="1"/>
      <p:bldP spid="27655" grpId="0" animBg="1"/>
      <p:bldP spid="27657" grpId="0"/>
      <p:bldP spid="27659" grpId="0" animBg="1"/>
      <p:bldP spid="27660" grpId="0" animBg="1"/>
      <p:bldP spid="276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i="1" smtClean="0">
                <a:solidFill>
                  <a:schemeClr val="bg1"/>
                </a:solidFill>
                <a:latin typeface="Georgia" pitchFamily="18" charset="0"/>
              </a:rPr>
              <a:t>Скань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09600" y="4572000"/>
            <a:ext cx="8077200" cy="201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/>
              <a:t>Скань</a:t>
            </a:r>
            <a:r>
              <a:rPr lang="ru-RU" sz="2000" smtClean="0"/>
              <a:t> (от др.-рус. </a:t>
            </a:r>
            <a:r>
              <a:rPr lang="ru-RU" sz="2000" i="1" smtClean="0"/>
              <a:t>скать</a:t>
            </a:r>
            <a:r>
              <a:rPr lang="ru-RU" sz="2000" smtClean="0"/>
              <a:t> — свивать), филигрань — вид ювелирной техники: ажурный или напаянный на металлический фон узор из тонкой золотой, серебряной или медной проволоки, гладкой или свитой в верёвочки. Изделия из скани часто дополняются зернью (маленькие серебряные или золотые шарики) и эмалью.</a:t>
            </a:r>
          </a:p>
        </p:txBody>
      </p:sp>
      <p:pic>
        <p:nvPicPr>
          <p:cNvPr id="24580" name="Picture 7" descr="Картинка 12 из 6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3048000" y="381000"/>
            <a:ext cx="579120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Колт. Серебро. Скань. XII в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562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6019800" y="1600200"/>
            <a:ext cx="3124200" cy="4530725"/>
          </a:xfrm>
        </p:spPr>
        <p:txBody>
          <a:bodyPr/>
          <a:lstStyle/>
          <a:p>
            <a:r>
              <a:rPr lang="ru-RU" sz="2400" smtClean="0"/>
              <a:t>Колты с изображениями птиц по сторонам «древа жизни» и цепь-рясна из бляшек для крепления колтов. Золото. Перегородчатая эмаль. XII в.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chemeClr val="bg1"/>
                </a:solidFill>
                <a:latin typeface="Georgia" pitchFamily="18" charset="0"/>
              </a:rPr>
              <a:t>Перегородчатая эмаль</a:t>
            </a:r>
          </a:p>
        </p:txBody>
      </p:sp>
      <p:pic>
        <p:nvPicPr>
          <p:cNvPr id="25604" name="Picture 5" descr="Файл:Klad desyatinna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55626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993062" cy="432117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Arial" charset="0"/>
              </a:rPr>
              <a:t>Русские средневековые летописи </a:t>
            </a:r>
            <a:r>
              <a:rPr lang="ru-RU" sz="2800" dirty="0" err="1" smtClean="0">
                <a:latin typeface="Arial" charset="0"/>
              </a:rPr>
              <a:t>представ-ляют</a:t>
            </a:r>
            <a:r>
              <a:rPr lang="ru-RU" sz="2800" dirty="0" smtClean="0">
                <a:latin typeface="Arial" charset="0"/>
              </a:rPr>
              <a:t> собой крупные памятники духовной культуры.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Arial" charset="0"/>
              </a:rPr>
              <a:t>Летописи являются памятниками </a:t>
            </a:r>
            <a:r>
              <a:rPr lang="ru-RU" sz="2800" dirty="0" err="1" smtClean="0">
                <a:latin typeface="Arial" charset="0"/>
              </a:rPr>
              <a:t>общест-венной</a:t>
            </a:r>
            <a:r>
              <a:rPr lang="ru-RU" sz="2800" dirty="0" smtClean="0">
                <a:latin typeface="Arial" charset="0"/>
              </a:rPr>
              <a:t> мысли, литературы и научных знамений. 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latin typeface="Arial" charset="0"/>
              </a:rPr>
              <a:t>Наряду с политическими событиями в </a:t>
            </a:r>
            <a:r>
              <a:rPr lang="ru-RU" sz="2800" dirty="0" err="1" smtClean="0">
                <a:latin typeface="Arial" charset="0"/>
              </a:rPr>
              <a:t>лето-писи</a:t>
            </a:r>
            <a:r>
              <a:rPr lang="ru-RU" sz="2800" dirty="0" smtClean="0">
                <a:latin typeface="Arial" charset="0"/>
              </a:rPr>
              <a:t> вошли явления природы и </a:t>
            </a:r>
            <a:r>
              <a:rPr lang="ru-RU" sz="2800" dirty="0" err="1" smtClean="0">
                <a:latin typeface="Arial" charset="0"/>
              </a:rPr>
              <a:t>литера-турные</a:t>
            </a:r>
            <a:r>
              <a:rPr lang="ru-RU" sz="2800" dirty="0" smtClean="0">
                <a:latin typeface="Arial" charset="0"/>
              </a:rPr>
              <a:t> произведения проникнутые </a:t>
            </a:r>
            <a:r>
              <a:rPr lang="ru-RU" sz="2800" dirty="0" err="1" smtClean="0">
                <a:latin typeface="Arial" charset="0"/>
              </a:rPr>
              <a:t>истори-ческой</a:t>
            </a:r>
            <a:r>
              <a:rPr lang="ru-RU" sz="2800" dirty="0" smtClean="0">
                <a:latin typeface="Arial" charset="0"/>
              </a:rPr>
              <a:t> конкретностью.</a:t>
            </a:r>
          </a:p>
        </p:txBody>
      </p:sp>
      <p:sp>
        <p:nvSpPr>
          <p:cNvPr id="50178" name="Rectangle 2"/>
          <p:cNvSpPr>
            <a:spLocks noGrp="1"/>
          </p:cNvSpPr>
          <p:nvPr>
            <p:ph type="ctrTitle"/>
          </p:nvPr>
        </p:nvSpPr>
        <p:spPr bwMode="auto">
          <a:xfrm>
            <a:off x="428596" y="571480"/>
            <a:ext cx="8101012" cy="11160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Духовная культура славянского населения</a:t>
            </a:r>
            <a:b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Летописание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501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Рисунок 4" descr="Рис. 4. Жалованная грамота вел. кн. Ивана Васильевича Спасскому Соловецкому монастырю (153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6222042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571868" y="3643314"/>
            <a:ext cx="2701925" cy="3667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Жалованная грамота</a:t>
            </a:r>
          </a:p>
        </p:txBody>
      </p:sp>
      <p:pic>
        <p:nvPicPr>
          <p:cNvPr id="52230" name="Рисунок 2" descr="Рис. 2. Служебник 1400 (новый устав)."/>
          <p:cNvPicPr>
            <a:picLocks noChangeAspect="1" noChangeArrowheads="1"/>
          </p:cNvPicPr>
          <p:nvPr/>
        </p:nvPicPr>
        <p:blipFill>
          <a:blip r:embed="rId3" cstate="print"/>
          <a:srcRect b="41245"/>
          <a:stretch>
            <a:fillRect/>
          </a:stretch>
        </p:blipFill>
        <p:spPr bwMode="auto">
          <a:xfrm>
            <a:off x="2643174" y="4331483"/>
            <a:ext cx="6197597" cy="2331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71538" y="6286520"/>
            <a:ext cx="1482201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Служебник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Grp="1"/>
          </p:cNvSpPr>
          <p:nvPr>
            <p:ph type="subTitle" idx="1"/>
          </p:nvPr>
        </p:nvSpPr>
        <p:spPr>
          <a:xfrm>
            <a:off x="866775" y="1341438"/>
            <a:ext cx="4137025" cy="5327650"/>
          </a:xfrm>
        </p:spPr>
        <p:txBody>
          <a:bodyPr/>
          <a:lstStyle/>
          <a:p>
            <a:pPr algn="just"/>
            <a:r>
              <a:rPr lang="ru-RU" sz="2400" smtClean="0">
                <a:latin typeface="Arial" charset="0"/>
              </a:rPr>
              <a:t>Летопись была важней-шим политическим доку-ментом той современ-ности и являлась и яв-лялась оружием в поли-тической борьбе.</a:t>
            </a:r>
          </a:p>
          <a:p>
            <a:pPr algn="just"/>
            <a:r>
              <a:rPr lang="ru-RU" sz="2400" smtClean="0">
                <a:latin typeface="Arial" charset="0"/>
              </a:rPr>
              <a:t>Летопись велась при княжеских дворах и епи-скопских кафедрах.</a:t>
            </a:r>
          </a:p>
          <a:p>
            <a:pPr algn="just"/>
            <a:endParaRPr lang="ru-RU" sz="2400" smtClean="0">
              <a:latin typeface="Arial" charset="0"/>
            </a:endParaRPr>
          </a:p>
          <a:p>
            <a:pPr algn="just"/>
            <a:r>
              <a:rPr lang="ru-RU" sz="2400" smtClean="0">
                <a:latin typeface="Arial" charset="0"/>
              </a:rPr>
              <a:t>Благодаря летописям нам сейчас известны события того времени.</a:t>
            </a:r>
          </a:p>
        </p:txBody>
      </p:sp>
      <p:pic>
        <p:nvPicPr>
          <p:cNvPr id="51207" name="Рисунок 1" descr="Рис.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142984"/>
            <a:ext cx="3433762" cy="496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010302" y="6329363"/>
            <a:ext cx="245150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Обложка летописи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  <p:bldP spid="5120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type="subTitle" idx="1"/>
          </p:nvPr>
        </p:nvSpPr>
        <p:spPr>
          <a:xfrm>
            <a:off x="357158" y="765175"/>
            <a:ext cx="8034337" cy="6092825"/>
          </a:xfrm>
        </p:spPr>
        <p:txBody>
          <a:bodyPr/>
          <a:lstStyle/>
          <a:p>
            <a:pPr algn="just"/>
            <a:r>
              <a:rPr lang="ru-RU" sz="2800" dirty="0" smtClean="0">
                <a:latin typeface="Arial" charset="0"/>
              </a:rPr>
              <a:t>Иконопись в Древней Руси была делом священным. Строгое следование </a:t>
            </a:r>
            <a:r>
              <a:rPr lang="ru-RU" sz="2800" dirty="0" err="1" smtClean="0">
                <a:latin typeface="Arial" charset="0"/>
              </a:rPr>
              <a:t>каноничес-ким</a:t>
            </a:r>
            <a:r>
              <a:rPr lang="ru-RU" sz="2800" dirty="0" smtClean="0">
                <a:latin typeface="Arial" charset="0"/>
              </a:rPr>
              <a:t> предписаниям, с одной стороны, </a:t>
            </a:r>
            <a:r>
              <a:rPr lang="ru-RU" sz="2800" dirty="0" err="1" smtClean="0">
                <a:latin typeface="Arial" charset="0"/>
              </a:rPr>
              <a:t>обед-няло</a:t>
            </a:r>
            <a:r>
              <a:rPr lang="ru-RU" sz="2800" dirty="0" smtClean="0">
                <a:latin typeface="Arial" charset="0"/>
              </a:rPr>
              <a:t> процесс творчества, поскольку </a:t>
            </a:r>
            <a:r>
              <a:rPr lang="ru-RU" sz="2800" dirty="0" err="1" smtClean="0">
                <a:latin typeface="Arial" charset="0"/>
              </a:rPr>
              <a:t>ограни-чивало</a:t>
            </a:r>
            <a:r>
              <a:rPr lang="ru-RU" sz="2800" dirty="0" smtClean="0">
                <a:latin typeface="Arial" charset="0"/>
              </a:rPr>
              <a:t> возможности самовыражения </a:t>
            </a:r>
            <a:r>
              <a:rPr lang="ru-RU" sz="2800" dirty="0" err="1" smtClean="0">
                <a:latin typeface="Arial" charset="0"/>
              </a:rPr>
              <a:t>иконо-писца</a:t>
            </a:r>
            <a:r>
              <a:rPr lang="ru-RU" sz="2800" dirty="0" smtClean="0">
                <a:latin typeface="Arial" charset="0"/>
              </a:rPr>
              <a:t>, так как иконография образа, как </a:t>
            </a:r>
            <a:r>
              <a:rPr lang="ru-RU" sz="2800" dirty="0" err="1" smtClean="0">
                <a:latin typeface="Arial" charset="0"/>
              </a:rPr>
              <a:t>пра-вило</a:t>
            </a:r>
            <a:r>
              <a:rPr lang="ru-RU" sz="2800" dirty="0" smtClean="0">
                <a:latin typeface="Arial" charset="0"/>
              </a:rPr>
              <a:t>, была уже задана, но, с другой </a:t>
            </a:r>
            <a:r>
              <a:rPr lang="ru-RU" sz="2800" dirty="0" err="1" smtClean="0">
                <a:latin typeface="Arial" charset="0"/>
              </a:rPr>
              <a:t>сторо-ны</a:t>
            </a:r>
            <a:r>
              <a:rPr lang="ru-RU" sz="2800" dirty="0" smtClean="0">
                <a:latin typeface="Arial" charset="0"/>
              </a:rPr>
              <a:t>, заставляла художника все свое </a:t>
            </a:r>
            <a:r>
              <a:rPr lang="ru-RU" sz="2800" dirty="0" err="1" smtClean="0">
                <a:latin typeface="Arial" charset="0"/>
              </a:rPr>
              <a:t>мас-терство</a:t>
            </a:r>
            <a:r>
              <a:rPr lang="ru-RU" sz="2800" dirty="0" smtClean="0">
                <a:latin typeface="Arial" charset="0"/>
              </a:rPr>
              <a:t>, все свое внимание сфокусировать на сути "духовного предмета", на </a:t>
            </a:r>
            <a:r>
              <a:rPr lang="ru-RU" sz="2800" dirty="0" err="1" smtClean="0">
                <a:latin typeface="Arial" charset="0"/>
              </a:rPr>
              <a:t>достиже-нии</a:t>
            </a:r>
            <a:r>
              <a:rPr lang="ru-RU" sz="2800" dirty="0" smtClean="0">
                <a:latin typeface="Arial" charset="0"/>
              </a:rPr>
              <a:t> глубокого проникновения в образ и </a:t>
            </a:r>
            <a:r>
              <a:rPr lang="ru-RU" sz="2800" dirty="0" err="1" smtClean="0">
                <a:latin typeface="Arial" charset="0"/>
              </a:rPr>
              <a:t>вос-создании</a:t>
            </a:r>
            <a:r>
              <a:rPr lang="ru-RU" sz="2800" dirty="0" smtClean="0">
                <a:latin typeface="Arial" charset="0"/>
              </a:rPr>
              <a:t> его изысканными </a:t>
            </a:r>
            <a:r>
              <a:rPr lang="ru-RU" sz="2800" dirty="0" err="1" smtClean="0">
                <a:latin typeface="Arial" charset="0"/>
              </a:rPr>
              <a:t>изобрази-тельными</a:t>
            </a:r>
            <a:r>
              <a:rPr lang="ru-RU" sz="2800" dirty="0" smtClean="0">
                <a:latin typeface="Arial" charset="0"/>
              </a:rPr>
              <a:t> средствами.</a:t>
            </a:r>
            <a:r>
              <a:rPr lang="ru-RU" sz="2800" dirty="0" smtClean="0"/>
              <a:t> </a:t>
            </a:r>
          </a:p>
        </p:txBody>
      </p:sp>
      <p:sp>
        <p:nvSpPr>
          <p:cNvPr id="57346" name="Rectangle 2"/>
          <p:cNvSpPr>
            <a:spLocks noGrp="1"/>
          </p:cNvSpPr>
          <p:nvPr>
            <p:ph type="ctrTitle"/>
          </p:nvPr>
        </p:nvSpPr>
        <p:spPr bwMode="auto">
          <a:xfrm>
            <a:off x="571472" y="0"/>
            <a:ext cx="7891462" cy="633412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Иконопись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  <p:bldP spid="573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Рисунок 5" descr="Иконы древней Рус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067" t="4066" r="15334" b="3058"/>
          <a:stretch>
            <a:fillRect/>
          </a:stretch>
        </p:blipFill>
        <p:spPr bwMode="auto">
          <a:xfrm>
            <a:off x="4011613" y="0"/>
            <a:ext cx="5168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4" descr="Иконы древней Руси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 l="3767" t="3925" r="2499" b="7059"/>
          <a:stretch>
            <a:fillRect/>
          </a:stretch>
        </p:blipFill>
        <p:spPr bwMode="auto">
          <a:xfrm>
            <a:off x="0" y="0"/>
            <a:ext cx="5184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4208462" cy="56991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Иконы чаще всего писа-ли на деревянных дос-ках. </a:t>
            </a:r>
          </a:p>
          <a:p>
            <a:pPr algn="just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Обычно брали доски из липы, на Севере — из лиственницы и ели, в Пскове — из сосны.</a:t>
            </a:r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endParaRPr lang="ru-RU" sz="2400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Доску, как правило, выте-сывали из бревна, выби-рая наиболее крепкий внутренний слой древес-ного ствола.</a:t>
            </a:r>
          </a:p>
          <a:p>
            <a:pPr algn="just">
              <a:lnSpc>
                <a:spcPct val="90000"/>
              </a:lnSpc>
            </a:pPr>
            <a:r>
              <a:rPr lang="ru-RU" sz="2400" smtClean="0">
                <a:latin typeface="Arial" charset="0"/>
              </a:rPr>
              <a:t>Процесс этот был тру-доемким и длительным.</a:t>
            </a:r>
            <a:r>
              <a:rPr lang="ru-RU" sz="2400" smtClean="0"/>
              <a:t> </a:t>
            </a:r>
          </a:p>
        </p:txBody>
      </p:sp>
      <p:pic>
        <p:nvPicPr>
          <p:cNvPr id="59399" name="Рисунок 8" descr="Иконы древней Рус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067" t="3358" r="10033" b="6345"/>
          <a:stretch>
            <a:fillRect/>
          </a:stretch>
        </p:blipFill>
        <p:spPr bwMode="auto">
          <a:xfrm>
            <a:off x="5148263" y="692150"/>
            <a:ext cx="3995737" cy="576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b="1" smtClean="0"/>
              <a:t>Основу древнерусской </a:t>
            </a:r>
            <a:r>
              <a:rPr lang="ru-RU" sz="1800" b="1" i="1" smtClean="0"/>
              <a:t>культуры </a:t>
            </a:r>
            <a:r>
              <a:rPr lang="ru-RU" sz="1800" b="1" smtClean="0"/>
              <a:t>составляло наследие восточных славян. </a:t>
            </a:r>
          </a:p>
          <a:p>
            <a:pPr>
              <a:lnSpc>
                <a:spcPct val="90000"/>
              </a:lnSpc>
            </a:pPr>
            <a:r>
              <a:rPr lang="ru-RU" sz="1800" b="1" smtClean="0"/>
              <a:t>Древнерусская культура впитывала в себя культурные достижения проживавших в составе Руси и окружающих ее народов. </a:t>
            </a:r>
          </a:p>
          <a:p>
            <a:pPr>
              <a:lnSpc>
                <a:spcPct val="90000"/>
              </a:lnSpc>
            </a:pPr>
            <a:r>
              <a:rPr lang="ru-RU" sz="1800" b="1" smtClean="0"/>
              <a:t>Большое влияние на русскую культуру оказала Византия, особенно после принятия христианства. </a:t>
            </a:r>
          </a:p>
          <a:p>
            <a:pPr>
              <a:lnSpc>
                <a:spcPct val="90000"/>
              </a:lnSpc>
            </a:pPr>
            <a:r>
              <a:rPr lang="ru-RU" sz="1800" b="1" smtClean="0"/>
              <a:t> Создавая свои творения, древнерусские мастера не стали слепо подражать своим византийским учителям. они стремились отразить в них думы и чаяния русского народа.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i="1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Особенности культуры Древней Руси</a:t>
            </a:r>
            <a:endParaRPr lang="ru-RU" sz="400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524000" y="4721225"/>
            <a:ext cx="6553200" cy="1631950"/>
          </a:xfrm>
          <a:prstGeom prst="rect">
            <a:avLst/>
          </a:prstGeom>
          <a:solidFill>
            <a:srgbClr val="E7D091"/>
          </a:solidFill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ru-RU" b="1" dirty="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Главным мотивом древнерусского искусства был </a:t>
            </a:r>
            <a:r>
              <a:rPr lang="ru-RU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патриотизм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, призыв к объединению народных сил против внешних врагов.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ru-RU" sz="20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413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Архитектура</a:t>
            </a:r>
            <a:b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24586" name="Picture 10" descr="Рисунок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19200"/>
            <a:ext cx="5410200" cy="5105400"/>
          </a:xfrm>
          <a:noFill/>
        </p:spPr>
      </p:pic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600200"/>
            <a:ext cx="3352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Скандинавские историки называют Русь страной городов. Летописи сообщают о 24 городах в Киевской Руси.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Самый крупный из них – Киев.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smtClean="0"/>
              <a:t>    Город киевского князя Ярослава Мудрого  окружали высокие земляные валы общей протяженностью 3,5 километра. </a:t>
            </a:r>
          </a:p>
          <a:p>
            <a:pPr>
              <a:lnSpc>
                <a:spcPct val="90000"/>
              </a:lnSpc>
            </a:pPr>
            <a:endParaRPr lang="ru-RU" sz="2000" b="1" smtClean="0"/>
          </a:p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28600" y="6461125"/>
            <a:ext cx="556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sz="2000" b="1">
                <a:latin typeface="Arial" charset="0"/>
              </a:rPr>
              <a:t>План Киева в середине </a:t>
            </a:r>
            <a:r>
              <a:rPr kumimoji="1" lang="en-US" sz="2000" b="1">
                <a:latin typeface="Arial" charset="0"/>
              </a:rPr>
              <a:t>XII </a:t>
            </a:r>
            <a:r>
              <a:rPr kumimoji="1" lang="ru-RU" sz="2000" b="1">
                <a:latin typeface="Arial" charset="0"/>
              </a:rPr>
              <a:t>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267200" cy="9413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smtClean="0">
                <a:solidFill>
                  <a:schemeClr val="bg1"/>
                </a:solidFill>
                <a:latin typeface="Georgia" pitchFamily="18" charset="0"/>
              </a:rPr>
              <a:t>Золотые ворота в Киеве</a:t>
            </a:r>
            <a:r>
              <a:rPr lang="ru-RU" sz="400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 smtClean="0">
              <a:solidFill>
                <a:srgbClr val="660066"/>
              </a:solidFill>
            </a:endParaRPr>
          </a:p>
        </p:txBody>
      </p:sp>
      <p:sp>
        <p:nvSpPr>
          <p:cNvPr id="14340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" y="1524000"/>
            <a:ext cx="3352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Золотые ворота были главным въездом в Киев.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39624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Это— мощная боевая башня с возвышавшейся над нею церковью Благовещения — вызывала восторг современников и навевала ужас на врагов своей неприступностью.</a:t>
            </a:r>
            <a:br>
              <a:rPr lang="ru-RU" sz="2800" b="1">
                <a:latin typeface="Arial" charset="0"/>
              </a:rPr>
            </a:br>
            <a:endParaRPr lang="ru-RU" sz="2800" b="1">
              <a:latin typeface="Arial" charset="0"/>
            </a:endParaRPr>
          </a:p>
        </p:txBody>
      </p:sp>
      <p:pic>
        <p:nvPicPr>
          <p:cNvPr id="22543" name="Picture 15" descr="Золотые вор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4456113" cy="5486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648200" y="59436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>
                <a:solidFill>
                  <a:schemeClr val="bg1"/>
                </a:solidFill>
                <a:latin typeface="Arial" charset="0"/>
              </a:rPr>
              <a:t>Здесь находился парадный въезд "в город Ярослава". </a:t>
            </a:r>
            <a:endParaRPr lang="ru-RU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/>
      <p:bldP spid="22537" grpId="1"/>
      <p:bldP spid="225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smtClean="0">
                <a:solidFill>
                  <a:schemeClr val="bg1"/>
                </a:solidFill>
                <a:latin typeface="Georgia" pitchFamily="18" charset="0"/>
              </a:rPr>
              <a:t>Софийский собор в Киеве.          XI век.</a:t>
            </a:r>
            <a:r>
              <a:rPr lang="ru-RU" sz="3600" b="1" i="1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3600" b="1" i="1" smtClean="0">
                <a:solidFill>
                  <a:srgbClr val="800000"/>
                </a:solidFill>
                <a:latin typeface="Georgia" pitchFamily="18" charset="0"/>
              </a:rPr>
            </a:br>
            <a:endParaRPr lang="ru-RU" sz="3600" b="1" i="1" smtClean="0">
              <a:solidFill>
                <a:srgbClr val="800000"/>
              </a:solidFill>
              <a:latin typeface="Georgia" pitchFamily="18" charset="0"/>
            </a:endParaRP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419600" cy="5029200"/>
          </a:xfrm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Blip>
                <a:blip r:embed="rId2"/>
              </a:buBlip>
            </a:pPr>
            <a:r>
              <a:rPr lang="ru-RU" sz="2000" smtClean="0"/>
              <a:t>Софийский собор был построен по образцу византийского.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ru-RU" sz="2000" smtClean="0"/>
              <a:t>В плане храма основу составлял крест, образованный основным и  боковыми нефами.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ru-RU" sz="2000" smtClean="0"/>
              <a:t>Центральный купол окружали размещенные чуть ниже четыре средних купола, за которыми еще ниже стояли восемь малых. Так однокупольный византийский храм преобразовывался в многокупольную пирамиду.</a:t>
            </a:r>
          </a:p>
          <a:p>
            <a:endParaRPr lang="ru-RU" sz="2000" smtClean="0"/>
          </a:p>
        </p:txBody>
      </p:sp>
      <p:pic>
        <p:nvPicPr>
          <p:cNvPr id="45065" name="Picture 9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4643438" y="1600200"/>
            <a:ext cx="4286280" cy="4530725"/>
          </a:xfrm>
          <a:noFill/>
          <a:ln w="12700">
            <a:solidFill>
              <a:schemeClr val="tx2"/>
            </a:solidFill>
          </a:ln>
        </p:spPr>
      </p:pic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867400" y="1600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Arial" charset="0"/>
              </a:rPr>
              <a:t>Реконструкция.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6388" name="Picture 4" descr="София К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381000" y="152400"/>
            <a:ext cx="8382000" cy="600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447800" y="61722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800000"/>
                </a:solidFill>
                <a:latin typeface="Arial" charset="0"/>
              </a:rPr>
              <a:t>Софийский собор в Киеве. 1017—1037. Общий вид</a:t>
            </a:r>
            <a:r>
              <a:rPr lang="ru-RU" sz="2000">
                <a:solidFill>
                  <a:srgbClr val="800000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xfrm>
            <a:off x="755650" y="1628775"/>
            <a:ext cx="4392613" cy="4752975"/>
          </a:xfrm>
        </p:spPr>
        <p:txBody>
          <a:bodyPr/>
          <a:lstStyle/>
          <a:p>
            <a:pPr algn="just"/>
            <a:r>
              <a:rPr lang="ru-RU" sz="2400" dirty="0" smtClean="0">
                <a:latin typeface="Arial" charset="0"/>
              </a:rPr>
              <a:t>В гончарном деле </a:t>
            </a:r>
            <a:r>
              <a:rPr lang="ru-RU" sz="2400" dirty="0" err="1" smtClean="0">
                <a:latin typeface="Arial" charset="0"/>
              </a:rPr>
              <a:t>продол-жались</a:t>
            </a:r>
            <a:r>
              <a:rPr lang="ru-RU" sz="2400" dirty="0" smtClean="0">
                <a:latin typeface="Arial" charset="0"/>
              </a:rPr>
              <a:t> технические традиции </a:t>
            </a:r>
            <a:r>
              <a:rPr lang="ru-RU" sz="2400" dirty="0" err="1" smtClean="0">
                <a:latin typeface="Arial" charset="0"/>
              </a:rPr>
              <a:t>предшествую-щего</a:t>
            </a:r>
            <a:r>
              <a:rPr lang="ru-RU" sz="2400" dirty="0" smtClean="0">
                <a:latin typeface="Arial" charset="0"/>
              </a:rPr>
              <a:t> времени. </a:t>
            </a:r>
          </a:p>
          <a:p>
            <a:pPr algn="just"/>
            <a:r>
              <a:rPr lang="ru-RU" sz="2400" dirty="0" smtClean="0">
                <a:latin typeface="Arial" charset="0"/>
              </a:rPr>
              <a:t>Основная продукция это посуда. Основной вид гончарной посуды была кухонная печная посуда, кувшины, рукомойники, светильники.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ctrTitle"/>
          </p:nvPr>
        </p:nvSpPr>
        <p:spPr bwMode="auto">
          <a:xfrm>
            <a:off x="971550" y="0"/>
            <a:ext cx="7499350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Материальная культура славян.</a:t>
            </a:r>
            <a:br>
              <a:rPr lang="ru-RU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Гончарное дело</a:t>
            </a:r>
          </a:p>
        </p:txBody>
      </p:sp>
      <p:pic>
        <p:nvPicPr>
          <p:cNvPr id="21511" name="Picture 7" descr="1_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6236"/>
          <a:stretch>
            <a:fillRect/>
          </a:stretch>
        </p:blipFill>
        <p:spPr>
          <a:xfrm>
            <a:off x="5270500" y="1557338"/>
            <a:ext cx="3873500" cy="467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глиняная игруш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7561" r="24677"/>
          <a:stretch>
            <a:fillRect/>
          </a:stretch>
        </p:blipFill>
        <p:spPr>
          <a:xfrm>
            <a:off x="4357686" y="285728"/>
            <a:ext cx="4567237" cy="575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4" name="Picture 8" descr="OINARUS-2007-03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20" y="357166"/>
            <a:ext cx="4111625" cy="575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156</TotalTime>
  <Words>1011</Words>
  <Application>Microsoft Office PowerPoint</Application>
  <PresentationFormat>Экран (4:3)</PresentationFormat>
  <Paragraphs>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КУЛЬТУРА  КИЕВСКОЙ РУСИ</vt:lpstr>
      <vt:lpstr>Определение культуры</vt:lpstr>
      <vt:lpstr>Особенности культуры Древней Руси</vt:lpstr>
      <vt:lpstr>Архитектура </vt:lpstr>
      <vt:lpstr>Золотые ворота в Киеве </vt:lpstr>
      <vt:lpstr>Софийский собор в Киеве.          XI век. </vt:lpstr>
      <vt:lpstr>Слайд 7</vt:lpstr>
      <vt:lpstr>Материальная культура славян. Гончарное дело</vt:lpstr>
      <vt:lpstr>Слайд 9</vt:lpstr>
      <vt:lpstr>Кузнецкое дело</vt:lpstr>
      <vt:lpstr>Слайд 11</vt:lpstr>
      <vt:lpstr>Слайд 12</vt:lpstr>
      <vt:lpstr>Ткацкое дело</vt:lpstr>
      <vt:lpstr>Слайд 14</vt:lpstr>
      <vt:lpstr>Слайд 15</vt:lpstr>
      <vt:lpstr>Ювелирное дело</vt:lpstr>
      <vt:lpstr>Слайд 17</vt:lpstr>
      <vt:lpstr>Слайд 18</vt:lpstr>
      <vt:lpstr>Зернь</vt:lpstr>
      <vt:lpstr>Скань</vt:lpstr>
      <vt:lpstr>Перегородчатая эмаль</vt:lpstr>
      <vt:lpstr>Духовная культура славянского населения Летописание</vt:lpstr>
      <vt:lpstr>Слайд 23</vt:lpstr>
      <vt:lpstr>Слайд 24</vt:lpstr>
      <vt:lpstr>Иконопись</vt:lpstr>
      <vt:lpstr>Слайд 26</vt:lpstr>
      <vt:lpstr>Слайд 27</vt:lpstr>
    </vt:vector>
  </TitlesOfParts>
  <Company>Matrix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annamoskalenko</dc:creator>
  <cp:lastModifiedBy>Анна</cp:lastModifiedBy>
  <cp:revision>11</cp:revision>
  <dcterms:created xsi:type="dcterms:W3CDTF">2008-06-22T05:01:25Z</dcterms:created>
  <dcterms:modified xsi:type="dcterms:W3CDTF">2012-10-21T19:05:08Z</dcterms:modified>
</cp:coreProperties>
</file>