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6F63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050BD-B679-49C6-B7BF-0D63CBACFA61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59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E849F-DB9C-408E-A5E6-EC89345B0EF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20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66D34-9AC7-4C44-88E2-26189F2D39BA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30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6BEAC-CF30-4D65-B50D-E84B43C9F60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09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389CD-6781-49FD-B3A3-9C3217487AEF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83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1E4AE-8BB7-4315-B3A2-98ECAFC198D7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287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6DADC-6EC7-43FB-B29F-3423D5233435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1707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19124-94A7-4E62-B899-DCCB676DC29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0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BC2A7-D2E4-4BF2-8A8F-12FC4E132A9A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88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29682-37B8-41D9-80E9-C84A6606AB79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87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93588-5747-4870-AE3A-4DE1549FB793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26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F09232-FEDA-4C73-A67B-D9711D25A041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9883" y="17687"/>
            <a:ext cx="6192688" cy="3312368"/>
          </a:xfrm>
        </p:spPr>
        <p:txBody>
          <a:bodyPr/>
          <a:lstStyle/>
          <a:p>
            <a:r>
              <a:rPr lang="uk-UA" sz="6000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Народне Українське </a:t>
            </a:r>
            <a:r>
              <a:rPr lang="uk-UA" sz="6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весілля</a:t>
            </a:r>
            <a:endParaRPr lang="ru-RU" sz="60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789040"/>
            <a:ext cx="6400800" cy="2664296"/>
          </a:xfrm>
        </p:spPr>
        <p:txBody>
          <a:bodyPr/>
          <a:lstStyle/>
          <a:p>
            <a:r>
              <a:rPr lang="uk-UA" sz="36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Презентація</a:t>
            </a:r>
          </a:p>
          <a:p>
            <a:r>
              <a:rPr lang="uk-UA" sz="36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Учениці 9 - Г класу</a:t>
            </a:r>
          </a:p>
          <a:p>
            <a:r>
              <a:rPr lang="uk-UA" sz="36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Ліцею інформаційних технологій</a:t>
            </a:r>
          </a:p>
          <a:p>
            <a:r>
              <a:rPr lang="uk-UA" sz="36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Сидоренко Лариси</a:t>
            </a:r>
            <a:endParaRPr lang="ru-RU" sz="36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614">
            <a:off x="6091663" y="2778538"/>
            <a:ext cx="2559397" cy="169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336">
            <a:off x="335821" y="1755126"/>
            <a:ext cx="3691863" cy="2461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873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5184576" cy="1354162"/>
          </a:xfrm>
        </p:spPr>
        <p:txBody>
          <a:bodyPr/>
          <a:lstStyle/>
          <a:p>
            <a:r>
              <a:rPr lang="uk-UA" sz="88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Весілля</a:t>
            </a:r>
            <a:endParaRPr lang="ru-RU" sz="8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176464" cy="4525963"/>
          </a:xfrm>
        </p:spPr>
        <p:txBody>
          <a:bodyPr/>
          <a:lstStyle/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Власне саме весілля починається з 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організації 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поїзду молодого до молодої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.  По 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дорозі до молодої відбувалися перейми , коли молодий мав платити гроші 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          та 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вгощати, тих 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   хто його 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зупинив.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9" t="11472" r="4329"/>
          <a:stretch/>
        </p:blipFill>
        <p:spPr>
          <a:xfrm>
            <a:off x="611560" y="1291563"/>
            <a:ext cx="3960440" cy="4859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8707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96752"/>
            <a:ext cx="3888432" cy="5112568"/>
          </a:xfrm>
        </p:spPr>
        <p:txBody>
          <a:bodyPr/>
          <a:lstStyle/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Зустрічати поїзд молодого виходила мати молодої в вивернутому кожусі та з мискою води в руках. Після того як молодий сідав коло молодої починався розподіл подарунків між ріднею дівчини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. …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347">
            <a:off x="5649734" y="409339"/>
            <a:ext cx="3706905" cy="2780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797">
            <a:off x="3419872" y="464820"/>
            <a:ext cx="2631440" cy="197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51" y="1799428"/>
            <a:ext cx="3599856" cy="2694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4186" r="60372" b="6275"/>
          <a:stretch/>
        </p:blipFill>
        <p:spPr>
          <a:xfrm>
            <a:off x="4932730" y="3315638"/>
            <a:ext cx="2385739" cy="3382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/>
          <a:stretch/>
        </p:blipFill>
        <p:spPr>
          <a:xfrm rot="765445">
            <a:off x="3525273" y="4514417"/>
            <a:ext cx="2199721" cy="1746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2780928"/>
            <a:ext cx="2289043" cy="171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344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7128792" cy="1143000"/>
          </a:xfrm>
        </p:spPr>
        <p:txBody>
          <a:bodyPr/>
          <a:lstStyle/>
          <a:p>
            <a:r>
              <a:rPr lang="uk-UA" sz="66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Дякую за увагу!</a:t>
            </a:r>
            <a:endParaRPr lang="ru-RU" sz="66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32656"/>
            <a:ext cx="7992888" cy="21602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За короваєм ішов обряд перевезення молодої до хати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молодого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, який розпочинався вечерею.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 понеділок відбувався другий день весілля і у вівторок третій.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4" r="5222"/>
          <a:stretch/>
        </p:blipFill>
        <p:spPr>
          <a:xfrm rot="562991">
            <a:off x="3874580" y="2205218"/>
            <a:ext cx="4572580" cy="330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9" t="9026" r="7102" b="10497"/>
          <a:stretch/>
        </p:blipFill>
        <p:spPr>
          <a:xfrm rot="20739155">
            <a:off x="855376" y="2697708"/>
            <a:ext cx="3144982" cy="261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044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76672"/>
            <a:ext cx="5400600" cy="4968552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Із давніх-давен традиційне українське весілля було одним з найжаданіших, 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найхвилюючих 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родинних свят. З ним пов’язували не тільки шлюб молодих, поєднання двох родів; це була подія масштабна, надзвичайно відповідальна, в якій брало участь чимало 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людей .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16330" r="7627"/>
          <a:stretch/>
        </p:blipFill>
        <p:spPr>
          <a:xfrm>
            <a:off x="374074" y="1313373"/>
            <a:ext cx="2854036" cy="437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714" b="59647"/>
          <a:stretch/>
        </p:blipFill>
        <p:spPr>
          <a:xfrm>
            <a:off x="1810429" y="4869160"/>
            <a:ext cx="5489864" cy="151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98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3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626968" cy="1143000"/>
          </a:xfrm>
        </p:spPr>
        <p:txBody>
          <a:bodyPr/>
          <a:lstStyle/>
          <a:p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Хід весілля:</a:t>
            </a:r>
            <a:endParaRPr lang="ru-RU" dirty="0">
              <a:solidFill>
                <a:srgbClr val="FF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2520280" cy="487708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Blip>
                <a:blip r:embed="rId2"/>
              </a:buBlip>
            </a:pP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Сватання</a:t>
            </a:r>
          </a:p>
          <a:p>
            <a:pPr>
              <a:buBlip>
                <a:blip r:embed="rId2"/>
              </a:buBlip>
            </a:pP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Підготовка</a:t>
            </a:r>
          </a:p>
          <a:p>
            <a:pPr marL="0" indent="0">
              <a:buNone/>
            </a:pP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  </a:t>
            </a:r>
            <a:r>
              <a:rPr lang="uk-UA" dirty="0" smtClean="0">
                <a:solidFill>
                  <a:srgbClr val="FF6600"/>
                </a:solidFill>
                <a:latin typeface="Monotype Corsiva" panose="03010101010201010101" pitchFamily="66" charset="0"/>
              </a:rPr>
              <a:t>а) Гільце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6600"/>
                </a:solidFill>
                <a:latin typeface="Monotype Corsiva" panose="03010101010201010101" pitchFamily="66" charset="0"/>
              </a:rPr>
              <a:t>    б) Вінки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6600"/>
                </a:solidFill>
                <a:latin typeface="Monotype Corsiva" panose="03010101010201010101" pitchFamily="66" charset="0"/>
              </a:rPr>
              <a:t>    в) Запросини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FF6600"/>
                </a:solidFill>
                <a:latin typeface="Monotype Corsiva" panose="03010101010201010101" pitchFamily="66" charset="0"/>
              </a:rPr>
              <a:t>    г) Коровай</a:t>
            </a:r>
          </a:p>
          <a:p>
            <a:pPr>
              <a:buBlip>
                <a:blip r:embed="rId2"/>
              </a:buBlip>
            </a:pP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Вінчання</a:t>
            </a:r>
          </a:p>
          <a:p>
            <a:pPr>
              <a:buBlip>
                <a:blip r:embed="rId2"/>
              </a:buBlip>
            </a:pP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Весілля</a:t>
            </a:r>
          </a:p>
          <a:p>
            <a:pPr marL="0" indent="0">
              <a:buNone/>
            </a:pPr>
            <a:endParaRPr lang="uk-UA" dirty="0" smtClean="0">
              <a:solidFill>
                <a:srgbClr val="FF66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41">
            <a:off x="2838398" y="903751"/>
            <a:ext cx="3904325" cy="2811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" b="33286"/>
          <a:stretch/>
        </p:blipFill>
        <p:spPr>
          <a:xfrm>
            <a:off x="2860224" y="2915717"/>
            <a:ext cx="3860672" cy="1957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t="-254" r="35230" b="22716"/>
          <a:stretch/>
        </p:blipFill>
        <p:spPr>
          <a:xfrm rot="21192140">
            <a:off x="6156677" y="771112"/>
            <a:ext cx="2675477" cy="225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17" y="4273074"/>
            <a:ext cx="3024336" cy="2205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9051"/>
          <a:stretch/>
        </p:blipFill>
        <p:spPr>
          <a:xfrm>
            <a:off x="5436096" y="3918382"/>
            <a:ext cx="2058319" cy="296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11370" r="18508"/>
          <a:stretch/>
        </p:blipFill>
        <p:spPr>
          <a:xfrm rot="684229">
            <a:off x="6226627" y="2532591"/>
            <a:ext cx="2816778" cy="23047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745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554960" cy="1143000"/>
          </a:xfrm>
        </p:spPr>
        <p:txBody>
          <a:bodyPr/>
          <a:lstStyle/>
          <a:p>
            <a:r>
              <a:rPr lang="uk-UA" sz="60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Сватання</a:t>
            </a:r>
            <a:endParaRPr lang="ru-RU" sz="6000" dirty="0">
              <a:solidFill>
                <a:srgbClr val="FF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157192"/>
            <a:ext cx="8208912" cy="1213595"/>
          </a:xfrm>
        </p:spPr>
        <p:txBody>
          <a:bodyPr/>
          <a:lstStyle/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Хлопець разом зі старостами 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,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з хлібом та гостинцями йшов в дім молодої.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2800" r="3355" b="2800"/>
          <a:stretch/>
        </p:blipFill>
        <p:spPr>
          <a:xfrm rot="21008347">
            <a:off x="23178" y="1163774"/>
            <a:ext cx="5330157" cy="367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09012"/>
            <a:ext cx="3884452" cy="291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808" flipH="1">
            <a:off x="3725019" y="3305074"/>
            <a:ext cx="2270026" cy="181602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158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r>
              <a:rPr lang="uk-UA" sz="48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Підготовка.  </a:t>
            </a:r>
            <a:r>
              <a:rPr lang="uk-UA" sz="54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1.Гільце</a:t>
            </a:r>
            <a:endParaRPr lang="ru-RU" sz="5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363272" cy="1656184"/>
          </a:xfrm>
        </p:spPr>
        <p:txBody>
          <a:bodyPr/>
          <a:lstStyle/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 суботу ввечері вили «гільце», невелике деревце або гілку прикрашали квітами, це супроводжувалось піснями, танцями та 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вечерею.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52934"/>
            <a:ext cx="47625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9648"/>
            <a:ext cx="179795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/>
          <a:stretch/>
        </p:blipFill>
        <p:spPr>
          <a:xfrm>
            <a:off x="5830042" y="2432929"/>
            <a:ext cx="2429981" cy="301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513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r>
              <a:rPr lang="uk-UA" sz="54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2. Вінки</a:t>
            </a:r>
            <a:endParaRPr lang="ru-RU" sz="5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340768"/>
            <a:ext cx="3394720" cy="4525963"/>
          </a:xfrm>
        </p:spPr>
        <p:txBody>
          <a:bodyPr/>
          <a:lstStyle/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 цей самий час роблять і барвінкові вінки. Готові вінки позолочували. Інші дівчата мали вінки з рути та 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            	м'яти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. 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6"/>
          <a:stretch/>
        </p:blipFill>
        <p:spPr>
          <a:xfrm>
            <a:off x="240160" y="1143094"/>
            <a:ext cx="2736304" cy="2420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3810"/>
            <a:ext cx="3291840" cy="4942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r="13778"/>
          <a:stretch/>
        </p:blipFill>
        <p:spPr>
          <a:xfrm rot="2193746">
            <a:off x="636019" y="3458145"/>
            <a:ext cx="2465264" cy="299232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13001" b="10044"/>
          <a:stretch/>
        </p:blipFill>
        <p:spPr>
          <a:xfrm>
            <a:off x="2799420" y="4808303"/>
            <a:ext cx="3528392" cy="185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129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6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4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5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626968" cy="1143000"/>
          </a:xfrm>
        </p:spPr>
        <p:txBody>
          <a:bodyPr/>
          <a:lstStyle/>
          <a:p>
            <a:r>
              <a:rPr lang="uk-UA" sz="54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3. Запросини</a:t>
            </a:r>
            <a:endParaRPr lang="ru-RU" sz="5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3528392" cy="5040560"/>
          </a:xfrm>
        </p:spPr>
        <p:txBody>
          <a:bodyPr/>
          <a:lstStyle/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Коли гільце та вінки були готові молода з дівчатами йшла запрошувати на весілля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.</a:t>
            </a:r>
            <a:r>
              <a:rPr lang="uk-UA" dirty="0"/>
              <a:t> 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 цей самий час молодий зі своїми друзями також ходив запрошувати.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 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579459"/>
            <a:ext cx="3429000" cy="2449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121">
            <a:off x="3470140" y="3671626"/>
            <a:ext cx="4421411" cy="3069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694">
            <a:off x="5213292" y="1532476"/>
            <a:ext cx="3810931" cy="254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730">
            <a:off x="3493398" y="3362929"/>
            <a:ext cx="4597686" cy="3141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109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5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9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917848"/>
            <a:ext cx="3898776" cy="1143000"/>
          </a:xfrm>
        </p:spPr>
        <p:txBody>
          <a:bodyPr/>
          <a:lstStyle/>
          <a:p>
            <a:r>
              <a:rPr lang="uk-UA" sz="54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4. Коровай</a:t>
            </a:r>
            <a:endParaRPr lang="ru-RU" sz="5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483149"/>
            <a:ext cx="8496944" cy="2409131"/>
          </a:xfrm>
        </p:spPr>
        <p:txBody>
          <a:bodyPr/>
          <a:lstStyle/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Коровай пекли одружені жінки. Під час приготування короваю, коровайниці співали ритуальних пісень. Коровай прикрашали виробленими з тіста сонцем, квітами та голубами.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6672"/>
            <a:ext cx="496855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3" y="2132856"/>
            <a:ext cx="3582874" cy="2351261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D6F63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991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4383" y="188640"/>
            <a:ext cx="5554960" cy="1143000"/>
          </a:xfrm>
        </p:spPr>
        <p:txBody>
          <a:bodyPr/>
          <a:lstStyle/>
          <a:p>
            <a:r>
              <a:rPr lang="uk-UA" sz="48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Вінчання</a:t>
            </a:r>
            <a:endParaRPr lang="ru-RU" sz="48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2160240"/>
          </a:xfrm>
        </p:spPr>
        <p:txBody>
          <a:bodyPr/>
          <a:lstStyle/>
          <a:p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Вінчання відбувалось в </a:t>
            </a:r>
            <a:r>
              <a:rPr lang="uk-UA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неділю </a:t>
            </a:r>
            <a:r>
              <a:rPr lang="uk-UA" b="1" dirty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до обіду, після вінчання кожний йшов на обід в свій дім. Після цього молодий йшов до молодої. На вході відбувався «викуп молодої».</a:t>
            </a:r>
            <a:endParaRPr lang="ru-RU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/>
          <a:stretch/>
        </p:blipFill>
        <p:spPr>
          <a:xfrm>
            <a:off x="6300192" y="2714300"/>
            <a:ext cx="2611378" cy="198323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D6F63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14300"/>
            <a:ext cx="2520280" cy="3759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/>
          <a:stretch/>
        </p:blipFill>
        <p:spPr>
          <a:xfrm>
            <a:off x="179512" y="3068960"/>
            <a:ext cx="3851109" cy="2888784"/>
          </a:xfrm>
          <a:prstGeom prst="roundRect">
            <a:avLst>
              <a:gd name="adj" fmla="val 1690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312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2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310</TotalTime>
  <Words>323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Тема2</vt:lpstr>
      <vt:lpstr>Народне Українське весілля</vt:lpstr>
      <vt:lpstr>Презентация PowerPoint</vt:lpstr>
      <vt:lpstr>Хід весілля:</vt:lpstr>
      <vt:lpstr>Сватання</vt:lpstr>
      <vt:lpstr>Підготовка.  1.Гільце</vt:lpstr>
      <vt:lpstr>2. Вінки</vt:lpstr>
      <vt:lpstr>3. Запросини</vt:lpstr>
      <vt:lpstr>4. Коровай</vt:lpstr>
      <vt:lpstr>Вінчання</vt:lpstr>
      <vt:lpstr>Весілля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28</cp:revision>
  <dcterms:created xsi:type="dcterms:W3CDTF">2014-09-13T10:57:39Z</dcterms:created>
  <dcterms:modified xsi:type="dcterms:W3CDTF">2014-09-13T16:08:05Z</dcterms:modified>
</cp:coreProperties>
</file>