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B11B-AFC3-47AA-A70B-25EEF59E1786}" type="datetimeFigureOut">
              <a:rPr lang="ru-RU" smtClean="0"/>
              <a:pPr/>
              <a:t>20.04.2015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E59B-3B95-434A-8AA0-07E5AECF9CF7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B11B-AFC3-47AA-A70B-25EEF59E1786}" type="datetimeFigureOut">
              <a:rPr lang="ru-RU" smtClean="0"/>
              <a:pPr/>
              <a:t>20.04.2015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E59B-3B95-434A-8AA0-07E5AECF9CF7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B11B-AFC3-47AA-A70B-25EEF59E1786}" type="datetimeFigureOut">
              <a:rPr lang="ru-RU" smtClean="0"/>
              <a:pPr/>
              <a:t>20.04.2015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E59B-3B95-434A-8AA0-07E5AECF9CF7}" type="slidenum">
              <a:rPr lang="ru-RU" smtClean="0"/>
              <a:pPr/>
              <a:t>‹№›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B11B-AFC3-47AA-A70B-25EEF59E1786}" type="datetimeFigureOut">
              <a:rPr lang="ru-RU" smtClean="0"/>
              <a:pPr/>
              <a:t>20.04.2015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E59B-3B95-434A-8AA0-07E5AECF9CF7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B11B-AFC3-47AA-A70B-25EEF59E1786}" type="datetimeFigureOut">
              <a:rPr lang="ru-RU" smtClean="0"/>
              <a:pPr/>
              <a:t>20.04.2015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E59B-3B95-434A-8AA0-07E5AECF9CF7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B11B-AFC3-47AA-A70B-25EEF59E1786}" type="datetimeFigureOut">
              <a:rPr lang="ru-RU" smtClean="0"/>
              <a:pPr/>
              <a:t>20.04.2015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E59B-3B95-434A-8AA0-07E5AECF9CF7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B11B-AFC3-47AA-A70B-25EEF59E1786}" type="datetimeFigureOut">
              <a:rPr lang="ru-RU" smtClean="0"/>
              <a:pPr/>
              <a:t>20.04.2015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E59B-3B95-434A-8AA0-07E5AECF9CF7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B11B-AFC3-47AA-A70B-25EEF59E1786}" type="datetimeFigureOut">
              <a:rPr lang="ru-RU" smtClean="0"/>
              <a:pPr/>
              <a:t>20.04.2015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E59B-3B95-434A-8AA0-07E5AECF9CF7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B11B-AFC3-47AA-A70B-25EEF59E1786}" type="datetimeFigureOut">
              <a:rPr lang="ru-RU" smtClean="0"/>
              <a:pPr/>
              <a:t>20.04.2015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E59B-3B95-434A-8AA0-07E5AECF9CF7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B11B-AFC3-47AA-A70B-25EEF59E1786}" type="datetimeFigureOut">
              <a:rPr lang="ru-RU" smtClean="0"/>
              <a:pPr/>
              <a:t>20.04.2015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E59B-3B95-434A-8AA0-07E5AECF9CF7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B11B-AFC3-47AA-A70B-25EEF59E1786}" type="datetimeFigureOut">
              <a:rPr lang="ru-RU" smtClean="0"/>
              <a:pPr/>
              <a:t>20.04.2015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E59B-3B95-434A-8AA0-07E5AECF9CF7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C1FB11B-AFC3-47AA-A70B-25EEF59E1786}" type="datetimeFigureOut">
              <a:rPr lang="ru-RU" smtClean="0"/>
              <a:pPr/>
              <a:t>20.04.2015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9D2E59B-3B95-434A-8AA0-07E5AECF9CF7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4.jpeg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k.wikipedia.org/wiki/%D0%94%D0%B8%D1%81%D0%B8%D0%B4%D0%B5%D0%BD%D1%8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A0%D0%B5%D0%B0%D0%BB%D1%96%D1%81%D1%82%D0%B8%D1%87%D0%BD%D0%B8%D0%B9_%D1%80%D0%BE%D0%B1%D1%96%D1%82%D0%BD%D0%B8%D1%87%D0%B8%D0%B9_%D0%B3%D1%83%D1%80%D1%82%D0%BE%D0%BA_%D0%B4%D0%B5%D0%BC%D0%BE%D0%BA%D1%80%D0%B0%D1%82%D1%96%D0%B2&amp;action=edit&amp;redlink=1" TargetMode="External"/><Relationship Id="rId3" Type="http://schemas.openxmlformats.org/officeDocument/2006/relationships/hyperlink" Target="http://uk.wikipedia.org/wiki/%D0%9E%D0%B1'%D1%94%D0%B4%D0%BD%D0%B0%D0%BD%D0%B0_%D0%BF%D0%B0%D1%80%D1%82%D1%96%D1%8F_%D0%B2%D0%B8%D0%B7%D0%B2%D0%BE%D0%BB%D0%B5%D0%BD%D0%BD%D1%8F_%D0%A3%D0%BA%D1%80%D0%B0%D1%97%D0%BD%D0%B8" TargetMode="External"/><Relationship Id="rId7" Type="http://schemas.openxmlformats.org/officeDocument/2006/relationships/hyperlink" Target="http://uk.wikipedia.org/w/index.php?title=%D0%9F%D0%B0%D1%80%D1%82%D1%96%D1%8F_%D0%B1%D0%BE%D1%80%D0%BE%D1%82%D1%8C%D0%B1%D0%B8_%D0%B7%D0%B0_%D1%80%D0%B5%D0%B0%D0%BB%D1%96%D0%B7%D0%B0%D1%86%D1%96%D1%8E_%D0%BB%D0%B5%D0%BD%D1%96%D0%BD%D1%81%D1%8C%D0%BA%D0%B8%D1%85_%D1%96%D0%B4%D0%B5%D0%B9&amp;action=edit&amp;redlink=1" TargetMode="External"/><Relationship Id="rId2" Type="http://schemas.openxmlformats.org/officeDocument/2006/relationships/hyperlink" Target="http://uk.wikipedia.org/wiki/%D0%A3%D0%BA%D1%80%D0%B0%D1%97%D0%BD%D1%81%D1%8C%D0%BA%D0%B0_%D1%80%D0%BE%D0%B1%D1%96%D1%82%D0%BD%D0%B8%D1%87%D0%BE-%D1%81%D0%B5%D0%BB%D1%8F%D0%BD%D1%81%D1%8C%D0%BA%D0%B0_%D1%81%D0%BF%D1%96%D0%BB%D0%BA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/index.php?title=%D0%94%D0%B5%D0%BC%D0%BE%D0%BA%D1%80%D0%B0%D1%82%D0%B8%D1%87%D0%BD%D0%B8%D0%B9_%D1%81%D0%BE%D1%8E%D0%B7_%D1%81%D0%BE%D1%86%D1%96%D0%B0%D0%BB%D1%96%D1%81%D1%82%D1%96%D0%B2&amp;action=edit&amp;redlink=1" TargetMode="External"/><Relationship Id="rId5" Type="http://schemas.openxmlformats.org/officeDocument/2006/relationships/hyperlink" Target="http://uk.wikipedia.org/wiki/%D0%A3%D0%BA%D1%80%D0%B0%D1%97%D0%BD%D1%81%D1%8C%D0%BA%D0%B8%D0%B9_%D0%9D%D0%B0%D1%86%D1%96%D0%BE%D0%BD%D0%B0%D0%BB%D1%8C%D0%BD%D0%B8%D0%B9_%D0%9A%D0%BE%D0%BC%D1%96%D1%82%D0%B5%D1%82(%D0%BF%D1%96%D0%B4%D0%BF%D1%96%D0%BB%D1%8C%D0%BD%D0%B0_%D0%BE%D1%80%D0%B3%D0%B0%D0%BD%D1%96%D0%B7%D0%B0%D1%86%D1%96%D1%8F)" TargetMode="External"/><Relationship Id="rId4" Type="http://schemas.openxmlformats.org/officeDocument/2006/relationships/hyperlink" Target="http://uk.wikipedia.org/wiki/%D0%A3%D0%BA%D1%80%D0%B0%D1%97%D0%BD%D1%81%D1%8C%D0%BA%D0%B8%D0%B9_%D0%BD%D0%B0%D1%86%D1%96%D0%BE%D0%BD%D0%B0%D0%BB%D1%8C%D0%BD%D0%B8%D0%B9_%D1%84%D1%80%D0%BE%D0%BD%D1%82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91680" y="548680"/>
            <a:ext cx="6490879" cy="175432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5400" b="1" dirty="0">
                <a:ln w="1143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Дисидентський </a:t>
            </a:r>
            <a:r>
              <a:rPr lang="uk-UA" sz="5400" b="1" dirty="0" smtClean="0">
                <a:ln w="1143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рух</a:t>
            </a:r>
            <a:r>
              <a:rPr lang="en-US" sz="5400" b="1" dirty="0" smtClean="0">
                <a:ln w="1143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</a:p>
          <a:p>
            <a:r>
              <a:rPr lang="uk-UA" sz="5400" b="1" dirty="0">
                <a:ln w="1143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uk-UA" sz="5400" b="1" dirty="0" smtClean="0">
                <a:ln w="1143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</a:t>
            </a:r>
            <a:r>
              <a:rPr lang="en-US" sz="5400" b="1" dirty="0" smtClean="0">
                <a:ln w="1143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60-</a:t>
            </a:r>
            <a:r>
              <a:rPr lang="uk-UA" sz="5400" b="1" dirty="0" smtClean="0">
                <a:ln w="1143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70х років</a:t>
            </a:r>
            <a:endParaRPr lang="uk-UA" sz="5400" b="1" dirty="0">
              <a:ln w="11430">
                <a:solidFill>
                  <a:srgbClr val="FFC000"/>
                </a:solidFill>
              </a:ln>
              <a:solidFill>
                <a:srgbClr val="FFC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284984"/>
            <a:ext cx="3600400" cy="331605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356992"/>
            <a:ext cx="4280836" cy="32440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8739537" y="6587310"/>
            <a:ext cx="37061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000" dirty="0" smtClean="0"/>
              <a:t>Ĉ</a:t>
            </a:r>
            <a:r>
              <a:rPr lang="en-US" sz="1000" dirty="0" smtClean="0"/>
              <a:t>/</a:t>
            </a:r>
            <a:r>
              <a:rPr lang="ar-SA" sz="1000" dirty="0" smtClean="0"/>
              <a:t>ß</a:t>
            </a:r>
            <a:endParaRPr lang="ru-RU" sz="1000" dirty="0"/>
          </a:p>
        </p:txBody>
      </p:sp>
      <p:sp>
        <p:nvSpPr>
          <p:cNvPr id="8" name="Прямокутник 7"/>
          <p:cNvSpPr/>
          <p:nvPr/>
        </p:nvSpPr>
        <p:spPr>
          <a:xfrm>
            <a:off x="6948264" y="6457890"/>
            <a:ext cx="185018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Кліщука</a:t>
            </a:r>
            <a:r>
              <a:rPr lang="uk-UA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Олега</a:t>
            </a:r>
            <a:endParaRPr lang="uk-UA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11079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9106" y="2204864"/>
            <a:ext cx="541288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Характерна риса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напрямів</a:t>
            </a:r>
            <a:r>
              <a:rPr lang="ru-RU" dirty="0"/>
              <a:t> </a:t>
            </a:r>
            <a:r>
              <a:rPr lang="ru-RU" dirty="0" err="1"/>
              <a:t>дисидентства</a:t>
            </a:r>
            <a:r>
              <a:rPr lang="ru-RU" dirty="0"/>
              <a:t> — </a:t>
            </a:r>
            <a:r>
              <a:rPr lang="ru-RU" dirty="0" err="1"/>
              <a:t>відстоювання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на­роду,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органічне</a:t>
            </a:r>
            <a:r>
              <a:rPr lang="ru-RU" dirty="0"/>
              <a:t> </a:t>
            </a:r>
            <a:r>
              <a:rPr lang="ru-RU" dirty="0" err="1"/>
              <a:t>включення</a:t>
            </a:r>
            <a:r>
              <a:rPr lang="ru-RU" dirty="0"/>
              <a:t> у сферу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фактора. </a:t>
            </a:r>
            <a:r>
              <a:rPr lang="ru-RU" dirty="0" err="1"/>
              <a:t>Специфіка</a:t>
            </a:r>
            <a:r>
              <a:rPr lang="ru-RU" dirty="0"/>
              <a:t> </a:t>
            </a:r>
            <a:r>
              <a:rPr lang="ru-RU" dirty="0" err="1"/>
              <a:t>дисидентського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у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, будучи реальною </a:t>
            </a:r>
            <a:r>
              <a:rPr lang="ru-RU" dirty="0" err="1"/>
              <a:t>опозиційною</a:t>
            </a:r>
            <a:r>
              <a:rPr lang="ru-RU" dirty="0"/>
              <a:t> силою, </a:t>
            </a:r>
            <a:r>
              <a:rPr lang="ru-RU" dirty="0" err="1"/>
              <a:t>фактично</a:t>
            </a:r>
            <a:r>
              <a:rPr lang="ru-RU" dirty="0"/>
              <a:t> не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організаційних</a:t>
            </a:r>
            <a:r>
              <a:rPr lang="ru-RU" dirty="0"/>
              <a:t> структур (</a:t>
            </a:r>
            <a:r>
              <a:rPr lang="ru-RU" dirty="0" err="1"/>
              <a:t>партій</a:t>
            </a:r>
            <a:r>
              <a:rPr lang="ru-RU" dirty="0"/>
              <a:t>, </a:t>
            </a:r>
            <a:r>
              <a:rPr lang="ru-RU" dirty="0" err="1"/>
              <a:t>об'єднань</a:t>
            </a:r>
            <a:r>
              <a:rPr lang="ru-RU" dirty="0"/>
              <a:t>),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цілісної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про­грами</a:t>
            </a:r>
            <a:r>
              <a:rPr lang="ru-RU" dirty="0"/>
              <a:t>. </a:t>
            </a:r>
            <a:r>
              <a:rPr lang="ru-RU" dirty="0" err="1"/>
              <a:t>Ідеологічний</a:t>
            </a:r>
            <a:r>
              <a:rPr lang="ru-RU" dirty="0"/>
              <a:t> спектр </a:t>
            </a:r>
            <a:r>
              <a:rPr lang="ru-RU" dirty="0" err="1"/>
              <a:t>дисидентського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в </a:t>
            </a:r>
            <a:r>
              <a:rPr lang="ru-RU" dirty="0" err="1"/>
              <a:t>Ук­раїні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націонал-комуністичної</a:t>
            </a:r>
            <a:r>
              <a:rPr lang="ru-RU" dirty="0"/>
              <a:t> </a:t>
            </a:r>
            <a:r>
              <a:rPr lang="ru-RU" dirty="0" smtClean="0"/>
              <a:t>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неї</a:t>
            </a:r>
            <a:r>
              <a:rPr lang="ru-RU" dirty="0"/>
              <a:t> аж до </a:t>
            </a:r>
            <a:r>
              <a:rPr lang="ru-RU" dirty="0" err="1"/>
              <a:t>платформи</a:t>
            </a:r>
            <a:r>
              <a:rPr lang="ru-RU" dirty="0"/>
              <a:t>, </a:t>
            </a:r>
            <a:r>
              <a:rPr lang="ru-RU" dirty="0" err="1"/>
              <a:t>близької</a:t>
            </a:r>
            <a:r>
              <a:rPr lang="ru-RU" dirty="0"/>
              <a:t> </a:t>
            </a:r>
            <a:r>
              <a:rPr lang="ru-RU" dirty="0" err="1"/>
              <a:t>інтегральному</a:t>
            </a:r>
            <a:r>
              <a:rPr lang="ru-RU" dirty="0"/>
              <a:t> </a:t>
            </a:r>
            <a:r>
              <a:rPr lang="ru-RU" dirty="0" err="1"/>
              <a:t>націоналіз­му</a:t>
            </a:r>
            <a:r>
              <a:rPr lang="ru-RU" dirty="0"/>
              <a:t> Д. Донцова та </a:t>
            </a:r>
            <a:r>
              <a:rPr lang="ru-RU" dirty="0" err="1"/>
              <a:t>ідеології</a:t>
            </a:r>
            <a:r>
              <a:rPr lang="ru-RU" dirty="0"/>
              <a:t> </a:t>
            </a:r>
            <a:r>
              <a:rPr lang="ru-RU" dirty="0" smtClean="0"/>
              <a:t>ОУН</a:t>
            </a:r>
            <a:endParaRPr lang="ru-RU" dirty="0"/>
          </a:p>
          <a:p>
            <a:r>
              <a:rPr lang="ru-RU" dirty="0" err="1"/>
              <a:t>Скільки</a:t>
            </a:r>
            <a:r>
              <a:rPr lang="ru-RU" dirty="0"/>
              <a:t> ж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дисидентів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? У списку </a:t>
            </a:r>
            <a:r>
              <a:rPr lang="ru-RU" dirty="0" err="1"/>
              <a:t>дисидентів</a:t>
            </a:r>
            <a:r>
              <a:rPr lang="ru-RU" dirty="0"/>
              <a:t> 1960-1972 </a:t>
            </a:r>
            <a:r>
              <a:rPr lang="en-US" dirty="0"/>
              <a:t>pp. </a:t>
            </a:r>
            <a:r>
              <a:rPr lang="ru-RU" dirty="0" err="1"/>
              <a:t>відомого</a:t>
            </a:r>
            <a:r>
              <a:rPr lang="ru-RU" dirty="0"/>
              <a:t> </a:t>
            </a:r>
            <a:r>
              <a:rPr lang="ru-RU" dirty="0" err="1"/>
              <a:t>канадського</a:t>
            </a:r>
            <a:r>
              <a:rPr lang="ru-RU" dirty="0"/>
              <a:t> </a:t>
            </a:r>
            <a:r>
              <a:rPr lang="ru-RU" dirty="0" err="1"/>
              <a:t>дослідника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 </a:t>
            </a:r>
            <a:r>
              <a:rPr lang="ru-RU" u="sng" dirty="0" err="1" smtClean="0"/>
              <a:t>історії</a:t>
            </a:r>
            <a:r>
              <a:rPr lang="ru-RU" dirty="0"/>
              <a:t> Б. </a:t>
            </a:r>
            <a:r>
              <a:rPr lang="ru-RU" dirty="0" err="1"/>
              <a:t>Кравченка</a:t>
            </a:r>
            <a:r>
              <a:rPr lang="ru-RU" dirty="0"/>
              <a:t> </a:t>
            </a:r>
            <a:r>
              <a:rPr lang="ru-RU" dirty="0" err="1"/>
              <a:t>налічувалося</a:t>
            </a:r>
            <a:r>
              <a:rPr lang="ru-RU" dirty="0"/>
              <a:t> 975 </a:t>
            </a:r>
            <a:r>
              <a:rPr lang="ru-RU" dirty="0" err="1"/>
              <a:t>осіб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39752" y="260648"/>
            <a:ext cx="62151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err="1">
                <a:solidFill>
                  <a:srgbClr val="FF0000"/>
                </a:solidFill>
              </a:rPr>
              <a:t>Опозиція</a:t>
            </a:r>
            <a:r>
              <a:rPr lang="ru-RU" sz="4000" dirty="0">
                <a:solidFill>
                  <a:srgbClr val="FF0000"/>
                </a:solidFill>
              </a:rPr>
              <a:t> в 1960-70-х роках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834441"/>
            <a:ext cx="3170262" cy="14401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882" y="834442"/>
            <a:ext cx="2088232" cy="14401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905" y="2636912"/>
            <a:ext cx="2951675" cy="17049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4991" y="4467020"/>
            <a:ext cx="3139505" cy="220233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903" y="820517"/>
            <a:ext cx="1819275" cy="1816395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575129" y="1066845"/>
            <a:ext cx="11993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dirty="0" err="1" smtClean="0"/>
              <a:t>Ліна</a:t>
            </a:r>
            <a:endParaRPr lang="ru-RU" b="1" u="sng" dirty="0" smtClean="0"/>
          </a:p>
          <a:p>
            <a:r>
              <a:rPr lang="ru-RU" b="1" u="sng" dirty="0" smtClean="0"/>
              <a:t> Костенко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774496" y="6546248"/>
            <a:ext cx="37061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000" dirty="0" smtClean="0"/>
              <a:t>Ĉ</a:t>
            </a:r>
            <a:r>
              <a:rPr lang="en-US" sz="1000" dirty="0" smtClean="0"/>
              <a:t>/</a:t>
            </a:r>
            <a:r>
              <a:rPr lang="ar-SA" sz="1000" dirty="0" smtClean="0"/>
              <a:t>ß</a:t>
            </a:r>
            <a:endParaRPr lang="ru-RU" sz="1000" dirty="0"/>
          </a:p>
        </p:txBody>
      </p:sp>
    </p:spTree>
    <p:extLst>
      <p:ext uri="{BB962C8B-B14F-4D97-AF65-F5344CB8AC3E}">
        <p14:creationId xmlns="" xmlns:p14="http://schemas.microsoft.com/office/powerpoint/2010/main" val="29743628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65359" y="692696"/>
            <a:ext cx="6563015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600" b="1" spc="300" dirty="0" err="1">
                <a:ln w="11430" cmpd="sng">
                  <a:solidFill>
                    <a:srgbClr val="00B050"/>
                  </a:solidFill>
                  <a:prstDash val="solid"/>
                  <a:miter lim="800000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Придушення</a:t>
            </a:r>
            <a:r>
              <a:rPr lang="ru-RU" sz="3600" b="1" spc="300" dirty="0">
                <a:ln w="11430" cmpd="sng">
                  <a:solidFill>
                    <a:srgbClr val="00B050"/>
                  </a:solidFill>
                  <a:prstDash val="solid"/>
                  <a:miter lim="800000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600" b="1" spc="300" dirty="0" err="1">
                <a:ln w="11430" cmpd="sng">
                  <a:solidFill>
                    <a:srgbClr val="00B050"/>
                  </a:solidFill>
                  <a:prstDash val="solid"/>
                  <a:miter lim="800000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дисидентства</a:t>
            </a:r>
            <a:endParaRPr lang="ru-RU" sz="3600" b="1" spc="300" dirty="0">
              <a:ln w="11430" cmpd="sng">
                <a:solidFill>
                  <a:srgbClr val="00B050"/>
                </a:solidFill>
                <a:prstDash val="solid"/>
                <a:miter lim="800000"/>
              </a:ln>
              <a:solidFill>
                <a:schemeClr val="accent3">
                  <a:lumMod val="20000"/>
                  <a:lumOff val="80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67944" y="4517434"/>
            <a:ext cx="49320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Однією</a:t>
            </a:r>
            <a:r>
              <a:rPr lang="ru-RU" sz="2000" dirty="0" smtClean="0"/>
              <a:t> </a:t>
            </a:r>
            <a:r>
              <a:rPr lang="ru-RU" sz="2000" dirty="0"/>
              <a:t>з причин </a:t>
            </a:r>
            <a:r>
              <a:rPr lang="ru-RU" sz="2000" dirty="0" err="1"/>
              <a:t>цього</a:t>
            </a:r>
            <a:r>
              <a:rPr lang="ru-RU" sz="2000" dirty="0"/>
              <a:t> стало те, </a:t>
            </a:r>
            <a:r>
              <a:rPr lang="ru-RU" sz="2000" dirty="0" err="1"/>
              <a:t>що</a:t>
            </a:r>
            <a:r>
              <a:rPr lang="ru-RU" sz="2000" dirty="0"/>
              <a:t>, </a:t>
            </a:r>
            <a:r>
              <a:rPr lang="ru-RU" sz="2000" dirty="0" err="1"/>
              <a:t>крім</a:t>
            </a:r>
            <a:r>
              <a:rPr lang="ru-RU" sz="2000" dirty="0"/>
              <a:t> </a:t>
            </a:r>
            <a:r>
              <a:rPr lang="ru-RU" sz="2000" dirty="0" err="1"/>
              <a:t>засудження</a:t>
            </a:r>
            <a:r>
              <a:rPr lang="ru-RU" sz="2000" dirty="0"/>
              <a:t> режиму й </a:t>
            </a:r>
            <a:r>
              <a:rPr lang="ru-RU" sz="2000" dirty="0" err="1"/>
              <a:t>вимог</a:t>
            </a:r>
            <a:r>
              <a:rPr lang="ru-RU" sz="2000" dirty="0"/>
              <a:t> </a:t>
            </a:r>
            <a:r>
              <a:rPr lang="ru-RU" sz="2000" dirty="0" err="1"/>
              <a:t>дотримуватися</a:t>
            </a:r>
            <a:r>
              <a:rPr lang="ru-RU" sz="2000" dirty="0"/>
              <a:t> </a:t>
            </a:r>
            <a:r>
              <a:rPr lang="ru-RU" sz="2000" dirty="0" err="1"/>
              <a:t>законів</a:t>
            </a:r>
            <a:r>
              <a:rPr lang="ru-RU" sz="2000" dirty="0"/>
              <a:t>, </a:t>
            </a:r>
            <a:r>
              <a:rPr lang="ru-RU" sz="2000" dirty="0" err="1"/>
              <a:t>дисиденти</a:t>
            </a:r>
            <a:r>
              <a:rPr lang="ru-RU" sz="2000" dirty="0"/>
              <a:t> не </a:t>
            </a:r>
            <a:r>
              <a:rPr lang="ru-RU" sz="2000" dirty="0" err="1"/>
              <a:t>сформулювали</a:t>
            </a:r>
            <a:r>
              <a:rPr lang="ru-RU" sz="2000" dirty="0"/>
              <a:t> </a:t>
            </a:r>
            <a:r>
              <a:rPr lang="ru-RU" sz="2000" dirty="0" err="1"/>
              <a:t>виразної</a:t>
            </a:r>
            <a:r>
              <a:rPr lang="ru-RU" sz="2000" dirty="0"/>
              <a:t> </a:t>
            </a:r>
            <a:r>
              <a:rPr lang="ru-RU" sz="2000" dirty="0" err="1"/>
              <a:t>політичної</a:t>
            </a:r>
            <a:r>
              <a:rPr lang="ru-RU" sz="2000" dirty="0"/>
              <a:t> </a:t>
            </a:r>
            <a:r>
              <a:rPr lang="ru-RU" sz="2000" dirty="0" err="1"/>
              <a:t>програми</a:t>
            </a:r>
            <a:r>
              <a:rPr lang="ru-RU" sz="2000" dirty="0"/>
              <a:t>. </a:t>
            </a:r>
            <a:r>
              <a:rPr lang="ru-RU" sz="2000" dirty="0" err="1"/>
              <a:t>Я</a:t>
            </a:r>
            <a:r>
              <a:rPr lang="ru-RU" sz="2000" dirty="0" err="1" smtClean="0"/>
              <a:t>кі</a:t>
            </a:r>
            <a:r>
              <a:rPr lang="ru-RU" sz="2000" dirty="0" smtClean="0"/>
              <a:t> </a:t>
            </a:r>
            <a:r>
              <a:rPr lang="ru-RU" sz="2000" dirty="0"/>
              <a:t>вони </a:t>
            </a:r>
            <a:r>
              <a:rPr lang="ru-RU" sz="2000" dirty="0" err="1"/>
              <a:t>порушували</a:t>
            </a:r>
            <a:r>
              <a:rPr lang="ru-RU" sz="2000" dirty="0"/>
              <a:t>, не </a:t>
            </a:r>
            <a:r>
              <a:rPr lang="ru-RU" sz="2000" dirty="0" err="1"/>
              <a:t>були</a:t>
            </a:r>
            <a:r>
              <a:rPr lang="ru-RU" sz="2000" dirty="0"/>
              <a:t> проблемами </a:t>
            </a:r>
            <a:r>
              <a:rPr lang="ru-RU" sz="2000" dirty="0" err="1"/>
              <a:t>щоденного</a:t>
            </a:r>
            <a:r>
              <a:rPr lang="ru-RU" sz="2000" dirty="0"/>
              <a:t> </a:t>
            </a:r>
            <a:r>
              <a:rPr lang="ru-RU" sz="2000" dirty="0" err="1"/>
              <a:t>життя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хвилюють</a:t>
            </a:r>
            <a:r>
              <a:rPr lang="ru-RU" sz="2000" dirty="0"/>
              <a:t> </a:t>
            </a:r>
            <a:r>
              <a:rPr lang="ru-RU" sz="2000" dirty="0" err="1"/>
              <a:t>більшість</a:t>
            </a:r>
            <a:r>
              <a:rPr lang="ru-RU" sz="2000" dirty="0"/>
              <a:t> </a:t>
            </a:r>
            <a:r>
              <a:rPr lang="ru-RU" sz="2000" dirty="0" err="1"/>
              <a:t>населення</a:t>
            </a:r>
            <a:r>
              <a:rPr lang="ru-RU" sz="2000" dirty="0"/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509120"/>
            <a:ext cx="3136348" cy="201622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928" y="2592541"/>
            <a:ext cx="3374071" cy="1916579"/>
          </a:xfrm>
          <a:prstGeom prst="roundRect">
            <a:avLst>
              <a:gd name="adj" fmla="val 8475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8" name="Прямоугольник 7"/>
          <p:cNvSpPr/>
          <p:nvPr/>
        </p:nvSpPr>
        <p:spPr>
          <a:xfrm>
            <a:off x="251697" y="2204864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На початку 1980-х </a:t>
            </a:r>
            <a:r>
              <a:rPr lang="ru-RU" dirty="0" err="1" smtClean="0"/>
              <a:t>рр</a:t>
            </a:r>
            <a:r>
              <a:rPr lang="ru-RU" dirty="0" smtClean="0"/>
              <a:t>.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інтелігентський</a:t>
            </a:r>
            <a:r>
              <a:rPr lang="ru-RU" dirty="0" smtClean="0"/>
              <a:t> </a:t>
            </a:r>
            <a:r>
              <a:rPr lang="ru-RU" dirty="0" err="1" smtClean="0"/>
              <a:t>дисидентський</a:t>
            </a:r>
            <a:r>
              <a:rPr lang="ru-RU" dirty="0" smtClean="0"/>
              <a:t> </a:t>
            </a:r>
            <a:r>
              <a:rPr lang="ru-RU" dirty="0" err="1" smtClean="0"/>
              <a:t>рух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практично </a:t>
            </a:r>
            <a:r>
              <a:rPr lang="ru-RU" dirty="0" err="1" smtClean="0"/>
              <a:t>розгромлено</a:t>
            </a:r>
            <a:r>
              <a:rPr lang="ru-RU" dirty="0" smtClean="0"/>
              <a:t>. </a:t>
            </a:r>
            <a:r>
              <a:rPr lang="ru-RU" dirty="0" err="1" smtClean="0"/>
              <a:t>Незважаючи</a:t>
            </a:r>
            <a:r>
              <a:rPr lang="ru-RU" dirty="0" smtClean="0"/>
              <a:t> на всю </a:t>
            </a:r>
            <a:r>
              <a:rPr lang="ru-RU" dirty="0" err="1" smtClean="0"/>
              <a:t>відвагу</a:t>
            </a:r>
            <a:r>
              <a:rPr lang="ru-RU" dirty="0" smtClean="0"/>
              <a:t>, </a:t>
            </a:r>
            <a:r>
              <a:rPr lang="ru-RU" dirty="0" err="1" smtClean="0"/>
              <a:t>натхненність</a:t>
            </a:r>
            <a:r>
              <a:rPr lang="ru-RU" dirty="0" smtClean="0"/>
              <a:t> та </a:t>
            </a:r>
            <a:r>
              <a:rPr lang="ru-RU" dirty="0" err="1" smtClean="0"/>
              <a:t>ідеалізм</a:t>
            </a:r>
            <a:r>
              <a:rPr lang="ru-RU" dirty="0" smtClean="0"/>
              <a:t> </a:t>
            </a:r>
            <a:r>
              <a:rPr lang="ru-RU" dirty="0" err="1" smtClean="0"/>
              <a:t>дисидентів</a:t>
            </a:r>
            <a:r>
              <a:rPr lang="ru-RU" dirty="0" smtClean="0"/>
              <a:t> і на </a:t>
            </a:r>
            <a:r>
              <a:rPr lang="ru-RU" dirty="0" err="1" smtClean="0"/>
              <a:t>одіозну</a:t>
            </a:r>
            <a:r>
              <a:rPr lang="ru-RU" dirty="0" smtClean="0"/>
              <a:t> </a:t>
            </a:r>
            <a:r>
              <a:rPr lang="ru-RU" dirty="0" err="1" smtClean="0"/>
              <a:t>поведінку</a:t>
            </a:r>
            <a:r>
              <a:rPr lang="ru-RU" dirty="0" smtClean="0"/>
              <a:t> </a:t>
            </a:r>
            <a:r>
              <a:rPr lang="ru-RU" dirty="0" err="1" smtClean="0"/>
              <a:t>їхніх</a:t>
            </a:r>
            <a:r>
              <a:rPr lang="ru-RU" dirty="0" smtClean="0"/>
              <a:t> </a:t>
            </a:r>
            <a:r>
              <a:rPr lang="ru-RU" dirty="0" err="1" smtClean="0"/>
              <a:t>гонителів</a:t>
            </a:r>
            <a:r>
              <a:rPr lang="ru-RU" dirty="0" smtClean="0"/>
              <a:t>,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рух</a:t>
            </a:r>
            <a:r>
              <a:rPr lang="ru-RU" dirty="0" smtClean="0"/>
              <a:t> не </a:t>
            </a:r>
            <a:r>
              <a:rPr lang="ru-RU" dirty="0" err="1" smtClean="0"/>
              <a:t>набув</a:t>
            </a:r>
            <a:r>
              <a:rPr lang="ru-RU" dirty="0" smtClean="0"/>
              <a:t> </a:t>
            </a:r>
            <a:r>
              <a:rPr lang="ru-RU" dirty="0" err="1" smtClean="0"/>
              <a:t>широкої</a:t>
            </a:r>
            <a:r>
              <a:rPr lang="ru-RU" dirty="0" smtClean="0"/>
              <a:t> </a:t>
            </a:r>
            <a:r>
              <a:rPr lang="ru-RU" dirty="0" err="1" smtClean="0"/>
              <a:t>підтримки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624306" y="6488668"/>
            <a:ext cx="37061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000" dirty="0" smtClean="0"/>
              <a:t>Ĉ</a:t>
            </a:r>
            <a:r>
              <a:rPr lang="en-US" sz="1000" dirty="0" smtClean="0"/>
              <a:t>/</a:t>
            </a:r>
            <a:r>
              <a:rPr lang="ar-SA" sz="1000" dirty="0" smtClean="0"/>
              <a:t>ß</a:t>
            </a:r>
            <a:endParaRPr lang="ru-RU" sz="1000" dirty="0"/>
          </a:p>
        </p:txBody>
      </p:sp>
    </p:spTree>
    <p:extLst>
      <p:ext uri="{BB962C8B-B14F-4D97-AF65-F5344CB8AC3E}">
        <p14:creationId xmlns="" xmlns:p14="http://schemas.microsoft.com/office/powerpoint/2010/main" val="33463752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48680"/>
            <a:ext cx="7156126" cy="70788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Значення</a:t>
            </a:r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Дисидентського</a:t>
            </a: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руху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539" y="198884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uk-UA" dirty="0"/>
              <a:t>Незважаючи на мало чисельність дисидентський рух був реальною моральною та ідеологічною загрозою системі, оскільки формував і зберігав певні суспільні ідеали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427984" y="2564904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ru-RU" dirty="0"/>
              <a:t>Рух опору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здобув</a:t>
            </a:r>
            <a:r>
              <a:rPr lang="ru-RU" dirty="0"/>
              <a:t> широкий </a:t>
            </a:r>
            <a:r>
              <a:rPr lang="ru-RU" dirty="0" err="1"/>
              <a:t>розголос</a:t>
            </a:r>
            <a:r>
              <a:rPr lang="ru-RU" dirty="0"/>
              <a:t> у СРСР та за кордоном. </a:t>
            </a:r>
            <a:r>
              <a:rPr lang="ru-RU" dirty="0" err="1"/>
              <a:t>Важливіші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публікації</a:t>
            </a:r>
            <a:r>
              <a:rPr lang="ru-RU" dirty="0"/>
              <a:t> </a:t>
            </a:r>
            <a:r>
              <a:rPr lang="ru-RU" dirty="0" err="1"/>
              <a:t>дісталися</a:t>
            </a:r>
            <a:r>
              <a:rPr lang="ru-RU" dirty="0"/>
              <a:t> за кордон і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перекладені</a:t>
            </a:r>
            <a:r>
              <a:rPr lang="ru-RU" dirty="0"/>
              <a:t> на </a:t>
            </a:r>
            <a:r>
              <a:rPr lang="ru-RU" dirty="0" err="1"/>
              <a:t>чужі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. </a:t>
            </a:r>
            <a:r>
              <a:rPr lang="ru-RU" dirty="0" err="1"/>
              <a:t>Гуманні</a:t>
            </a:r>
            <a:r>
              <a:rPr lang="ru-RU" dirty="0"/>
              <a:t> </a:t>
            </a:r>
            <a:r>
              <a:rPr lang="ru-RU" dirty="0" err="1"/>
              <a:t>політичні</a:t>
            </a:r>
            <a:r>
              <a:rPr lang="ru-RU" dirty="0"/>
              <a:t> </a:t>
            </a:r>
            <a:r>
              <a:rPr lang="ru-RU" dirty="0" err="1"/>
              <a:t>позиції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/>
              <a:t>здобули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прихильне</a:t>
            </a:r>
            <a:r>
              <a:rPr lang="ru-RU" dirty="0"/>
              <a:t> </a:t>
            </a:r>
            <a:r>
              <a:rPr lang="ru-RU" dirty="0" err="1"/>
              <a:t>наставлення</a:t>
            </a:r>
            <a:r>
              <a:rPr lang="ru-RU" dirty="0"/>
              <a:t> </a:t>
            </a:r>
            <a:r>
              <a:rPr lang="ru-RU" dirty="0" err="1"/>
              <a:t>поступових</a:t>
            </a:r>
            <a:r>
              <a:rPr lang="ru-RU" dirty="0"/>
              <a:t> </a:t>
            </a:r>
            <a:r>
              <a:rPr lang="ru-RU" dirty="0" err="1"/>
              <a:t>кіл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427984" y="46531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ru-RU" dirty="0" err="1"/>
              <a:t>Дисиденти</a:t>
            </a:r>
            <a:r>
              <a:rPr lang="ru-RU" dirty="0"/>
              <a:t> </a:t>
            </a:r>
            <a:r>
              <a:rPr lang="ru-RU" dirty="0" err="1"/>
              <a:t>зайняли</a:t>
            </a:r>
            <a:r>
              <a:rPr lang="ru-RU" dirty="0"/>
              <a:t> </a:t>
            </a:r>
            <a:r>
              <a:rPr lang="ru-RU" dirty="0" err="1"/>
              <a:t>помітне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у </a:t>
            </a:r>
            <a:r>
              <a:rPr lang="ru-RU" dirty="0" err="1"/>
              <a:t>світогляді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429" y="3641541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ru-RU" dirty="0"/>
              <a:t>Рух опору в </a:t>
            </a:r>
            <a:r>
              <a:rPr lang="ru-RU" dirty="0" err="1"/>
              <a:t>Україні</a:t>
            </a:r>
            <a:r>
              <a:rPr lang="ru-RU" dirty="0"/>
              <a:t> 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 і статей </a:t>
            </a:r>
            <a:r>
              <a:rPr lang="ru-RU" dirty="0" err="1"/>
              <a:t>Конституції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громадянські</a:t>
            </a:r>
            <a:r>
              <a:rPr lang="ru-RU" dirty="0"/>
              <a:t> та </a:t>
            </a:r>
            <a:r>
              <a:rPr lang="ru-RU" dirty="0" err="1"/>
              <a:t>національні</a:t>
            </a:r>
            <a:r>
              <a:rPr lang="ru-RU" dirty="0"/>
              <a:t> права і права </a:t>
            </a:r>
            <a:r>
              <a:rPr lang="ru-RU" dirty="0" smtClean="0"/>
              <a:t>УРСР в </a:t>
            </a:r>
            <a:r>
              <a:rPr lang="ru-RU" dirty="0"/>
              <a:t>СРСР.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373216"/>
            <a:ext cx="5400600" cy="122413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5299467"/>
            <a:ext cx="2817440" cy="14859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2" name="Прямоугольник 11"/>
          <p:cNvSpPr/>
          <p:nvPr/>
        </p:nvSpPr>
        <p:spPr>
          <a:xfrm>
            <a:off x="8624306" y="6488668"/>
            <a:ext cx="37061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000" dirty="0" smtClean="0"/>
              <a:t>Ĉ</a:t>
            </a:r>
            <a:r>
              <a:rPr lang="en-US" sz="1000" dirty="0" smtClean="0"/>
              <a:t>/</a:t>
            </a:r>
            <a:r>
              <a:rPr lang="ar-SA" sz="1000" dirty="0" smtClean="0"/>
              <a:t>ß</a:t>
            </a:r>
            <a:endParaRPr lang="ru-RU" sz="1000" dirty="0"/>
          </a:p>
        </p:txBody>
      </p:sp>
    </p:spTree>
    <p:extLst>
      <p:ext uri="{BB962C8B-B14F-4D97-AF65-F5344CB8AC3E}">
        <p14:creationId xmlns="" xmlns:p14="http://schemas.microsoft.com/office/powerpoint/2010/main" val="42252579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95736" y="548680"/>
            <a:ext cx="4931158" cy="92333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5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 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32240" y="5445224"/>
            <a:ext cx="21602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/>
              <a:t>Підготував </a:t>
            </a:r>
            <a:endParaRPr lang="ru-RU" sz="2000" dirty="0"/>
          </a:p>
          <a:p>
            <a:r>
              <a:rPr lang="uk-UA" sz="2000" dirty="0"/>
              <a:t>Учень </a:t>
            </a:r>
            <a:r>
              <a:rPr lang="uk-UA" sz="2000" dirty="0" smtClean="0"/>
              <a:t>11 класу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852936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Матеріал використано з: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http://uk.wikipedia.org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http://www.google.com.ua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http://osvita.ua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http://referat.parta.ua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http://pidruchniki.ws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http://www.ukrlit.vn.ua</a:t>
            </a:r>
            <a:endParaRPr lang="uk-UA" dirty="0" smtClean="0"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http://narodna.pravda.com.ua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624306" y="6488668"/>
            <a:ext cx="37061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000" dirty="0" smtClean="0"/>
              <a:t>Ĉ</a:t>
            </a:r>
            <a:r>
              <a:rPr lang="en-US" sz="1000" dirty="0" smtClean="0"/>
              <a:t>/</a:t>
            </a:r>
            <a:r>
              <a:rPr lang="ar-SA" sz="1000" dirty="0" smtClean="0"/>
              <a:t>ß</a:t>
            </a:r>
            <a:endParaRPr lang="ru-RU" sz="1000" dirty="0"/>
          </a:p>
        </p:txBody>
      </p:sp>
    </p:spTree>
    <p:extLst>
      <p:ext uri="{BB962C8B-B14F-4D97-AF65-F5344CB8AC3E}">
        <p14:creationId xmlns="" xmlns:p14="http://schemas.microsoft.com/office/powerpoint/2010/main" val="19445964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686030"/>
            <a:ext cx="774385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Зародження</a:t>
            </a:r>
            <a:r>
              <a:rPr lang="ru-RU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4000" b="1" cap="none" spc="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дисидентського</a:t>
            </a:r>
            <a:r>
              <a:rPr lang="ru-RU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4000" b="1" cap="none" spc="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руху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564904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/>
              <a:t>У 1950—70-х роках у </a:t>
            </a:r>
            <a:r>
              <a:rPr lang="ru-RU" sz="2000" b="1" dirty="0" err="1"/>
              <a:t>Радянському</a:t>
            </a:r>
            <a:r>
              <a:rPr lang="ru-RU" sz="2000" b="1" dirty="0"/>
              <a:t> </a:t>
            </a:r>
            <a:r>
              <a:rPr lang="ru-RU" sz="2000" b="1" dirty="0" err="1"/>
              <a:t>Союзі</a:t>
            </a:r>
            <a:r>
              <a:rPr lang="ru-RU" sz="2000" dirty="0"/>
              <a:t> </a:t>
            </a:r>
            <a:r>
              <a:rPr lang="ru-RU" sz="2000" dirty="0" err="1"/>
              <a:t>виникло</a:t>
            </a:r>
            <a:r>
              <a:rPr lang="ru-RU" sz="2000" dirty="0"/>
              <a:t> </a:t>
            </a:r>
            <a:r>
              <a:rPr lang="ru-RU" sz="2000" dirty="0" err="1"/>
              <a:t>примітне</a:t>
            </a:r>
            <a:r>
              <a:rPr lang="ru-RU" sz="2000" dirty="0"/>
              <a:t> </a:t>
            </a:r>
            <a:r>
              <a:rPr lang="ru-RU" sz="2000" dirty="0" err="1"/>
              <a:t>явище</a:t>
            </a:r>
            <a:r>
              <a:rPr lang="ru-RU" sz="2000" dirty="0"/>
              <a:t>, коли </a:t>
            </a:r>
            <a:r>
              <a:rPr lang="ru-RU" sz="2000" dirty="0" err="1"/>
              <a:t>політику</a:t>
            </a:r>
            <a:r>
              <a:rPr lang="ru-RU" sz="2000" dirty="0"/>
              <a:t> уряду стала </a:t>
            </a:r>
            <a:r>
              <a:rPr lang="ru-RU" sz="2000" dirty="0" err="1"/>
              <a:t>відкрито</a:t>
            </a:r>
            <a:r>
              <a:rPr lang="ru-RU" sz="2000" dirty="0"/>
              <a:t> </a:t>
            </a:r>
            <a:r>
              <a:rPr lang="ru-RU" sz="2000" dirty="0" err="1"/>
              <a:t>критикувати</a:t>
            </a:r>
            <a:r>
              <a:rPr lang="ru-RU" sz="2000" dirty="0"/>
              <a:t> невелика, але </a:t>
            </a:r>
            <a:r>
              <a:rPr lang="ru-RU" sz="2000" dirty="0" err="1"/>
              <a:t>дедалі</a:t>
            </a:r>
            <a:r>
              <a:rPr lang="ru-RU" sz="2000" dirty="0"/>
              <a:t> </a:t>
            </a:r>
            <a:r>
              <a:rPr lang="ru-RU" sz="2000" dirty="0" err="1"/>
              <a:t>більша</a:t>
            </a:r>
            <a:r>
              <a:rPr lang="ru-RU" sz="2000" dirty="0"/>
              <a:t> </a:t>
            </a:r>
            <a:r>
              <a:rPr lang="ru-RU" sz="2000" dirty="0" err="1"/>
              <a:t>кількість</a:t>
            </a:r>
            <a:r>
              <a:rPr lang="ru-RU" sz="2000" dirty="0"/>
              <a:t> людей,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звичайно</a:t>
            </a:r>
            <a:r>
              <a:rPr lang="ru-RU" sz="2000" dirty="0"/>
              <a:t> </a:t>
            </a:r>
            <a:r>
              <a:rPr lang="ru-RU" sz="2000" dirty="0" err="1"/>
              <a:t>називали</a:t>
            </a:r>
            <a:r>
              <a:rPr lang="ru-RU" sz="2000" dirty="0"/>
              <a:t> </a:t>
            </a:r>
            <a:r>
              <a:rPr lang="ru-RU" sz="2000" b="1" dirty="0" err="1">
                <a:hlinkClick r:id="rId2" tooltip="Дисидент"/>
              </a:rPr>
              <a:t>дисидентами</a:t>
            </a:r>
            <a:r>
              <a:rPr lang="ru-RU" sz="2000" b="1" dirty="0"/>
              <a:t> </a:t>
            </a:r>
            <a:r>
              <a:rPr lang="ru-RU" sz="2000" dirty="0"/>
              <a:t>й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вимагали</a:t>
            </a:r>
            <a:r>
              <a:rPr lang="ru-RU" sz="2000" dirty="0"/>
              <a:t> </a:t>
            </a:r>
            <a:r>
              <a:rPr lang="ru-RU" sz="2000" dirty="0" err="1"/>
              <a:t>ширших</a:t>
            </a:r>
            <a:r>
              <a:rPr lang="ru-RU" sz="2000" dirty="0"/>
              <a:t> </a:t>
            </a:r>
            <a:r>
              <a:rPr lang="ru-RU" sz="2000" dirty="0" err="1"/>
              <a:t>громадянських</a:t>
            </a:r>
            <a:r>
              <a:rPr lang="ru-RU" sz="2000" dirty="0"/>
              <a:t>, </a:t>
            </a:r>
            <a:r>
              <a:rPr lang="ru-RU" sz="2000" dirty="0" err="1"/>
              <a:t>релігійних</a:t>
            </a:r>
            <a:r>
              <a:rPr lang="ru-RU" sz="2000" dirty="0"/>
              <a:t> і </a:t>
            </a:r>
            <a:r>
              <a:rPr lang="ru-RU" sz="2000" dirty="0" err="1"/>
              <a:t>національних</a:t>
            </a:r>
            <a:r>
              <a:rPr lang="ru-RU" sz="2000" dirty="0"/>
              <a:t> прав.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432076"/>
            <a:ext cx="3798039" cy="3301179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8" name="Прямоугольник 7"/>
          <p:cNvSpPr/>
          <p:nvPr/>
        </p:nvSpPr>
        <p:spPr>
          <a:xfrm>
            <a:off x="8624306" y="6488668"/>
            <a:ext cx="37061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000" dirty="0" smtClean="0"/>
              <a:t>Ĉ</a:t>
            </a:r>
            <a:r>
              <a:rPr lang="en-US" sz="1000" dirty="0" smtClean="0"/>
              <a:t>/</a:t>
            </a:r>
            <a:r>
              <a:rPr lang="ar-SA" sz="1000" dirty="0" smtClean="0"/>
              <a:t>ß</a:t>
            </a:r>
            <a:endParaRPr lang="ru-RU" sz="1000" dirty="0"/>
          </a:p>
        </p:txBody>
      </p:sp>
    </p:spTree>
    <p:extLst>
      <p:ext uri="{BB962C8B-B14F-4D97-AF65-F5344CB8AC3E}">
        <p14:creationId xmlns="" xmlns:p14="http://schemas.microsoft.com/office/powerpoint/2010/main" val="14964331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:checker dir="vert"/>
      </p:transition>
    </mc:Choice>
    <mc:Fallback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76672"/>
            <a:ext cx="864096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Першими </a:t>
            </a:r>
            <a:r>
              <a:rPr lang="ru-RU" sz="4000" b="1" dirty="0" err="1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організаціями</a:t>
            </a:r>
            <a:r>
              <a:rPr lang="ru-RU" sz="40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000" b="1" dirty="0" err="1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інакодумців</a:t>
            </a:r>
            <a:r>
              <a:rPr lang="ru-RU" sz="40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r>
              <a:rPr lang="ru-RU" sz="40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України</a:t>
            </a:r>
            <a:r>
              <a:rPr lang="ru-RU" sz="4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0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стали:</a:t>
            </a:r>
          </a:p>
          <a:p>
            <a:endParaRPr lang="ru-RU" dirty="0" smtClean="0">
              <a:hlinkClick r:id="rId2" tooltip="Українська робітничо-селянська спілка"/>
            </a:endParaRPr>
          </a:p>
          <a:p>
            <a:endParaRPr lang="ru-RU" dirty="0">
              <a:hlinkClick r:id="rId2" tooltip="Українська робітничо-селянська спілка"/>
            </a:endParaRPr>
          </a:p>
          <a:p>
            <a:endParaRPr lang="ru-RU" dirty="0" smtClean="0">
              <a:hlinkClick r:id="rId2" tooltip="Українська робітничо-селянська спілка"/>
            </a:endParaRPr>
          </a:p>
          <a:p>
            <a:r>
              <a:rPr lang="ru-RU" dirty="0" err="1" smtClean="0">
                <a:hlinkClick r:id="rId2" tooltip="Українська робітничо-селянська спілка"/>
              </a:rPr>
              <a:t>Українська</a:t>
            </a:r>
            <a:r>
              <a:rPr lang="ru-RU" dirty="0" smtClean="0">
                <a:hlinkClick r:id="rId2" tooltip="Українська робітничо-селянська спілка"/>
              </a:rPr>
              <a:t> </a:t>
            </a:r>
            <a:r>
              <a:rPr lang="ru-RU" dirty="0" err="1">
                <a:hlinkClick r:id="rId2" tooltip="Українська робітничо-селянська спілка"/>
              </a:rPr>
              <a:t>робітничо-селянська</a:t>
            </a:r>
            <a:r>
              <a:rPr lang="ru-RU" dirty="0">
                <a:hlinkClick r:id="rId2" tooltip="Українська робітничо-селянська спілка"/>
              </a:rPr>
              <a:t> </a:t>
            </a:r>
            <a:r>
              <a:rPr lang="ru-RU" dirty="0" err="1">
                <a:hlinkClick r:id="rId2" tooltip="Українська робітничо-селянська спілка"/>
              </a:rPr>
              <a:t>спілка</a:t>
            </a:r>
            <a:r>
              <a:rPr lang="ru-RU" dirty="0"/>
              <a:t>(УРСС) Створена у </a:t>
            </a:r>
            <a:r>
              <a:rPr lang="ru-RU" dirty="0" err="1"/>
              <a:t>Львові</a:t>
            </a:r>
            <a:r>
              <a:rPr lang="ru-RU" dirty="0"/>
              <a:t> </a:t>
            </a:r>
            <a:endParaRPr lang="ru-RU" dirty="0" smtClean="0"/>
          </a:p>
          <a:p>
            <a:endParaRPr lang="ru-RU" dirty="0" smtClean="0">
              <a:hlinkClick r:id="rId3" tooltip="Об'єднана партія визволення України"/>
            </a:endParaRPr>
          </a:p>
          <a:p>
            <a:r>
              <a:rPr lang="ru-RU" dirty="0" err="1" smtClean="0">
                <a:hlinkClick r:id="rId3" tooltip="Об'єднана партія визволення України"/>
              </a:rPr>
              <a:t>Об'єднана</a:t>
            </a:r>
            <a:r>
              <a:rPr lang="ru-RU" dirty="0" smtClean="0">
                <a:hlinkClick r:id="rId3" tooltip="Об'єднана партія визволення України"/>
              </a:rPr>
              <a:t> </a:t>
            </a:r>
            <a:r>
              <a:rPr lang="ru-RU" dirty="0" err="1">
                <a:hlinkClick r:id="rId3" tooltip="Об'єднана партія визволення України"/>
              </a:rPr>
              <a:t>партія</a:t>
            </a:r>
            <a:r>
              <a:rPr lang="ru-RU" dirty="0">
                <a:hlinkClick r:id="rId3" tooltip="Об'єднана партія визволення України"/>
              </a:rPr>
              <a:t> </a:t>
            </a:r>
            <a:r>
              <a:rPr lang="ru-RU" dirty="0" err="1">
                <a:hlinkClick r:id="rId3" tooltip="Об'єднана партія визволення України"/>
              </a:rPr>
              <a:t>визволення</a:t>
            </a:r>
            <a:r>
              <a:rPr lang="ru-RU" dirty="0">
                <a:hlinkClick r:id="rId3" tooltip="Об'єднана партія визволення України"/>
              </a:rPr>
              <a:t> </a:t>
            </a:r>
            <a:r>
              <a:rPr lang="ru-RU" dirty="0" err="1">
                <a:hlinkClick r:id="rId3" tooltip="Об'єднана партія визволення України"/>
              </a:rPr>
              <a:t>України</a:t>
            </a:r>
            <a:endParaRPr lang="ru-RU" dirty="0"/>
          </a:p>
          <a:p>
            <a:endParaRPr lang="ru-RU" dirty="0" smtClean="0">
              <a:hlinkClick r:id="rId4" tooltip="Український національний фронт"/>
            </a:endParaRPr>
          </a:p>
          <a:p>
            <a:r>
              <a:rPr lang="ru-RU" dirty="0" err="1" smtClean="0">
                <a:hlinkClick r:id="rId4" tooltip="Український національний фронт"/>
              </a:rPr>
              <a:t>Український</a:t>
            </a:r>
            <a:r>
              <a:rPr lang="ru-RU" dirty="0" smtClean="0">
                <a:hlinkClick r:id="rId4" tooltip="Український національний фронт"/>
              </a:rPr>
              <a:t> </a:t>
            </a:r>
            <a:r>
              <a:rPr lang="ru-RU" dirty="0" err="1">
                <a:hlinkClick r:id="rId4" tooltip="Український національний фронт"/>
              </a:rPr>
              <a:t>національний</a:t>
            </a:r>
            <a:r>
              <a:rPr lang="ru-RU" dirty="0">
                <a:hlinkClick r:id="rId4" tooltip="Український національний фронт"/>
              </a:rPr>
              <a:t> фронт</a:t>
            </a:r>
            <a:r>
              <a:rPr lang="ru-RU" dirty="0"/>
              <a:t> (УНФ) Створена </a:t>
            </a:r>
            <a:r>
              <a:rPr lang="ru-RU" dirty="0" err="1"/>
              <a:t>З.Красівським</a:t>
            </a:r>
            <a:r>
              <a:rPr lang="ru-RU" dirty="0"/>
              <a:t> та </a:t>
            </a:r>
            <a:r>
              <a:rPr lang="ru-RU" dirty="0" err="1"/>
              <a:t>М.Дяком</a:t>
            </a:r>
            <a:r>
              <a:rPr lang="ru-RU" dirty="0"/>
              <a:t> </a:t>
            </a:r>
          </a:p>
          <a:p>
            <a:endParaRPr lang="ru-RU" dirty="0" smtClean="0">
              <a:hlinkClick r:id="rId5" tooltip="Український Національний Комітет(підпільна організація)"/>
            </a:endParaRPr>
          </a:p>
          <a:p>
            <a:r>
              <a:rPr lang="ru-RU" dirty="0" err="1" smtClean="0">
                <a:hlinkClick r:id="rId5" tooltip="Український Національний Комітет(підпільна організація)"/>
              </a:rPr>
              <a:t>Український</a:t>
            </a:r>
            <a:r>
              <a:rPr lang="ru-RU" dirty="0" smtClean="0">
                <a:hlinkClick r:id="rId5" tooltip="Український Національний Комітет(підпільна організація)"/>
              </a:rPr>
              <a:t> </a:t>
            </a:r>
            <a:r>
              <a:rPr lang="ru-RU" dirty="0" err="1">
                <a:hlinkClick r:id="rId5" tooltip="Український Національний Комітет(підпільна організація)"/>
              </a:rPr>
              <a:t>національний</a:t>
            </a:r>
            <a:r>
              <a:rPr lang="ru-RU" dirty="0">
                <a:hlinkClick r:id="rId5" tooltip="Український Національний Комітет(підпільна організація)"/>
              </a:rPr>
              <a:t> </a:t>
            </a:r>
            <a:r>
              <a:rPr lang="ru-RU" dirty="0" err="1">
                <a:hlinkClick r:id="rId5" tooltip="Український Національний Комітет(підпільна організація)"/>
              </a:rPr>
              <a:t>комітет</a:t>
            </a:r>
            <a:r>
              <a:rPr lang="ru-RU" dirty="0"/>
              <a:t> (УНК)</a:t>
            </a:r>
          </a:p>
          <a:p>
            <a:endParaRPr lang="ru-RU" dirty="0">
              <a:hlinkClick r:id="rId6" tooltip="Демократичний союз соціалістів (ще не написана)"/>
            </a:endParaRPr>
          </a:p>
          <a:p>
            <a:r>
              <a:rPr lang="ru-RU" dirty="0" err="1" smtClean="0">
                <a:hlinkClick r:id="rId6" tooltip="Демократичний союз соціалістів (ще не написана)"/>
              </a:rPr>
              <a:t>Демократичний</a:t>
            </a:r>
            <a:r>
              <a:rPr lang="ru-RU" dirty="0" smtClean="0">
                <a:hlinkClick r:id="rId6" tooltip="Демократичний союз соціалістів (ще не написана)"/>
              </a:rPr>
              <a:t> </a:t>
            </a:r>
            <a:r>
              <a:rPr lang="ru-RU" dirty="0">
                <a:hlinkClick r:id="rId6" tooltip="Демократичний союз соціалістів (ще не написана)"/>
              </a:rPr>
              <a:t>союз </a:t>
            </a:r>
            <a:r>
              <a:rPr lang="ru-RU" dirty="0" err="1">
                <a:hlinkClick r:id="rId6" tooltip="Демократичний союз соціалістів (ще не написана)"/>
              </a:rPr>
              <a:t>соціалістів</a:t>
            </a:r>
            <a:endParaRPr lang="ru-RU" dirty="0"/>
          </a:p>
          <a:p>
            <a:endParaRPr lang="ru-RU" dirty="0" smtClean="0">
              <a:hlinkClick r:id="rId7" tooltip="Партія боротьби за реалізацію ленінських ідей (ще не написана)"/>
            </a:endParaRPr>
          </a:p>
          <a:p>
            <a:r>
              <a:rPr lang="ru-RU" dirty="0" err="1" smtClean="0">
                <a:hlinkClick r:id="rId7" tooltip="Партія боротьби за реалізацію ленінських ідей (ще не написана)"/>
              </a:rPr>
              <a:t>Партія</a:t>
            </a:r>
            <a:r>
              <a:rPr lang="ru-RU" dirty="0" smtClean="0">
                <a:hlinkClick r:id="rId7" tooltip="Партія боротьби за реалізацію ленінських ідей (ще не написана)"/>
              </a:rPr>
              <a:t> </a:t>
            </a:r>
            <a:r>
              <a:rPr lang="ru-RU" dirty="0" err="1">
                <a:hlinkClick r:id="rId7" tooltip="Партія боротьби за реалізацію ленінських ідей (ще не написана)"/>
              </a:rPr>
              <a:t>боротьби</a:t>
            </a:r>
            <a:r>
              <a:rPr lang="ru-RU" dirty="0">
                <a:hlinkClick r:id="rId7" tooltip="Партія боротьби за реалізацію ленінських ідей (ще не написана)"/>
              </a:rPr>
              <a:t> за </a:t>
            </a:r>
            <a:r>
              <a:rPr lang="ru-RU" dirty="0" err="1">
                <a:hlinkClick r:id="rId7" tooltip="Партія боротьби за реалізацію ленінських ідей (ще не написана)"/>
              </a:rPr>
              <a:t>реалізацію</a:t>
            </a:r>
            <a:r>
              <a:rPr lang="ru-RU" dirty="0">
                <a:hlinkClick r:id="rId7" tooltip="Партія боротьби за реалізацію ленінських ідей (ще не написана)"/>
              </a:rPr>
              <a:t> </a:t>
            </a:r>
            <a:r>
              <a:rPr lang="ru-RU" dirty="0" err="1">
                <a:hlinkClick r:id="rId7" tooltip="Партія боротьби за реалізацію ленінських ідей (ще не написана)"/>
              </a:rPr>
              <a:t>ленінських</a:t>
            </a:r>
            <a:r>
              <a:rPr lang="ru-RU" dirty="0">
                <a:hlinkClick r:id="rId7" tooltip="Партія боротьби за реалізацію ленінських ідей (ще не написана)"/>
              </a:rPr>
              <a:t> </a:t>
            </a:r>
            <a:r>
              <a:rPr lang="ru-RU" dirty="0" err="1">
                <a:hlinkClick r:id="rId7" tooltip="Партія боротьби за реалізацію ленінських ідей (ще не написана)"/>
              </a:rPr>
              <a:t>ідей</a:t>
            </a:r>
            <a:endParaRPr lang="ru-RU" dirty="0"/>
          </a:p>
          <a:p>
            <a:endParaRPr lang="ru-RU" dirty="0" smtClean="0">
              <a:hlinkClick r:id="rId8" tooltip="Реалістичний робітничий гурток демократів (ще не написана)"/>
            </a:endParaRPr>
          </a:p>
          <a:p>
            <a:r>
              <a:rPr lang="ru-RU" dirty="0" err="1" smtClean="0">
                <a:hlinkClick r:id="rId8" tooltip="Реалістичний робітничий гурток демократів (ще не написана)"/>
              </a:rPr>
              <a:t>Реалістичний</a:t>
            </a:r>
            <a:r>
              <a:rPr lang="ru-RU" dirty="0" smtClean="0">
                <a:hlinkClick r:id="rId8" tooltip="Реалістичний робітничий гурток демократів (ще не написана)"/>
              </a:rPr>
              <a:t> </a:t>
            </a:r>
            <a:r>
              <a:rPr lang="ru-RU" dirty="0" err="1">
                <a:hlinkClick r:id="rId8" tooltip="Реалістичний робітничий гурток демократів (ще не написана)"/>
              </a:rPr>
              <a:t>робітничий</a:t>
            </a:r>
            <a:r>
              <a:rPr lang="ru-RU" dirty="0">
                <a:hlinkClick r:id="rId8" tooltip="Реалістичний робітничий гурток демократів (ще не написана)"/>
              </a:rPr>
              <a:t> </a:t>
            </a:r>
            <a:r>
              <a:rPr lang="ru-RU" dirty="0" err="1">
                <a:hlinkClick r:id="rId8" tooltip="Реалістичний робітничий гурток демократів (ще не написана)"/>
              </a:rPr>
              <a:t>гурток</a:t>
            </a:r>
            <a:r>
              <a:rPr lang="ru-RU" dirty="0">
                <a:hlinkClick r:id="rId8" tooltip="Реалістичний робітничий гурток демократів (ще не написана)"/>
              </a:rPr>
              <a:t> </a:t>
            </a:r>
            <a:r>
              <a:rPr lang="ru-RU" dirty="0" err="1">
                <a:hlinkClick r:id="rId8" tooltip="Реалістичний робітничий гурток демократів (ще не написана)"/>
              </a:rPr>
              <a:t>демократів</a:t>
            </a:r>
            <a:r>
              <a:rPr lang="ru-RU" dirty="0"/>
              <a:t> — </a:t>
            </a:r>
            <a:r>
              <a:rPr lang="ru-RU" dirty="0" err="1"/>
              <a:t>створений</a:t>
            </a:r>
            <a:r>
              <a:rPr lang="ru-RU" dirty="0"/>
              <a:t> на </a:t>
            </a:r>
            <a:r>
              <a:rPr lang="ru-RU" dirty="0" err="1"/>
              <a:t>Донбасі</a:t>
            </a:r>
            <a:r>
              <a:rPr lang="ru-RU" dirty="0"/>
              <a:t> 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624306" y="6488668"/>
            <a:ext cx="37061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000" dirty="0" smtClean="0"/>
              <a:t>Ĉ</a:t>
            </a:r>
            <a:r>
              <a:rPr lang="en-US" sz="1000" dirty="0" smtClean="0"/>
              <a:t>/</a:t>
            </a:r>
            <a:r>
              <a:rPr lang="ar-SA" sz="1000" dirty="0" smtClean="0"/>
              <a:t>ß</a:t>
            </a:r>
            <a:endParaRPr lang="ru-RU" sz="1000" dirty="0"/>
          </a:p>
        </p:txBody>
      </p:sp>
    </p:spTree>
    <p:extLst>
      <p:ext uri="{BB962C8B-B14F-4D97-AF65-F5344CB8AC3E}">
        <p14:creationId xmlns="" xmlns:p14="http://schemas.microsoft.com/office/powerpoint/2010/main" val="19039053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:wheel spokes="1"/>
      </p:transition>
    </mc:Choice>
    <mc:Fallback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15616" y="692696"/>
            <a:ext cx="69885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err="1" smtClean="0">
                <a:ln/>
                <a:solidFill>
                  <a:srgbClr val="FFFF00"/>
                </a:solidFill>
                <a:effectLst/>
              </a:rPr>
              <a:t>Дисиденство</a:t>
            </a:r>
            <a:r>
              <a:rPr lang="uk-UA" sz="5400" b="1" cap="none" spc="0" dirty="0" smtClean="0">
                <a:ln/>
                <a:solidFill>
                  <a:srgbClr val="FFFF00"/>
                </a:solidFill>
                <a:effectLst/>
              </a:rPr>
              <a:t> в </a:t>
            </a:r>
            <a:r>
              <a:rPr lang="uk-UA" sz="5400" b="1" dirty="0">
                <a:ln/>
                <a:solidFill>
                  <a:srgbClr val="FFFF00"/>
                </a:solidFill>
              </a:rPr>
              <a:t>У</a:t>
            </a:r>
            <a:r>
              <a:rPr lang="uk-UA" sz="5400" b="1" cap="none" spc="0" dirty="0" smtClean="0">
                <a:ln/>
                <a:solidFill>
                  <a:srgbClr val="FFFF00"/>
                </a:solidFill>
                <a:effectLst/>
              </a:rPr>
              <a:t>країні</a:t>
            </a:r>
            <a:endParaRPr lang="ru-RU" sz="5400" b="1" cap="none" spc="0" dirty="0">
              <a:ln/>
              <a:solidFill>
                <a:srgbClr val="FFFF00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7850" y="2852936"/>
            <a:ext cx="619753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uk-UA" sz="2000" dirty="0" smtClean="0"/>
              <a:t>Мирна форма боротьби за розум та душу людини</a:t>
            </a:r>
          </a:p>
          <a:p>
            <a:pPr marL="342900" indent="-342900">
              <a:buFont typeface="Arial" pitchFamily="34" charset="0"/>
              <a:buChar char="•"/>
            </a:pPr>
            <a:endParaRPr lang="uk-UA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uk-UA" sz="2000" dirty="0" smtClean="0"/>
              <a:t>Рух, який мав чіткі організаційні форми</a:t>
            </a:r>
          </a:p>
          <a:p>
            <a:pPr marL="342900" indent="-342900">
              <a:buFont typeface="Arial" pitchFamily="34" charset="0"/>
              <a:buChar char="•"/>
            </a:pPr>
            <a:endParaRPr lang="uk-UA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uk-UA" sz="2000" dirty="0" smtClean="0"/>
              <a:t>Загальне явище </a:t>
            </a:r>
          </a:p>
          <a:p>
            <a:endParaRPr lang="ru-RU" sz="20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4293096"/>
            <a:ext cx="4464496" cy="227638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8" name="Прямоугольник 7"/>
          <p:cNvSpPr/>
          <p:nvPr/>
        </p:nvSpPr>
        <p:spPr>
          <a:xfrm>
            <a:off x="8624306" y="6488668"/>
            <a:ext cx="37061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000" dirty="0" smtClean="0"/>
              <a:t>Ĉ</a:t>
            </a:r>
            <a:r>
              <a:rPr lang="en-US" sz="1000" dirty="0" smtClean="0"/>
              <a:t>/</a:t>
            </a:r>
            <a:r>
              <a:rPr lang="ar-SA" sz="1000" dirty="0" smtClean="0"/>
              <a:t>ß</a:t>
            </a:r>
            <a:endParaRPr lang="ru-RU" sz="1000" dirty="0"/>
          </a:p>
        </p:txBody>
      </p:sp>
    </p:spTree>
    <p:extLst>
      <p:ext uri="{BB962C8B-B14F-4D97-AF65-F5344CB8AC3E}">
        <p14:creationId xmlns="" xmlns:p14="http://schemas.microsoft.com/office/powerpoint/2010/main" val="3151352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Лента лицом вниз 4"/>
          <p:cNvSpPr/>
          <p:nvPr/>
        </p:nvSpPr>
        <p:spPr>
          <a:xfrm>
            <a:off x="1485544" y="476672"/>
            <a:ext cx="6192688" cy="1368152"/>
          </a:xfrm>
          <a:prstGeom prst="ribb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err="1" smtClean="0">
                <a:solidFill>
                  <a:schemeClr val="tx1"/>
                </a:solidFill>
              </a:rPr>
              <a:t>Дисиденство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112523" y="2996952"/>
            <a:ext cx="3235341" cy="2592288"/>
          </a:xfrm>
          <a:prstGeom prst="irregularSeal1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rgbClr val="0070C0"/>
                </a:solidFill>
              </a:rPr>
              <a:t>Правозахисне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7" name="6-конечная звезда 6"/>
          <p:cNvSpPr/>
          <p:nvPr/>
        </p:nvSpPr>
        <p:spPr>
          <a:xfrm>
            <a:off x="3059832" y="4365104"/>
            <a:ext cx="2808312" cy="2448272"/>
          </a:xfrm>
          <a:prstGeom prst="star6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Релігійне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8" name="Пятно 2 7"/>
          <p:cNvSpPr/>
          <p:nvPr/>
        </p:nvSpPr>
        <p:spPr>
          <a:xfrm>
            <a:off x="5292080" y="2726591"/>
            <a:ext cx="3851920" cy="237626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u="sng" dirty="0" smtClean="0"/>
              <a:t>Національно орієнтоване</a:t>
            </a:r>
            <a:endParaRPr lang="ru-RU" sz="2000" b="1" u="sng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5675886" y="1925216"/>
            <a:ext cx="768322" cy="10717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427984" y="1925216"/>
            <a:ext cx="0" cy="198950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2843808" y="1925216"/>
            <a:ext cx="720080" cy="10449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8624306" y="6488668"/>
            <a:ext cx="37061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000" dirty="0" smtClean="0"/>
              <a:t>Ĉ</a:t>
            </a:r>
            <a:r>
              <a:rPr lang="en-US" sz="1000" dirty="0" smtClean="0"/>
              <a:t>/</a:t>
            </a:r>
            <a:r>
              <a:rPr lang="ar-SA" sz="1000" dirty="0" smtClean="0"/>
              <a:t>ß</a:t>
            </a:r>
            <a:endParaRPr lang="ru-RU" sz="1000" dirty="0"/>
          </a:p>
        </p:txBody>
      </p:sp>
    </p:spTree>
    <p:extLst>
      <p:ext uri="{BB962C8B-B14F-4D97-AF65-F5344CB8AC3E}">
        <p14:creationId xmlns="" xmlns:p14="http://schemas.microsoft.com/office/powerpoint/2010/main" val="3537125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3527" y="692696"/>
            <a:ext cx="76169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Уроки Левка Лук’яненка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4695" y="2547377"/>
            <a:ext cx="2952328" cy="4080704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79512" y="2780928"/>
            <a:ext cx="56166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1960 – </a:t>
            </a:r>
            <a:r>
              <a:rPr lang="uk-UA" dirty="0"/>
              <a:t>створює підпільну Українську Робітничо-Селянську Спілку</a:t>
            </a:r>
            <a:endParaRPr lang="ru-RU" dirty="0"/>
          </a:p>
          <a:p>
            <a:endParaRPr lang="uk-UA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1961 </a:t>
            </a:r>
            <a:r>
              <a:rPr lang="uk-UA" dirty="0"/>
              <a:t>– Засуджений до розстрілу, вирок замінено до 15 років ув’язнення </a:t>
            </a:r>
            <a:endParaRPr lang="ru-RU" dirty="0"/>
          </a:p>
          <a:p>
            <a:endParaRPr lang="uk-UA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1978-1988 </a:t>
            </a:r>
            <a:r>
              <a:rPr lang="uk-UA" dirty="0"/>
              <a:t>– нове ув’язнення  за членство в Українській </a:t>
            </a:r>
            <a:r>
              <a:rPr lang="uk-UA" dirty="0" err="1"/>
              <a:t>Гельсінхській</a:t>
            </a:r>
            <a:r>
              <a:rPr lang="uk-UA" dirty="0"/>
              <a:t> Групі</a:t>
            </a:r>
            <a:endParaRPr lang="ru-RU" dirty="0"/>
          </a:p>
          <a:p>
            <a:r>
              <a:rPr lang="ru-RU" dirty="0"/>
              <a:t> 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773386" y="6611778"/>
            <a:ext cx="37061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000" dirty="0" smtClean="0"/>
              <a:t>Ĉ</a:t>
            </a:r>
            <a:r>
              <a:rPr lang="en-US" sz="1000" dirty="0" smtClean="0"/>
              <a:t>/</a:t>
            </a:r>
            <a:r>
              <a:rPr lang="ar-SA" sz="1000" dirty="0" smtClean="0"/>
              <a:t>ß</a:t>
            </a:r>
            <a:endParaRPr lang="ru-RU" sz="1000" dirty="0"/>
          </a:p>
        </p:txBody>
      </p:sp>
    </p:spTree>
    <p:extLst>
      <p:ext uri="{BB962C8B-B14F-4D97-AF65-F5344CB8AC3E}">
        <p14:creationId xmlns="" xmlns:p14="http://schemas.microsoft.com/office/powerpoint/2010/main" val="16761419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41041" y="620688"/>
            <a:ext cx="6603091" cy="98488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Правозахисне </a:t>
            </a:r>
            <a:r>
              <a:rPr lang="uk-UA" sz="40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Дисиденство</a:t>
            </a:r>
            <a:endParaRPr lang="ru-RU" sz="4000" b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5661248"/>
            <a:ext cx="79928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Переважно</a:t>
            </a:r>
            <a:r>
              <a:rPr lang="ru-RU" sz="2000" dirty="0" smtClean="0"/>
              <a:t> </a:t>
            </a:r>
            <a:r>
              <a:rPr lang="ru-RU" sz="2000" dirty="0" err="1"/>
              <a:t>складався</a:t>
            </a:r>
            <a:r>
              <a:rPr lang="ru-RU" sz="2000" dirty="0"/>
              <a:t> з </a:t>
            </a:r>
            <a:r>
              <a:rPr lang="ru-RU" sz="2000" dirty="0" err="1"/>
              <a:t>представників</a:t>
            </a:r>
            <a:r>
              <a:rPr lang="ru-RU" sz="2000" dirty="0"/>
              <a:t> </a:t>
            </a:r>
            <a:r>
              <a:rPr lang="ru-RU" sz="2000" dirty="0" err="1"/>
              <a:t>російської</a:t>
            </a:r>
            <a:r>
              <a:rPr lang="ru-RU" sz="2000" dirty="0"/>
              <a:t> </a:t>
            </a:r>
            <a:r>
              <a:rPr lang="ru-RU" sz="2000" dirty="0" err="1"/>
              <a:t>інтелігенції</a:t>
            </a:r>
            <a:r>
              <a:rPr lang="ru-RU" sz="2000" dirty="0"/>
              <a:t>, </a:t>
            </a:r>
            <a:r>
              <a:rPr lang="ru-RU" sz="2000" dirty="0" err="1"/>
              <a:t>серед</a:t>
            </a:r>
            <a:r>
              <a:rPr lang="ru-RU" sz="2000" dirty="0"/>
              <a:t> </a:t>
            </a:r>
            <a:r>
              <a:rPr lang="ru-RU" sz="2000" dirty="0" err="1"/>
              <a:t>провідників</a:t>
            </a:r>
            <a:r>
              <a:rPr lang="ru-RU" sz="2000" dirty="0"/>
              <a:t> </a:t>
            </a:r>
            <a:r>
              <a:rPr lang="ru-RU" sz="2000" dirty="0" err="1"/>
              <a:t>якої</a:t>
            </a:r>
            <a:r>
              <a:rPr lang="ru-RU" sz="2000" dirty="0"/>
              <a:t> </a:t>
            </a:r>
            <a:r>
              <a:rPr lang="ru-RU" sz="2000" dirty="0" err="1"/>
              <a:t>були</a:t>
            </a:r>
            <a:r>
              <a:rPr lang="ru-RU" sz="2000" dirty="0"/>
              <a:t> </a:t>
            </a:r>
            <a:r>
              <a:rPr lang="ru-RU" sz="2000" dirty="0" err="1"/>
              <a:t>такі</a:t>
            </a:r>
            <a:r>
              <a:rPr lang="ru-RU" sz="2000" dirty="0"/>
              <a:t> </a:t>
            </a:r>
            <a:r>
              <a:rPr lang="ru-RU" sz="2000" dirty="0" err="1"/>
              <a:t>світочі</a:t>
            </a:r>
            <a:r>
              <a:rPr lang="ru-RU" sz="2000" dirty="0"/>
              <a:t>, як </a:t>
            </a:r>
            <a:r>
              <a:rPr lang="ru-RU" sz="2000" dirty="0" err="1"/>
              <a:t>письменник</a:t>
            </a:r>
            <a:r>
              <a:rPr lang="ru-RU" sz="2000" dirty="0"/>
              <a:t> </a:t>
            </a:r>
            <a:r>
              <a:rPr lang="ru-RU" sz="2000" dirty="0" err="1"/>
              <a:t>Олександр</a:t>
            </a:r>
            <a:r>
              <a:rPr lang="ru-RU" sz="2000" dirty="0"/>
              <a:t> </a:t>
            </a:r>
            <a:r>
              <a:rPr lang="ru-RU" sz="2000" dirty="0" err="1"/>
              <a:t>Солженіцин</a:t>
            </a:r>
            <a:r>
              <a:rPr lang="ru-RU" sz="2000" dirty="0"/>
              <a:t> та </a:t>
            </a:r>
            <a:r>
              <a:rPr lang="ru-RU" sz="2000" dirty="0" err="1"/>
              <a:t>фізик</a:t>
            </a:r>
            <a:r>
              <a:rPr lang="ru-RU" sz="2000" dirty="0"/>
              <a:t>-ядерник </a:t>
            </a:r>
            <a:r>
              <a:rPr lang="ru-RU" sz="2000" dirty="0" err="1"/>
              <a:t>Андрій</a:t>
            </a:r>
            <a:r>
              <a:rPr lang="ru-RU" sz="2000" dirty="0"/>
              <a:t> Сахаров.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988651"/>
            <a:ext cx="2817862" cy="302628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696314" y="5013176"/>
            <a:ext cx="2576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Олександр</a:t>
            </a:r>
            <a:r>
              <a:rPr lang="ru-RU" dirty="0" smtClean="0"/>
              <a:t> </a:t>
            </a:r>
            <a:r>
              <a:rPr lang="ru-RU" dirty="0" err="1" smtClean="0"/>
              <a:t>Солженіцин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627432"/>
            <a:ext cx="3096344" cy="26124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5595194" y="5269989"/>
            <a:ext cx="17700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Андрій</a:t>
            </a:r>
            <a:r>
              <a:rPr lang="ru-RU" dirty="0" smtClean="0"/>
              <a:t> Сахаров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5046571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11826" cy="685350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4854" y="4581128"/>
            <a:ext cx="88569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 </a:t>
            </a:r>
            <a:r>
              <a:rPr lang="ru-RU" sz="2000" b="1" u="sng" dirty="0" err="1" smtClean="0"/>
              <a:t>Релігійне</a:t>
            </a:r>
            <a:r>
              <a:rPr lang="ru-RU" sz="2000" b="1" dirty="0" smtClean="0"/>
              <a:t> </a:t>
            </a:r>
            <a:r>
              <a:rPr lang="ru-RU" sz="2000" dirty="0" err="1" smtClean="0"/>
              <a:t>дисидентство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мало на </a:t>
            </a:r>
            <a:r>
              <a:rPr lang="ru-RU" sz="2000" dirty="0" err="1"/>
              <a:t>меті</a:t>
            </a:r>
            <a:r>
              <a:rPr lang="ru-RU" sz="2000" dirty="0"/>
              <a:t> </a:t>
            </a:r>
            <a:r>
              <a:rPr lang="ru-RU" sz="2000" dirty="0" err="1"/>
              <a:t>бороть­бу</a:t>
            </a:r>
            <a:r>
              <a:rPr lang="ru-RU" sz="2000" dirty="0"/>
              <a:t> за </a:t>
            </a:r>
            <a:r>
              <a:rPr lang="ru-RU" sz="2000" dirty="0" err="1"/>
              <a:t>фактичне</a:t>
            </a:r>
            <a:r>
              <a:rPr lang="ru-RU" sz="2000" dirty="0"/>
              <a:t>, а не </a:t>
            </a:r>
            <a:r>
              <a:rPr lang="ru-RU" sz="2000" dirty="0" err="1"/>
              <a:t>декларативне</a:t>
            </a:r>
            <a:r>
              <a:rPr lang="ru-RU" sz="2000" dirty="0"/>
              <a:t> </a:t>
            </a:r>
            <a:r>
              <a:rPr lang="ru-RU" sz="2000" dirty="0" err="1"/>
              <a:t>визнання</a:t>
            </a:r>
            <a:r>
              <a:rPr lang="ru-RU" sz="2000" dirty="0"/>
              <a:t> </a:t>
            </a:r>
            <a:r>
              <a:rPr lang="ru-RU" sz="2000" dirty="0" err="1"/>
              <a:t>свободи</a:t>
            </a:r>
            <a:r>
              <a:rPr lang="ru-RU" sz="2000" dirty="0"/>
              <a:t> </a:t>
            </a:r>
            <a:r>
              <a:rPr lang="ru-RU" sz="2000" dirty="0" err="1"/>
              <a:t>совісті</a:t>
            </a:r>
            <a:r>
              <a:rPr lang="ru-RU" sz="2000" dirty="0"/>
              <a:t>. В </a:t>
            </a:r>
            <a:r>
              <a:rPr lang="ru-RU" sz="2000" dirty="0" err="1"/>
              <a:t>Україні</a:t>
            </a:r>
            <a:r>
              <a:rPr lang="ru-RU" sz="2000" dirty="0"/>
              <a:t>, </a:t>
            </a:r>
            <a:r>
              <a:rPr lang="ru-RU" sz="2000" dirty="0" err="1"/>
              <a:t>зокрема</a:t>
            </a:r>
            <a:r>
              <a:rPr lang="ru-RU" sz="2000" dirty="0"/>
              <a:t>, </a:t>
            </a:r>
            <a:r>
              <a:rPr lang="ru-RU" sz="2000" dirty="0" err="1"/>
              <a:t>воно</a:t>
            </a:r>
            <a:r>
              <a:rPr lang="ru-RU" sz="2000" dirty="0"/>
              <a:t> вело </a:t>
            </a:r>
            <a:r>
              <a:rPr lang="ru-RU" sz="2000" dirty="0" err="1"/>
              <a:t>боротьбу</a:t>
            </a:r>
            <a:r>
              <a:rPr lang="ru-RU" sz="2000" dirty="0"/>
              <a:t> за </a:t>
            </a:r>
            <a:r>
              <a:rPr lang="ru-RU" sz="2000" dirty="0" err="1"/>
              <a:t>віднов­лення</a:t>
            </a:r>
            <a:r>
              <a:rPr lang="ru-RU" sz="2000" dirty="0"/>
              <a:t> </a:t>
            </a:r>
            <a:r>
              <a:rPr lang="ru-RU" sz="2000" dirty="0" err="1"/>
              <a:t>українських</a:t>
            </a:r>
            <a:r>
              <a:rPr lang="ru-RU" sz="2000" dirty="0"/>
              <a:t> греко-</a:t>
            </a:r>
            <a:r>
              <a:rPr lang="ru-RU" sz="2000" dirty="0" err="1"/>
              <a:t>католицької</a:t>
            </a:r>
            <a:r>
              <a:rPr lang="ru-RU" sz="2000" dirty="0"/>
              <a:t> та </a:t>
            </a:r>
            <a:r>
              <a:rPr lang="ru-RU" sz="2000" dirty="0" err="1"/>
              <a:t>автокефальної</a:t>
            </a:r>
            <a:r>
              <a:rPr lang="ru-RU" sz="2000" dirty="0"/>
              <a:t> </a:t>
            </a:r>
            <a:r>
              <a:rPr lang="ru-RU" sz="2000" u="sng" dirty="0" err="1" smtClean="0"/>
              <a:t>православної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церков</a:t>
            </a:r>
            <a:r>
              <a:rPr lang="ru-RU" sz="2000" dirty="0"/>
              <a:t>, за свободу </a:t>
            </a:r>
            <a:r>
              <a:rPr lang="ru-RU" sz="2000" dirty="0" err="1"/>
              <a:t>діяльності</a:t>
            </a:r>
            <a:r>
              <a:rPr lang="ru-RU" sz="2000" dirty="0"/>
              <a:t> </a:t>
            </a:r>
            <a:r>
              <a:rPr lang="ru-RU" sz="2000" dirty="0" err="1"/>
              <a:t>протестант­ських</a:t>
            </a:r>
            <a:r>
              <a:rPr lang="ru-RU" sz="2000" dirty="0"/>
              <a:t> сект. </a:t>
            </a:r>
            <a:r>
              <a:rPr lang="ru-RU" sz="2000" dirty="0" err="1"/>
              <a:t>Найбільш</a:t>
            </a:r>
            <a:r>
              <a:rPr lang="ru-RU" sz="2000" dirty="0"/>
              <a:t> </a:t>
            </a:r>
            <a:r>
              <a:rPr lang="ru-RU" sz="2000" dirty="0" err="1"/>
              <a:t>яскравими</a:t>
            </a:r>
            <a:r>
              <a:rPr lang="ru-RU" sz="2000" dirty="0"/>
              <a:t> </a:t>
            </a:r>
            <a:r>
              <a:rPr lang="ru-RU" sz="2000" dirty="0" err="1"/>
              <a:t>представниками</a:t>
            </a:r>
            <a:r>
              <a:rPr lang="ru-RU" sz="2000" dirty="0"/>
              <a:t> </a:t>
            </a:r>
            <a:r>
              <a:rPr lang="ru-RU" sz="2000" dirty="0" err="1"/>
              <a:t>цієї</a:t>
            </a:r>
            <a:r>
              <a:rPr lang="ru-RU" sz="2000" dirty="0"/>
              <a:t> </a:t>
            </a:r>
            <a:r>
              <a:rPr lang="ru-RU" sz="2000" dirty="0" err="1"/>
              <a:t>течії</a:t>
            </a:r>
            <a:r>
              <a:rPr lang="ru-RU" sz="2000" dirty="0"/>
              <a:t> </a:t>
            </a:r>
            <a:r>
              <a:rPr lang="ru-RU" sz="2000" dirty="0" err="1"/>
              <a:t>були</a:t>
            </a:r>
            <a:r>
              <a:rPr lang="ru-RU" sz="2000" dirty="0"/>
              <a:t> Г. </a:t>
            </a:r>
            <a:r>
              <a:rPr lang="ru-RU" sz="2000" dirty="0" err="1"/>
              <a:t>Вінс</a:t>
            </a:r>
            <a:r>
              <a:rPr lang="ru-RU" sz="2000" dirty="0"/>
              <a:t>, І. Гель, В. Романюк, Й. </a:t>
            </a:r>
            <a:r>
              <a:rPr lang="ru-RU" sz="2000" dirty="0" err="1"/>
              <a:t>Тереля</a:t>
            </a:r>
            <a:r>
              <a:rPr lang="ru-RU" sz="2000" dirty="0"/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340768"/>
            <a:ext cx="1724025" cy="264795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00516" y="4077072"/>
            <a:ext cx="813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Г. </a:t>
            </a:r>
            <a:r>
              <a:rPr lang="ru-RU" dirty="0" err="1" smtClean="0"/>
              <a:t>Вінс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340768"/>
            <a:ext cx="1700760" cy="264795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929228" y="4077072"/>
            <a:ext cx="8098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І. Гель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288495"/>
            <a:ext cx="1728192" cy="268094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4828270" y="3986955"/>
            <a:ext cx="1359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В. Романюк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9003" y="1314868"/>
            <a:ext cx="1872209" cy="268605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7231911" y="3969443"/>
            <a:ext cx="1160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Й. </a:t>
            </a:r>
            <a:r>
              <a:rPr lang="ru-RU" dirty="0" err="1" smtClean="0"/>
              <a:t>Тереля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059832" y="404664"/>
            <a:ext cx="4455066" cy="58477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3200" b="1" u="sng" dirty="0" err="1" smtClean="0">
                <a:ln/>
                <a:solidFill>
                  <a:srgbClr val="FFFF00"/>
                </a:solidFill>
              </a:rPr>
              <a:t>Релігійне</a:t>
            </a:r>
            <a:r>
              <a:rPr lang="ru-RU" sz="3200" b="1" dirty="0" smtClean="0">
                <a:ln/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ln/>
                <a:solidFill>
                  <a:srgbClr val="FFFF00"/>
                </a:solidFill>
              </a:rPr>
              <a:t>дисидентство</a:t>
            </a:r>
            <a:endParaRPr lang="ru-RU" sz="3200" b="1" dirty="0">
              <a:ln/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741212" y="6607282"/>
            <a:ext cx="37061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000" dirty="0" smtClean="0"/>
              <a:t>Ĉ</a:t>
            </a:r>
            <a:r>
              <a:rPr lang="en-US" sz="1000" dirty="0" smtClean="0"/>
              <a:t>/</a:t>
            </a:r>
            <a:r>
              <a:rPr lang="ar-SA" sz="1000" dirty="0" smtClean="0"/>
              <a:t>ß</a:t>
            </a:r>
            <a:endParaRPr lang="ru-RU" sz="1000" dirty="0"/>
          </a:p>
        </p:txBody>
      </p:sp>
    </p:spTree>
    <p:extLst>
      <p:ext uri="{BB962C8B-B14F-4D97-AF65-F5344CB8AC3E}">
        <p14:creationId xmlns="" xmlns:p14="http://schemas.microsoft.com/office/powerpoint/2010/main" val="694614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869160"/>
            <a:ext cx="89289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/>
              <a:t>Національно</a:t>
            </a:r>
            <a:r>
              <a:rPr lang="ru-RU" sz="2000" b="1" dirty="0"/>
              <a:t> </a:t>
            </a:r>
            <a:r>
              <a:rPr lang="ru-RU" sz="2000" b="1" dirty="0" err="1"/>
              <a:t>орієнтоване</a:t>
            </a:r>
            <a:r>
              <a:rPr lang="ru-RU" sz="2000" b="1" dirty="0"/>
              <a:t> </a:t>
            </a:r>
            <a:r>
              <a:rPr lang="ru-RU" sz="2000" b="1" dirty="0" err="1"/>
              <a:t>дисидентство</a:t>
            </a:r>
            <a:r>
              <a:rPr lang="ru-RU" sz="2000" dirty="0"/>
              <a:t>, яке </a:t>
            </a:r>
            <a:r>
              <a:rPr lang="ru-RU" sz="2000" dirty="0" err="1"/>
              <a:t>рішуче</a:t>
            </a:r>
            <a:r>
              <a:rPr lang="ru-RU" sz="2000" dirty="0"/>
              <a:t> </a:t>
            </a:r>
            <a:r>
              <a:rPr lang="ru-RU" sz="2000" dirty="0" err="1"/>
              <a:t>засуджувало</a:t>
            </a:r>
            <a:r>
              <a:rPr lang="ru-RU" sz="2000" dirty="0"/>
              <a:t> </a:t>
            </a:r>
            <a:r>
              <a:rPr lang="ru-RU" sz="2000" dirty="0" err="1"/>
              <a:t>шовінізм</a:t>
            </a:r>
            <a:r>
              <a:rPr lang="ru-RU" sz="2000" dirty="0"/>
              <a:t>, </a:t>
            </a:r>
            <a:r>
              <a:rPr lang="ru-RU" sz="2000" dirty="0" err="1"/>
              <a:t>імперську</a:t>
            </a:r>
            <a:r>
              <a:rPr lang="ru-RU" sz="2000" dirty="0"/>
              <a:t> </a:t>
            </a:r>
            <a:r>
              <a:rPr lang="ru-RU" sz="2000" dirty="0" err="1"/>
              <a:t>політику</a:t>
            </a:r>
            <a:r>
              <a:rPr lang="ru-RU" sz="2000" dirty="0"/>
              <a:t> центру, </a:t>
            </a:r>
            <a:r>
              <a:rPr lang="ru-RU" sz="2000" dirty="0" err="1"/>
              <a:t>форсовану</a:t>
            </a:r>
            <a:r>
              <a:rPr lang="ru-RU" sz="2000" dirty="0"/>
              <a:t> </a:t>
            </a:r>
            <a:r>
              <a:rPr lang="ru-RU" sz="2000" dirty="0" err="1"/>
              <a:t>русифікацію</a:t>
            </a:r>
            <a:r>
              <a:rPr lang="ru-RU" sz="2000" dirty="0"/>
              <a:t>, </a:t>
            </a:r>
            <a:r>
              <a:rPr lang="ru-RU" sz="2000" dirty="0" err="1"/>
              <a:t>виступало</a:t>
            </a:r>
            <a:r>
              <a:rPr lang="ru-RU" sz="2000" dirty="0"/>
              <a:t> на </a:t>
            </a:r>
            <a:r>
              <a:rPr lang="ru-RU" sz="2000" dirty="0" err="1"/>
              <a:t>захист</a:t>
            </a:r>
            <a:r>
              <a:rPr lang="ru-RU" sz="2000" dirty="0"/>
              <a:t> прав і свобод </a:t>
            </a:r>
            <a:r>
              <a:rPr lang="ru-RU" sz="2000" dirty="0" err="1"/>
              <a:t>усіх</a:t>
            </a:r>
            <a:r>
              <a:rPr lang="ru-RU" sz="2000" dirty="0"/>
              <a:t> </a:t>
            </a:r>
            <a:r>
              <a:rPr lang="ru-RU" sz="2000" dirty="0" err="1"/>
              <a:t>народів</a:t>
            </a:r>
            <a:r>
              <a:rPr lang="ru-RU" sz="2000" dirty="0"/>
              <a:t> та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співпрацю</a:t>
            </a:r>
            <a:r>
              <a:rPr lang="ru-RU" sz="2000" dirty="0"/>
              <a:t> в </a:t>
            </a:r>
            <a:r>
              <a:rPr lang="ru-RU" sz="2000" dirty="0" err="1"/>
              <a:t>боротьбі</a:t>
            </a:r>
            <a:r>
              <a:rPr lang="ru-RU" sz="2000" dirty="0"/>
              <a:t> за </a:t>
            </a:r>
            <a:r>
              <a:rPr lang="ru-RU" sz="2000" dirty="0" err="1"/>
              <a:t>умови</a:t>
            </a:r>
            <a:r>
              <a:rPr lang="ru-RU" sz="2000" dirty="0"/>
              <a:t> </a:t>
            </a:r>
            <a:r>
              <a:rPr lang="ru-RU" sz="2000" dirty="0" err="1"/>
              <a:t>життя</a:t>
            </a:r>
            <a:r>
              <a:rPr lang="ru-RU" sz="2000" dirty="0"/>
              <a:t>, </a:t>
            </a:r>
            <a:r>
              <a:rPr lang="ru-RU" sz="2000" dirty="0" err="1"/>
              <a:t>гідні</a:t>
            </a:r>
            <a:r>
              <a:rPr lang="ru-RU" sz="2000" dirty="0"/>
              <a:t> </a:t>
            </a:r>
            <a:r>
              <a:rPr lang="ru-RU" sz="2000" dirty="0" err="1"/>
              <a:t>цивілізованого</a:t>
            </a:r>
            <a:r>
              <a:rPr lang="ru-RU" sz="2000" dirty="0"/>
              <a:t> </a:t>
            </a:r>
            <a:r>
              <a:rPr lang="ru-RU" sz="2000" dirty="0" err="1"/>
              <a:t>світу</a:t>
            </a:r>
            <a:r>
              <a:rPr lang="ru-RU" sz="2000" dirty="0"/>
              <a:t>. </a:t>
            </a:r>
            <a:r>
              <a:rPr lang="ru-RU" sz="2000" dirty="0" err="1"/>
              <a:t>Певна</a:t>
            </a:r>
            <a:r>
              <a:rPr lang="ru-RU" sz="2000" dirty="0"/>
              <a:t> </a:t>
            </a:r>
            <a:r>
              <a:rPr lang="ru-RU" sz="2000" dirty="0" err="1"/>
              <a:t>части­на</a:t>
            </a:r>
            <a:r>
              <a:rPr lang="ru-RU" sz="2000" dirty="0"/>
              <a:t> </a:t>
            </a:r>
            <a:r>
              <a:rPr lang="ru-RU" sz="2000" dirty="0" err="1"/>
              <a:t>цієї</a:t>
            </a:r>
            <a:r>
              <a:rPr lang="ru-RU" sz="2000" dirty="0"/>
              <a:t> </a:t>
            </a:r>
            <a:r>
              <a:rPr lang="ru-RU" sz="2000" dirty="0" err="1"/>
              <a:t>течії</a:t>
            </a:r>
            <a:r>
              <a:rPr lang="ru-RU" sz="2000" dirty="0"/>
              <a:t> </a:t>
            </a:r>
            <a:r>
              <a:rPr lang="ru-RU" sz="2000" dirty="0" err="1"/>
              <a:t>обстоювала</a:t>
            </a:r>
            <a:r>
              <a:rPr lang="ru-RU" sz="2000" dirty="0"/>
              <a:t> </a:t>
            </a:r>
            <a:r>
              <a:rPr lang="ru-RU" sz="2000" dirty="0" err="1"/>
              <a:t>ідею</a:t>
            </a:r>
            <a:r>
              <a:rPr lang="ru-RU" sz="2000" dirty="0"/>
              <a:t> </a:t>
            </a:r>
            <a:r>
              <a:rPr lang="ru-RU" sz="2000" dirty="0" err="1"/>
              <a:t>відокремлення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СРСР </a:t>
            </a:r>
            <a:r>
              <a:rPr lang="ru-RU" sz="2000" dirty="0" err="1"/>
              <a:t>мирним</a:t>
            </a:r>
            <a:r>
              <a:rPr lang="ru-RU" sz="2000" dirty="0"/>
              <a:t> шляхом. До </a:t>
            </a:r>
            <a:r>
              <a:rPr lang="ru-RU" sz="2000" dirty="0" err="1"/>
              <a:t>цього</a:t>
            </a:r>
            <a:r>
              <a:rPr lang="ru-RU" sz="2000" dirty="0"/>
              <a:t> </a:t>
            </a:r>
            <a:r>
              <a:rPr lang="ru-RU" sz="2000" dirty="0" err="1"/>
              <a:t>напрямку</a:t>
            </a:r>
            <a:r>
              <a:rPr lang="ru-RU" sz="2000" dirty="0"/>
              <a:t> нале­жали І. Дзюба, С. </a:t>
            </a:r>
            <a:r>
              <a:rPr lang="ru-RU" sz="2000" dirty="0" err="1"/>
              <a:t>Караванський</a:t>
            </a:r>
            <a:r>
              <a:rPr lang="ru-RU" sz="2000" dirty="0"/>
              <a:t>, В. Мороз, В. </a:t>
            </a:r>
            <a:r>
              <a:rPr lang="ru-RU" sz="2000" dirty="0" err="1" smtClean="0"/>
              <a:t>Чо-човіл</a:t>
            </a:r>
            <a:r>
              <a:rPr lang="ru-RU" sz="2000" dirty="0"/>
              <a:t>, </a:t>
            </a:r>
            <a:r>
              <a:rPr lang="ru-RU" sz="2000" dirty="0" err="1"/>
              <a:t>Ігор</a:t>
            </a:r>
            <a:r>
              <a:rPr lang="ru-RU" sz="2000" dirty="0"/>
              <a:t> та </a:t>
            </a:r>
            <a:r>
              <a:rPr lang="ru-RU" sz="2000" dirty="0" err="1"/>
              <a:t>Ірина</a:t>
            </a:r>
            <a:r>
              <a:rPr lang="ru-RU" sz="2000" dirty="0"/>
              <a:t> </a:t>
            </a:r>
            <a:r>
              <a:rPr lang="ru-RU" sz="2000" dirty="0" err="1"/>
              <a:t>Калинці</a:t>
            </a:r>
            <a:r>
              <a:rPr lang="ru-RU" sz="2000" dirty="0"/>
              <a:t>, М. </a:t>
            </a:r>
            <a:r>
              <a:rPr lang="ru-RU" sz="2000" dirty="0" err="1"/>
              <a:t>Косів</a:t>
            </a:r>
            <a:r>
              <a:rPr lang="ru-RU" sz="2000" dirty="0"/>
              <a:t> та </a:t>
            </a:r>
            <a:r>
              <a:rPr lang="ru-RU" sz="2000" dirty="0" err="1"/>
              <a:t>ін</a:t>
            </a:r>
            <a:r>
              <a:rPr lang="ru-RU" sz="2000" dirty="0"/>
              <a:t>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70" y="164913"/>
            <a:ext cx="3394426" cy="223224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39552" y="4499828"/>
            <a:ext cx="18293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С. </a:t>
            </a:r>
            <a:r>
              <a:rPr lang="ru-RU" dirty="0" err="1" smtClean="0"/>
              <a:t>Караванський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888" y="2507358"/>
            <a:ext cx="1676674" cy="200025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403398"/>
            <a:ext cx="1656185" cy="1978421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3477140" y="4481618"/>
            <a:ext cx="11095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В. Мороз</a:t>
            </a:r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36848"/>
            <a:ext cx="3411536" cy="2088232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5349889" y="2425080"/>
            <a:ext cx="2287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Ігор</a:t>
            </a:r>
            <a:r>
              <a:rPr lang="ru-RU" dirty="0" smtClean="0"/>
              <a:t> та </a:t>
            </a:r>
            <a:r>
              <a:rPr lang="ru-RU" dirty="0" err="1" smtClean="0"/>
              <a:t>Ірина</a:t>
            </a:r>
            <a:r>
              <a:rPr lang="ru-RU" dirty="0" smtClean="0"/>
              <a:t> </a:t>
            </a:r>
            <a:r>
              <a:rPr lang="ru-RU" dirty="0" err="1" smtClean="0"/>
              <a:t>Калинці</a:t>
            </a:r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9293" y="2820066"/>
            <a:ext cx="2160240" cy="1687542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6275070" y="4509266"/>
            <a:ext cx="1074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М. </a:t>
            </a:r>
            <a:r>
              <a:rPr lang="ru-RU" dirty="0" err="1" smtClean="0"/>
              <a:t>Косів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8624306" y="6488668"/>
            <a:ext cx="37061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000" dirty="0" smtClean="0"/>
              <a:t>Ĉ</a:t>
            </a:r>
            <a:r>
              <a:rPr lang="en-US" sz="1000" dirty="0" smtClean="0"/>
              <a:t>/</a:t>
            </a:r>
            <a:r>
              <a:rPr lang="ar-SA" sz="1000" dirty="0" smtClean="0"/>
              <a:t>ß</a:t>
            </a:r>
            <a:endParaRPr lang="ru-RU" sz="1000" dirty="0"/>
          </a:p>
        </p:txBody>
      </p:sp>
    </p:spTree>
    <p:extLst>
      <p:ext uri="{BB962C8B-B14F-4D97-AF65-F5344CB8AC3E}">
        <p14:creationId xmlns="" xmlns:p14="http://schemas.microsoft.com/office/powerpoint/2010/main" val="41730783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104</TotalTime>
  <Words>522</Words>
  <Application>Microsoft Office PowerPoint</Application>
  <PresentationFormat>Екран (4:3)</PresentationFormat>
  <Paragraphs>90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4" baseType="lpstr">
      <vt:lpstr>Волна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123</dc:creator>
  <cp:lastModifiedBy>Ultimate</cp:lastModifiedBy>
  <cp:revision>14</cp:revision>
  <dcterms:created xsi:type="dcterms:W3CDTF">2013-12-03T13:53:24Z</dcterms:created>
  <dcterms:modified xsi:type="dcterms:W3CDTF">2015-04-20T17:29:29Z</dcterms:modified>
</cp:coreProperties>
</file>