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3" r:id="rId5"/>
    <p:sldId id="262" r:id="rId6"/>
    <p:sldId id="264" r:id="rId7"/>
    <p:sldId id="269" r:id="rId8"/>
    <p:sldId id="265" r:id="rId9"/>
    <p:sldId id="266" r:id="rId10"/>
    <p:sldId id="268" r:id="rId11"/>
    <p:sldId id="26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16.02.2014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16.02.2014</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16.02.2014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16.02.2014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kiss.travel/country/ukraine.06.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1052737"/>
            <a:ext cx="7772400" cy="1872208"/>
          </a:xfrm>
        </p:spPr>
        <p:txBody>
          <a:bodyPr>
            <a:noAutofit/>
          </a:bodyPr>
          <a:lstStyle/>
          <a:p>
            <a:pPr algn="ctr"/>
            <a:r>
              <a:rPr lang="uk-UA" sz="5400" dirty="0" smtClean="0">
                <a:solidFill>
                  <a:schemeClr val="tx1"/>
                </a:solidFill>
                <a:latin typeface="Monotype Corsiva" pitchFamily="66" charset="0"/>
              </a:rPr>
              <a:t>“ Розвиток науки в Україні в 60-80 рр. </a:t>
            </a:r>
            <a:r>
              <a:rPr lang="en-US" sz="5400" dirty="0" smtClean="0">
                <a:solidFill>
                  <a:schemeClr val="tx1"/>
                </a:solidFill>
                <a:latin typeface="Monotype Corsiva" pitchFamily="66" charset="0"/>
              </a:rPr>
              <a:t>XX</a:t>
            </a:r>
            <a:r>
              <a:rPr lang="uk-UA" sz="5400" dirty="0" smtClean="0">
                <a:solidFill>
                  <a:schemeClr val="tx1"/>
                </a:solidFill>
                <a:latin typeface="Monotype Corsiva" pitchFamily="66" charset="0"/>
              </a:rPr>
              <a:t> ст. “</a:t>
            </a:r>
            <a:endParaRPr lang="uk-UA" sz="5400" dirty="0">
              <a:solidFill>
                <a:schemeClr val="tx1"/>
              </a:solidFill>
              <a:latin typeface="Monotype Corsiva" pitchFamily="66" charset="0"/>
            </a:endParaRPr>
          </a:p>
        </p:txBody>
      </p:sp>
      <p:sp>
        <p:nvSpPr>
          <p:cNvPr id="3" name="Подзаголовок 2"/>
          <p:cNvSpPr>
            <a:spLocks noGrp="1"/>
          </p:cNvSpPr>
          <p:nvPr>
            <p:ph type="subTitle" idx="1"/>
          </p:nvPr>
        </p:nvSpPr>
        <p:spPr>
          <a:xfrm>
            <a:off x="2915816" y="3645024"/>
            <a:ext cx="3168352" cy="3212976"/>
          </a:xfrm>
        </p:spPr>
        <p:txBody>
          <a:bodyPr>
            <a:normAutofit/>
          </a:bodyPr>
          <a:lstStyle/>
          <a:p>
            <a:pPr algn="ctr"/>
            <a:r>
              <a:rPr lang="uk-UA" sz="2800" b="1" dirty="0" smtClean="0">
                <a:solidFill>
                  <a:schemeClr val="tx1"/>
                </a:solidFill>
                <a:latin typeface="Monotype Corsiva" pitchFamily="66" charset="0"/>
              </a:rPr>
              <a:t>Учениці 11-Б класу</a:t>
            </a:r>
          </a:p>
          <a:p>
            <a:pPr algn="ctr"/>
            <a:r>
              <a:rPr lang="uk-UA" sz="2800" b="1" dirty="0" smtClean="0">
                <a:solidFill>
                  <a:schemeClr val="tx1"/>
                </a:solidFill>
                <a:latin typeface="Monotype Corsiva" pitchFamily="66" charset="0"/>
              </a:rPr>
              <a:t>Кривич Юлії</a:t>
            </a:r>
            <a:endParaRPr lang="uk-UA" sz="2800" b="1" dirty="0">
              <a:solidFill>
                <a:schemeClr val="tx1"/>
              </a:solidFill>
              <a:latin typeface="Monotype Corsiva"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загруженное.jpg"/>
          <p:cNvPicPr>
            <a:picLocks noGrp="1" noChangeAspect="1"/>
          </p:cNvPicPr>
          <p:nvPr>
            <p:ph idx="1"/>
          </p:nvPr>
        </p:nvPicPr>
        <p:blipFill>
          <a:blip r:embed="rId2" cstate="print"/>
          <a:stretch>
            <a:fillRect/>
          </a:stretch>
        </p:blipFill>
        <p:spPr>
          <a:xfrm>
            <a:off x="539552" y="1268760"/>
            <a:ext cx="4007190" cy="3936578"/>
          </a:xfrm>
        </p:spPr>
      </p:pic>
      <p:pic>
        <p:nvPicPr>
          <p:cNvPr id="5" name="Рисунок 4" descr="img0001.jpg"/>
          <p:cNvPicPr>
            <a:picLocks noChangeAspect="1"/>
          </p:cNvPicPr>
          <p:nvPr/>
        </p:nvPicPr>
        <p:blipFill>
          <a:blip r:embed="rId3" cstate="print"/>
          <a:stretch>
            <a:fillRect/>
          </a:stretch>
        </p:blipFill>
        <p:spPr>
          <a:xfrm>
            <a:off x="5017866" y="1268760"/>
            <a:ext cx="3610488" cy="3857204"/>
          </a:xfrm>
          <a:prstGeom prst="rect">
            <a:avLst/>
          </a:prstGeom>
        </p:spPr>
      </p:pic>
      <p:sp>
        <p:nvSpPr>
          <p:cNvPr id="8" name="TextBox 7"/>
          <p:cNvSpPr txBox="1"/>
          <p:nvPr/>
        </p:nvSpPr>
        <p:spPr>
          <a:xfrm>
            <a:off x="5076056" y="5301208"/>
            <a:ext cx="3456384" cy="830997"/>
          </a:xfrm>
          <a:prstGeom prst="rect">
            <a:avLst/>
          </a:prstGeom>
          <a:noFill/>
        </p:spPr>
        <p:txBody>
          <a:bodyPr wrap="square" rtlCol="0">
            <a:spAutoFit/>
          </a:bodyPr>
          <a:lstStyle/>
          <a:p>
            <a:pPr algn="ctr"/>
            <a:r>
              <a:rPr lang="uk-UA" sz="2400" dirty="0" smtClean="0"/>
              <a:t>«Інститут кібернетики їм. В. Глушкова»</a:t>
            </a:r>
            <a:endParaRPr lang="uk-UA" sz="2400" dirty="0"/>
          </a:p>
        </p:txBody>
      </p:sp>
      <p:sp>
        <p:nvSpPr>
          <p:cNvPr id="9" name="TextBox 8"/>
          <p:cNvSpPr txBox="1"/>
          <p:nvPr/>
        </p:nvSpPr>
        <p:spPr>
          <a:xfrm>
            <a:off x="611560" y="5301208"/>
            <a:ext cx="3960440" cy="707886"/>
          </a:xfrm>
          <a:prstGeom prst="rect">
            <a:avLst/>
          </a:prstGeom>
          <a:noFill/>
        </p:spPr>
        <p:txBody>
          <a:bodyPr wrap="square" rtlCol="0">
            <a:spAutoFit/>
          </a:bodyPr>
          <a:lstStyle/>
          <a:p>
            <a:pPr algn="ctr"/>
            <a:r>
              <a:rPr lang="uk-UA" sz="2000" dirty="0" smtClean="0"/>
              <a:t>«Інститут </a:t>
            </a:r>
            <a:r>
              <a:rPr lang="uk-UA" sz="2000" dirty="0" smtClean="0"/>
              <a:t>електрозварювання їм. Є. Патона</a:t>
            </a:r>
            <a:r>
              <a:rPr lang="uk-UA" sz="2000" dirty="0" smtClean="0"/>
              <a:t>»</a:t>
            </a:r>
            <a:endParaRPr lang="uk-UA"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1224136"/>
          </a:xfrm>
        </p:spPr>
        <p:txBody>
          <a:bodyPr/>
          <a:lstStyle/>
          <a:p>
            <a:pPr algn="ctr"/>
            <a:r>
              <a:rPr lang="uk-UA" dirty="0" err="1" smtClean="0"/>
              <a:t>“Мінуси”в</a:t>
            </a:r>
            <a:r>
              <a:rPr lang="uk-UA" dirty="0" smtClean="0"/>
              <a:t> розвитку науки</a:t>
            </a:r>
            <a:endParaRPr lang="uk-UA" dirty="0"/>
          </a:p>
        </p:txBody>
      </p:sp>
      <p:sp>
        <p:nvSpPr>
          <p:cNvPr id="3" name="Содержимое 2"/>
          <p:cNvSpPr>
            <a:spLocks noGrp="1"/>
          </p:cNvSpPr>
          <p:nvPr>
            <p:ph idx="1"/>
          </p:nvPr>
        </p:nvSpPr>
        <p:spPr>
          <a:xfrm>
            <a:off x="457200" y="1844824"/>
            <a:ext cx="8229600" cy="4729712"/>
          </a:xfrm>
        </p:spPr>
        <p:txBody>
          <a:bodyPr>
            <a:normAutofit fontScale="25000" lnSpcReduction="20000"/>
          </a:bodyPr>
          <a:lstStyle/>
          <a:p>
            <a:pPr>
              <a:buFont typeface="Wingdings" pitchFamily="2" charset="2"/>
              <a:buChar char="Ø"/>
            </a:pPr>
            <a:r>
              <a:rPr lang="uk-UA" sz="8000" dirty="0" smtClean="0"/>
              <a:t>    За </a:t>
            </a:r>
            <a:r>
              <a:rPr lang="uk-UA" sz="8000" dirty="0" smtClean="0"/>
              <a:t>тотального одержавлення суспільних відносин творча особистість заганялася у ситуацію, коли вона не могла говорити і писати те, що хотіла, і не хотіла писати і говорити те, що могла. Це породжувало конформізм, пристосовництво, </a:t>
            </a:r>
            <a:r>
              <a:rPr lang="uk-UA" sz="8000" dirty="0" smtClean="0"/>
              <a:t>несприйняття </a:t>
            </a:r>
            <a:r>
              <a:rPr lang="uk-UA" sz="8000" dirty="0" smtClean="0"/>
              <a:t>чужих думок, нетерпимість до інакомислення.</a:t>
            </a:r>
          </a:p>
          <a:p>
            <a:pPr>
              <a:buFont typeface="Wingdings" pitchFamily="2" charset="2"/>
              <a:buChar char="Ø"/>
            </a:pPr>
            <a:r>
              <a:rPr lang="uk-UA" sz="8000" dirty="0" smtClean="0"/>
              <a:t>    Такі </a:t>
            </a:r>
            <a:r>
              <a:rPr lang="uk-UA" sz="8000" dirty="0" smtClean="0"/>
              <a:t>негативні явища, як догматизм, схематизм, певний відступ від історичної правди, утруднювали також розвиток суспільних наук. Керівні партійні органи ставили за мету ще більше зміцнити монополію своїх генсеків та їх однодумців на інтерпретацію марксизму-ленінізму, завдань усіх наук. І як наслідок цього посилився диктат у суспільних науках, а нетерпимість щодо інакомислення набула дедалі більш авторитарних форм.</a:t>
            </a:r>
          </a:p>
          <a:p>
            <a:pPr>
              <a:buFont typeface="Wingdings" pitchFamily="2" charset="2"/>
              <a:buChar char="Ø"/>
            </a:pPr>
            <a:r>
              <a:rPr lang="uk-UA" sz="8000" dirty="0" smtClean="0"/>
              <a:t>     Тому </a:t>
            </a:r>
            <a:r>
              <a:rPr lang="uk-UA" sz="8000" dirty="0" smtClean="0"/>
              <a:t>ряд праць істориків, філософів, економістів несли на собі </a:t>
            </a:r>
            <a:r>
              <a:rPr lang="uk-UA" sz="8000" dirty="0" smtClean="0"/>
              <a:t>відбиток </a:t>
            </a:r>
            <a:r>
              <a:rPr lang="uk-UA" sz="8000" dirty="0" smtClean="0"/>
              <a:t>того часу, були поверховими, містили помилки у трактуванні </a:t>
            </a:r>
            <a:r>
              <a:rPr lang="uk-UA" sz="8000" dirty="0" smtClean="0"/>
              <a:t>окремих </a:t>
            </a:r>
            <a:r>
              <a:rPr lang="uk-UA" sz="8000" dirty="0" smtClean="0"/>
              <a:t>подій, фактів, явищ.</a:t>
            </a:r>
          </a:p>
          <a:p>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a:bodyPr>
          <a:lstStyle/>
          <a:p>
            <a:pPr>
              <a:buNone/>
            </a:pPr>
            <a:r>
              <a:rPr lang="ru-RU" dirty="0" smtClean="0"/>
              <a:t>      У </a:t>
            </a:r>
            <a:r>
              <a:rPr lang="ru-RU" dirty="0" smtClean="0"/>
              <a:t>60—80-ті роки </a:t>
            </a:r>
            <a:r>
              <a:rPr lang="ru-RU" dirty="0" err="1" smtClean="0"/>
              <a:t>українська</a:t>
            </a:r>
            <a:r>
              <a:rPr lang="ru-RU" dirty="0" smtClean="0"/>
              <a:t> наука </a:t>
            </a:r>
            <a:r>
              <a:rPr lang="ru-RU" dirty="0" err="1" smtClean="0"/>
              <a:t>істотно</a:t>
            </a:r>
            <a:r>
              <a:rPr lang="ru-RU" dirty="0" smtClean="0"/>
              <a:t> </a:t>
            </a:r>
            <a:r>
              <a:rPr lang="ru-RU" dirty="0" err="1" smtClean="0"/>
              <a:t>реформувалась</a:t>
            </a:r>
            <a:r>
              <a:rPr lang="ru-RU" dirty="0" smtClean="0"/>
              <a:t>. Так, на середину 60-х </a:t>
            </a:r>
            <a:r>
              <a:rPr lang="ru-RU" dirty="0" err="1" smtClean="0"/>
              <a:t>років</a:t>
            </a:r>
            <a:r>
              <a:rPr lang="ru-RU" dirty="0" smtClean="0"/>
              <a:t> </a:t>
            </a:r>
            <a:r>
              <a:rPr lang="ru-RU" dirty="0" err="1" smtClean="0"/>
              <a:t>Україна</a:t>
            </a:r>
            <a:r>
              <a:rPr lang="ru-RU" dirty="0" smtClean="0"/>
              <a:t> мала </a:t>
            </a:r>
            <a:r>
              <a:rPr lang="ru-RU" dirty="0" err="1" smtClean="0"/>
              <a:t>розгалужену</a:t>
            </a:r>
            <a:r>
              <a:rPr lang="ru-RU" dirty="0" smtClean="0"/>
              <a:t> мережу </a:t>
            </a:r>
            <a:r>
              <a:rPr lang="ru-RU" dirty="0" err="1" smtClean="0"/>
              <a:t>науково-дослідних</a:t>
            </a:r>
            <a:r>
              <a:rPr lang="ru-RU" dirty="0" smtClean="0"/>
              <a:t> </a:t>
            </a:r>
            <a:r>
              <a:rPr lang="ru-RU" dirty="0" err="1" smtClean="0"/>
              <a:t>установ</a:t>
            </a:r>
            <a:r>
              <a:rPr lang="ru-RU" dirty="0" smtClean="0"/>
              <a:t>, </a:t>
            </a:r>
            <a:r>
              <a:rPr lang="ru-RU" dirty="0" err="1" smtClean="0"/>
              <a:t>кількість</a:t>
            </a:r>
            <a:r>
              <a:rPr lang="ru-RU" dirty="0" smtClean="0"/>
              <a:t> </a:t>
            </a:r>
            <a:r>
              <a:rPr lang="ru-RU" dirty="0" err="1" smtClean="0"/>
              <a:t>яких</a:t>
            </a:r>
            <a:r>
              <a:rPr lang="ru-RU" dirty="0" smtClean="0"/>
              <a:t> </a:t>
            </a:r>
            <a:r>
              <a:rPr lang="ru-RU" dirty="0" err="1" smtClean="0"/>
              <a:t>постійно</a:t>
            </a:r>
            <a:r>
              <a:rPr lang="ru-RU" dirty="0" smtClean="0"/>
              <a:t> </a:t>
            </a:r>
            <a:r>
              <a:rPr lang="ru-RU" dirty="0" err="1" smtClean="0"/>
              <a:t>збільшувалась</a:t>
            </a:r>
            <a:r>
              <a:rPr lang="ru-RU" dirty="0" smtClean="0"/>
              <a:t>. </a:t>
            </a:r>
            <a:r>
              <a:rPr lang="ru-RU" dirty="0" err="1" smtClean="0"/>
              <a:t>Лише</a:t>
            </a:r>
            <a:r>
              <a:rPr lang="ru-RU" dirty="0" smtClean="0"/>
              <a:t> </a:t>
            </a:r>
            <a:r>
              <a:rPr lang="ru-RU" dirty="0" err="1" smtClean="0"/>
              <a:t>протягом</a:t>
            </a:r>
            <a:r>
              <a:rPr lang="ru-RU" dirty="0" smtClean="0"/>
              <a:t> </a:t>
            </a:r>
            <a:r>
              <a:rPr lang="ru-RU" dirty="0" smtClean="0"/>
              <a:t>1959—65 </a:t>
            </a:r>
            <a:r>
              <a:rPr lang="ru-RU" dirty="0" err="1" smtClean="0"/>
              <a:t>pp</a:t>
            </a:r>
            <a:r>
              <a:rPr lang="ru-RU" dirty="0" smtClean="0"/>
              <a:t>. у </a:t>
            </a:r>
            <a:r>
              <a:rPr lang="ru-RU" dirty="0" err="1" smtClean="0"/>
              <a:t>республіці</a:t>
            </a:r>
            <a:r>
              <a:rPr lang="ru-RU" dirty="0" smtClean="0"/>
              <a:t> </a:t>
            </a:r>
            <a:r>
              <a:rPr lang="ru-RU" dirty="0" err="1" smtClean="0"/>
              <a:t>було</a:t>
            </a:r>
            <a:r>
              <a:rPr lang="ru-RU" dirty="0" smtClean="0"/>
              <a:t> створено 73 </a:t>
            </a:r>
            <a:r>
              <a:rPr lang="ru-RU" dirty="0" err="1" smtClean="0"/>
              <a:t>наукові</a:t>
            </a:r>
            <a:r>
              <a:rPr lang="ru-RU" dirty="0" smtClean="0"/>
              <a:t> установи. </a:t>
            </a:r>
            <a:r>
              <a:rPr lang="ru-RU" dirty="0" err="1" smtClean="0"/>
              <a:t>Усього</a:t>
            </a:r>
            <a:r>
              <a:rPr lang="ru-RU" dirty="0" smtClean="0"/>
              <a:t> в </a:t>
            </a:r>
            <a:r>
              <a:rPr lang="ru-RU" dirty="0" err="1" smtClean="0"/>
              <a:t>цей</a:t>
            </a:r>
            <a:r>
              <a:rPr lang="ru-RU" dirty="0" smtClean="0"/>
              <a:t> </a:t>
            </a:r>
            <a:r>
              <a:rPr lang="ru-RU" dirty="0" err="1" smtClean="0"/>
              <a:t>період</a:t>
            </a:r>
            <a:r>
              <a:rPr lang="ru-RU" dirty="0" smtClean="0"/>
              <a:t> </a:t>
            </a:r>
            <a:r>
              <a:rPr lang="ru-RU" dirty="0" err="1" smtClean="0"/>
              <a:t>діяло</a:t>
            </a:r>
            <a:r>
              <a:rPr lang="ru-RU" dirty="0" smtClean="0"/>
              <a:t> </a:t>
            </a:r>
            <a:r>
              <a:rPr lang="ru-RU" dirty="0" err="1" smtClean="0"/>
              <a:t>понад</a:t>
            </a:r>
            <a:r>
              <a:rPr lang="ru-RU" dirty="0" smtClean="0"/>
              <a:t> 830 </a:t>
            </a:r>
            <a:r>
              <a:rPr lang="ru-RU" dirty="0" err="1" smtClean="0"/>
              <a:t>наукових</a:t>
            </a:r>
            <a:r>
              <a:rPr lang="ru-RU" dirty="0" smtClean="0"/>
              <a:t> </a:t>
            </a:r>
            <a:r>
              <a:rPr lang="ru-RU" dirty="0" err="1" smtClean="0"/>
              <a:t>установ</a:t>
            </a:r>
            <a:r>
              <a:rPr lang="ru-RU" dirty="0" smtClean="0"/>
              <a:t>, у </a:t>
            </a:r>
            <a:r>
              <a:rPr lang="ru-RU" dirty="0" err="1" smtClean="0"/>
              <a:t>яких</a:t>
            </a:r>
            <a:r>
              <a:rPr lang="ru-RU" dirty="0" smtClean="0"/>
              <a:t> </a:t>
            </a:r>
            <a:r>
              <a:rPr lang="ru-RU" dirty="0" err="1" smtClean="0"/>
              <a:t>працювало</a:t>
            </a:r>
            <a:r>
              <a:rPr lang="ru-RU" dirty="0" smtClean="0"/>
              <a:t> 95 тис. </a:t>
            </a:r>
            <a:r>
              <a:rPr lang="ru-RU" dirty="0" err="1" smtClean="0"/>
              <a:t>чол</a:t>
            </a:r>
            <a:r>
              <a:rPr lang="ru-RU" dirty="0" smtClean="0"/>
              <a:t>., </a:t>
            </a:r>
            <a:r>
              <a:rPr lang="ru-RU" dirty="0" err="1" smtClean="0"/>
              <a:t>з</a:t>
            </a:r>
            <a:r>
              <a:rPr lang="ru-RU" dirty="0" smtClean="0"/>
              <a:t> них </a:t>
            </a:r>
            <a:r>
              <a:rPr lang="ru-RU" dirty="0" err="1" smtClean="0"/>
              <a:t>близько</a:t>
            </a:r>
            <a:r>
              <a:rPr lang="ru-RU" dirty="0" smtClean="0"/>
              <a:t> 2 тис. </a:t>
            </a:r>
            <a:r>
              <a:rPr lang="ru-RU" dirty="0" err="1" smtClean="0"/>
              <a:t>мали</a:t>
            </a:r>
            <a:r>
              <a:rPr lang="ru-RU" dirty="0" smtClean="0"/>
              <a:t> </a:t>
            </a:r>
            <a:r>
              <a:rPr lang="ru-RU" dirty="0" err="1" smtClean="0"/>
              <a:t>ступені</a:t>
            </a:r>
            <a:r>
              <a:rPr lang="ru-RU" dirty="0" smtClean="0"/>
              <a:t> доктора </a:t>
            </a:r>
            <a:r>
              <a:rPr lang="ru-RU" dirty="0" err="1" smtClean="0"/>
              <a:t>і</a:t>
            </a:r>
            <a:r>
              <a:rPr lang="ru-RU" dirty="0" smtClean="0"/>
              <a:t> </a:t>
            </a:r>
            <a:r>
              <a:rPr lang="ru-RU" dirty="0" err="1" smtClean="0"/>
              <a:t>майже</a:t>
            </a:r>
            <a:r>
              <a:rPr lang="ru-RU" dirty="0" smtClean="0"/>
              <a:t> 20 тис. — кандидата наук.</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92088"/>
          </a:xfrm>
        </p:spPr>
        <p:txBody>
          <a:bodyPr>
            <a:normAutofit/>
          </a:bodyPr>
          <a:lstStyle/>
          <a:p>
            <a:r>
              <a:rPr lang="uk-UA" dirty="0" smtClean="0"/>
              <a:t>Академія наук</a:t>
            </a:r>
            <a:endParaRPr lang="uk-UA" dirty="0"/>
          </a:p>
        </p:txBody>
      </p:sp>
      <p:sp>
        <p:nvSpPr>
          <p:cNvPr id="3" name="Содержимое 2"/>
          <p:cNvSpPr>
            <a:spLocks noGrp="1"/>
          </p:cNvSpPr>
          <p:nvPr>
            <p:ph idx="1"/>
          </p:nvPr>
        </p:nvSpPr>
        <p:spPr>
          <a:xfrm>
            <a:off x="457200" y="1628800"/>
            <a:ext cx="8229600" cy="4945736"/>
          </a:xfrm>
        </p:spPr>
        <p:txBody>
          <a:bodyPr>
            <a:normAutofit fontScale="85000" lnSpcReduction="20000"/>
          </a:bodyPr>
          <a:lstStyle/>
          <a:p>
            <a:pPr>
              <a:buNone/>
            </a:pPr>
            <a:r>
              <a:rPr lang="uk-UA" dirty="0" smtClean="0"/>
              <a:t>         Базовим </a:t>
            </a:r>
            <a:r>
              <a:rPr lang="uk-UA" dirty="0" smtClean="0"/>
              <a:t>центром наукових досліджень була республіканська Академія наук. До її складу в 1965 р. входило понад 50 науково-дослідних </a:t>
            </a:r>
            <a:r>
              <a:rPr lang="uk-UA" dirty="0" smtClean="0"/>
              <a:t>установ( 6800 співробітників)</a:t>
            </a:r>
            <a:endParaRPr lang="uk-UA" dirty="0" smtClean="0"/>
          </a:p>
          <a:p>
            <a:pPr>
              <a:buNone/>
            </a:pPr>
            <a:r>
              <a:rPr lang="uk-UA" dirty="0" smtClean="0"/>
              <a:t>          У </a:t>
            </a:r>
            <a:r>
              <a:rPr lang="uk-UA" dirty="0" smtClean="0"/>
              <a:t>60—70-ті роки Академія наук України складалася з трьох секцій, що об'єднували 9 </a:t>
            </a:r>
            <a:r>
              <a:rPr lang="uk-UA" dirty="0" smtClean="0"/>
              <a:t>відділів. </a:t>
            </a:r>
            <a:r>
              <a:rPr lang="uk-UA" dirty="0" smtClean="0"/>
              <a:t>У наступні роки було створено ще три відділення. Провідні напрямки досліджень визначалися секціями наук: фізико-технічних і математичних, хіміко-технологічних та біологічних, а також суспільних. З метою піднесення рівня регіональної науки в 70—80-ті роки було створено 6 наукових центрів — Дніпропетровський, Донецький, Західний (Львів), Харківський, Південний (Одеса) та Північно-Західний.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869160"/>
            <a:ext cx="8748464" cy="1728192"/>
          </a:xfrm>
        </p:spPr>
        <p:txBody>
          <a:bodyPr/>
          <a:lstStyle/>
          <a:p>
            <a:r>
              <a:rPr lang="uk-UA" dirty="0" smtClean="0"/>
              <a:t>Академія наук</a:t>
            </a:r>
            <a:endParaRPr lang="uk-UA" dirty="0"/>
          </a:p>
        </p:txBody>
      </p:sp>
      <p:pic>
        <p:nvPicPr>
          <p:cNvPr id="4" name="Содержимое 3" descr="images.jpg"/>
          <p:cNvPicPr>
            <a:picLocks noGrp="1" noChangeAspect="1"/>
          </p:cNvPicPr>
          <p:nvPr>
            <p:ph idx="1"/>
          </p:nvPr>
        </p:nvPicPr>
        <p:blipFill>
          <a:blip r:embed="rId2" cstate="print"/>
          <a:stretch>
            <a:fillRect/>
          </a:stretch>
        </p:blipFill>
        <p:spPr>
          <a:xfrm>
            <a:off x="395536" y="1556792"/>
            <a:ext cx="4696128" cy="3504034"/>
          </a:xfrm>
        </p:spPr>
      </p:pic>
      <p:pic>
        <p:nvPicPr>
          <p:cNvPr id="5" name="Рисунок 4" descr="15528165.jpg"/>
          <p:cNvPicPr>
            <a:picLocks noChangeAspect="1"/>
          </p:cNvPicPr>
          <p:nvPr/>
        </p:nvPicPr>
        <p:blipFill>
          <a:blip r:embed="rId3" cstate="print"/>
          <a:stretch>
            <a:fillRect/>
          </a:stretch>
        </p:blipFill>
        <p:spPr>
          <a:xfrm>
            <a:off x="5220072" y="2132856"/>
            <a:ext cx="3548519" cy="41937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737824"/>
          </a:xfrm>
        </p:spPr>
        <p:txBody>
          <a:bodyPr>
            <a:normAutofit fontScale="92500" lnSpcReduction="10000"/>
          </a:bodyPr>
          <a:lstStyle/>
          <a:p>
            <a:pPr>
              <a:buNone/>
            </a:pPr>
            <a:r>
              <a:rPr lang="uk-UA" dirty="0" smtClean="0"/>
              <a:t>        Науковими </a:t>
            </a:r>
            <a:r>
              <a:rPr lang="uk-UA" dirty="0" smtClean="0"/>
              <a:t>колективами в цей час було видано низку фундаментальних праць з історії України, держави і права, археології, філософії, літератури і мистецтва, які, втім, не дістали однозначної оцінки наукової громадськості. Серед них варто назвати такі багатотомні праці, як "Історія Української РСР", "Історія міст і сіл Української РСР", "Археологія Української РСР", "Історія українського мистецтва", "Історія української літератури", "Словник української мови", "Українсько-російський словник". Було випущено також Українську Радянську Енциклопедію та інші, але незважаючи на певну низку ідеологем, вони несли значну кількість позитивної інформації.</a:t>
            </a: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44824"/>
            <a:ext cx="8229600" cy="4729712"/>
          </a:xfrm>
        </p:spPr>
        <p:txBody>
          <a:bodyPr>
            <a:normAutofit fontScale="77500" lnSpcReduction="20000"/>
          </a:bodyPr>
          <a:lstStyle/>
          <a:p>
            <a:r>
              <a:rPr lang="uk-UA" dirty="0" smtClean="0"/>
              <a:t>Працюючи у творчій співдружності з вченими інших республік, науковці України здійснили ряд важливих відкриттів і винаходів, які збагатили українську науку. Так, фізики Харкова й Києва успішно працювали в галузі фізики атомного ядра і ядерних реакцій, їх зусиллями було створено один з найбільших у світі ізохронний циклотрон У-240 і ядерний реактор </a:t>
            </a:r>
            <a:r>
              <a:rPr lang="uk-UA" dirty="0" err="1" smtClean="0"/>
              <a:t>ВВР-ІОг</a:t>
            </a:r>
            <a:r>
              <a:rPr lang="uk-UA" dirty="0" smtClean="0"/>
              <a:t>.</a:t>
            </a:r>
          </a:p>
          <a:p>
            <a:r>
              <a:rPr lang="uk-UA" dirty="0" smtClean="0"/>
              <a:t> </a:t>
            </a:r>
            <a:r>
              <a:rPr lang="uk-UA" dirty="0" smtClean="0"/>
              <a:t>В Інституті кібернетики АН УРСР під керівництвом академіка В. Глушкова, який багато зробив для утвердження його як всесвітньо відомого наукового центру, здійснена розробка першої в світі системи «Проект» — системи автоматизації проектування схемного і програмного обладнання ЕОМ методом формалізованих технічних завдань. </a:t>
            </a:r>
            <a:r>
              <a:rPr lang="uk-UA" dirty="0" smtClean="0"/>
              <a:t>Створена В. Глушковим київська школа </a:t>
            </a:r>
            <a:r>
              <a:rPr lang="uk-UA" dirty="0" smtClean="0"/>
              <a:t>кібернетики за деякими напрямами посідала гідне місце </a:t>
            </a:r>
            <a:r>
              <a:rPr lang="uk-UA" dirty="0" smtClean="0"/>
              <a:t>не </a:t>
            </a:r>
            <a:r>
              <a:rPr lang="uk-UA" dirty="0" smtClean="0"/>
              <a:t>лише в колишньому Союзі, а й у світі. </a:t>
            </a:r>
          </a:p>
          <a:p>
            <a:endParaRPr lang="uk-UA" dirty="0"/>
          </a:p>
        </p:txBody>
      </p:sp>
      <p:sp>
        <p:nvSpPr>
          <p:cNvPr id="4" name="TextBox 3"/>
          <p:cNvSpPr txBox="1"/>
          <p:nvPr/>
        </p:nvSpPr>
        <p:spPr>
          <a:xfrm>
            <a:off x="971600" y="836712"/>
            <a:ext cx="6768752" cy="830997"/>
          </a:xfrm>
          <a:prstGeom prst="rect">
            <a:avLst/>
          </a:prstGeom>
          <a:noFill/>
        </p:spPr>
        <p:txBody>
          <a:bodyPr wrap="square" rtlCol="0">
            <a:spAutoFit/>
          </a:bodyPr>
          <a:lstStyle/>
          <a:p>
            <a:pPr algn="ctr"/>
            <a:r>
              <a:rPr lang="uk-UA" sz="2400" dirty="0" smtClean="0">
                <a:solidFill>
                  <a:schemeClr val="tx2">
                    <a:lumMod val="75000"/>
                  </a:schemeClr>
                </a:solidFill>
              </a:rPr>
              <a:t>Внесок українських вчених в розвиток науки в світі</a:t>
            </a:r>
            <a:endParaRPr lang="uk-UA" sz="2400" dirty="0">
              <a:solidFill>
                <a:schemeClr val="tx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3898776" cy="1853952"/>
          </a:xfrm>
        </p:spPr>
        <p:txBody>
          <a:bodyPr>
            <a:normAutofit fontScale="90000"/>
          </a:bodyPr>
          <a:lstStyle/>
          <a:p>
            <a:r>
              <a:rPr lang="uk-UA" dirty="0" smtClean="0">
                <a:solidFill>
                  <a:schemeClr val="tx1"/>
                </a:solidFill>
                <a:latin typeface="+mn-lt"/>
              </a:rPr>
              <a:t> Ізохронний циклотрон У-240</a:t>
            </a:r>
            <a:r>
              <a:rPr lang="uk-UA" dirty="0" smtClean="0"/>
              <a:t/>
            </a:r>
            <a:br>
              <a:rPr lang="uk-UA" dirty="0" smtClean="0"/>
            </a:br>
            <a:endParaRPr lang="uk-UA" dirty="0"/>
          </a:p>
        </p:txBody>
      </p:sp>
      <p:pic>
        <p:nvPicPr>
          <p:cNvPr id="4" name="Рисунок 3" descr="302_3.JPG"/>
          <p:cNvPicPr>
            <a:picLocks noChangeAspect="1"/>
          </p:cNvPicPr>
          <p:nvPr/>
        </p:nvPicPr>
        <p:blipFill>
          <a:blip r:embed="rId2" cstate="print"/>
          <a:stretch>
            <a:fillRect/>
          </a:stretch>
        </p:blipFill>
        <p:spPr>
          <a:xfrm>
            <a:off x="395536" y="3284984"/>
            <a:ext cx="4139952" cy="3104964"/>
          </a:xfrm>
          <a:prstGeom prst="rect">
            <a:avLst/>
          </a:prstGeom>
        </p:spPr>
      </p:pic>
      <p:sp>
        <p:nvSpPr>
          <p:cNvPr id="6" name="Прямоугольник 5"/>
          <p:cNvSpPr/>
          <p:nvPr/>
        </p:nvSpPr>
        <p:spPr>
          <a:xfrm>
            <a:off x="5220072" y="4149080"/>
            <a:ext cx="3756361" cy="1077218"/>
          </a:xfrm>
          <a:prstGeom prst="rect">
            <a:avLst/>
          </a:prstGeom>
        </p:spPr>
        <p:txBody>
          <a:bodyPr wrap="square">
            <a:spAutoFit/>
          </a:bodyPr>
          <a:lstStyle/>
          <a:p>
            <a:pPr algn="ctr"/>
            <a:r>
              <a:rPr lang="uk-UA" sz="3200" dirty="0" smtClean="0"/>
              <a:t>Ядерний </a:t>
            </a:r>
            <a:r>
              <a:rPr lang="uk-UA" sz="3200" dirty="0" smtClean="0"/>
              <a:t>реактор </a:t>
            </a:r>
            <a:r>
              <a:rPr lang="uk-UA" sz="3200" dirty="0" smtClean="0"/>
              <a:t>     </a:t>
            </a:r>
            <a:r>
              <a:rPr lang="uk-UA" sz="3200" dirty="0" err="1" smtClean="0"/>
              <a:t>ВВР-ІОг</a:t>
            </a:r>
            <a:endParaRPr lang="uk-UA" sz="3200" dirty="0"/>
          </a:p>
        </p:txBody>
      </p:sp>
      <p:pic>
        <p:nvPicPr>
          <p:cNvPr id="20482" name="Picture 2" descr="http://www.calendarium.com.ua/im/40.peg"/>
          <p:cNvPicPr>
            <a:picLocks noChangeAspect="1" noChangeArrowheads="1"/>
          </p:cNvPicPr>
          <p:nvPr/>
        </p:nvPicPr>
        <p:blipFill>
          <a:blip r:embed="rId3" cstate="print"/>
          <a:srcRect/>
          <a:stretch>
            <a:fillRect/>
          </a:stretch>
        </p:blipFill>
        <p:spPr bwMode="auto">
          <a:xfrm>
            <a:off x="5004048" y="980728"/>
            <a:ext cx="3840427" cy="28803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809832"/>
          </a:xfrm>
        </p:spPr>
        <p:txBody>
          <a:bodyPr>
            <a:normAutofit/>
          </a:bodyPr>
          <a:lstStyle/>
          <a:p>
            <a:r>
              <a:rPr lang="uk-UA" dirty="0" smtClean="0"/>
              <a:t>Численні нові напрями досліджень ефективно розвивались у математиці, матеріалознавстві, порошковій металургії, електрозварюванні, хімії, медицині. Важливе теоретичне і практичне значення мають дослідження академіків О. Антонова, М. Амосова, В. Глушкова, Є. Патона. Значним був внесок у науку вчених вищої школи республіки, в тому числі й Київського університету, — математиків М. </a:t>
            </a:r>
            <a:r>
              <a:rPr lang="uk-UA" dirty="0" err="1" smtClean="0"/>
              <a:t>Богомолова</a:t>
            </a:r>
            <a:r>
              <a:rPr lang="uk-UA" dirty="0" smtClean="0"/>
              <a:t> і Ю. </a:t>
            </a:r>
            <a:r>
              <a:rPr lang="uk-UA" dirty="0" err="1" smtClean="0"/>
              <a:t>Митропольського</a:t>
            </a:r>
            <a:r>
              <a:rPr lang="uk-UA" dirty="0" smtClean="0"/>
              <a:t>, хіміків А. Купріянова і А. </a:t>
            </a:r>
            <a:r>
              <a:rPr lang="uk-UA" dirty="0" err="1" smtClean="0"/>
              <a:t>Пилипенка</a:t>
            </a:r>
            <a:r>
              <a:rPr lang="uk-UA" dirty="0" smtClean="0"/>
              <a:t>, біологів П. </a:t>
            </a:r>
            <a:r>
              <a:rPr lang="uk-UA" dirty="0" err="1" smtClean="0"/>
              <a:t>Богача</a:t>
            </a:r>
            <a:r>
              <a:rPr lang="uk-UA" dirty="0" smtClean="0"/>
              <a:t> і О. Маркевича.</a:t>
            </a:r>
          </a:p>
          <a:p>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737824"/>
          </a:xfrm>
        </p:spPr>
        <p:txBody>
          <a:bodyPr>
            <a:normAutofit fontScale="70000" lnSpcReduction="20000"/>
          </a:bodyPr>
          <a:lstStyle/>
          <a:p>
            <a:pPr>
              <a:buNone/>
            </a:pPr>
            <a:r>
              <a:rPr lang="uk-UA" sz="3200" dirty="0" smtClean="0"/>
              <a:t>       Зусиллями </a:t>
            </a:r>
            <a:r>
              <a:rPr lang="uk-UA" sz="3200" dirty="0" smtClean="0"/>
              <a:t>вчених у складі академії створено найбільший у світі центр наукових досліджень у галузі зварювання металів, зварних конструкцій і нових металургійних методів добування високоякісних та особливо чистих металів і сплавів. Помітним внеском у розвиток науки стали дослідження українських учених у галузі ливарного виробництва, матеріалознавства, фізико — хімічної механіки, матеріалів та надтвердих матеріалів. Прискоренню технологічного впровадження най перспективніших результатів фундаментальних досліджень сприяли науково-технічні комплекси та інженерні центри, створені в АН УРСР в середині 80-х рр. Найпотужнішими серед комплексів були міжгалузеві НТК «Інститут електрозварювання їм. Є. Патона», «Інститут проблем матеріалознавства», НТК «Інститут кібернетики їм. В. Глушкова», «Інститут надтвердих матеріалів».</a:t>
            </a:r>
            <a:br>
              <a:rPr lang="uk-UA" sz="3200" dirty="0" smtClean="0"/>
            </a:br>
            <a:r>
              <a:rPr lang="uk-UA" dirty="0" smtClean="0"/>
              <a:t/>
            </a:r>
            <a:br>
              <a:rPr lang="uk-UA" dirty="0" smtClean="0"/>
            </a:br>
            <a:r>
              <a:rPr lang="uk-UA" dirty="0" smtClean="0"/>
              <a:t/>
            </a:r>
            <a:br>
              <a:rPr lang="uk-UA" dirty="0" smtClean="0"/>
            </a:br>
            <a:endParaRPr lang="uk-U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52</TotalTime>
  <Words>825</Words>
  <Application>Microsoft Office PowerPoint</Application>
  <PresentationFormat>Экран (4:3)</PresentationFormat>
  <Paragraphs>22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Городская</vt:lpstr>
      <vt:lpstr>“ Розвиток науки в Україні в 60-80 рр. XX ст. “</vt:lpstr>
      <vt:lpstr>Слайд 2</vt:lpstr>
      <vt:lpstr>Академія наук</vt:lpstr>
      <vt:lpstr>Академія наук</vt:lpstr>
      <vt:lpstr>Слайд 5</vt:lpstr>
      <vt:lpstr>Слайд 6</vt:lpstr>
      <vt:lpstr> Ізохронний циклотрон У-240 </vt:lpstr>
      <vt:lpstr>Слайд 8</vt:lpstr>
      <vt:lpstr>Слайд 9</vt:lpstr>
      <vt:lpstr>Слайд 10</vt:lpstr>
      <vt:lpstr>“Мінуси”в розвитку науки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Розвиток науки в Україні в 60-80 рр. “</dc:title>
  <dc:creator>Yurka</dc:creator>
  <cp:lastModifiedBy>Yurka</cp:lastModifiedBy>
  <cp:revision>8</cp:revision>
  <dcterms:created xsi:type="dcterms:W3CDTF">2014-02-16T19:59:42Z</dcterms:created>
  <dcterms:modified xsi:type="dcterms:W3CDTF">2014-02-16T21:03:09Z</dcterms:modified>
</cp:coreProperties>
</file>