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sser.com.ua/content/251571.html0%D0%B0%D1%86%D1%96%D1%8F" TargetMode="External"/><Relationship Id="rId2" Type="http://schemas.openxmlformats.org/officeDocument/2006/relationships/hyperlink" Target="http://uk.wikipedia.org/wiki/%D0%9A%D0%BE%D1%80%D1%81%D1%83%D0%BD%D1%8C-%D0%A8%D0%B5%D0%B2%D1%87%D0%B5%D0%BD%D0%BA%D1%96%D0%B2%D1%81%D1%8C%D0%BA%D0%B0_%D0%BE%D0%BF%D0%B5%D1%80%D0%B0%D1%86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s-centr.ck.ua/print/news-14258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3312368"/>
          </a:xfrm>
        </p:spPr>
        <p:txBody>
          <a:bodyPr>
            <a:normAutofit/>
          </a:bodyPr>
          <a:lstStyle/>
          <a:p>
            <a:pPr algn="ctr"/>
            <a:r>
              <a:rPr lang="vi-VN" sz="5400" dirty="0" smtClean="0">
                <a:solidFill>
                  <a:schemeClr val="tx2">
                    <a:lumMod val="25000"/>
                  </a:schemeClr>
                </a:solidFill>
              </a:rPr>
              <a:t>К</a:t>
            </a:r>
            <a:r>
              <a:rPr lang="uk-UA" sz="5400" dirty="0" smtClean="0">
                <a:solidFill>
                  <a:schemeClr val="tx2">
                    <a:lumMod val="25000"/>
                  </a:schemeClr>
                </a:solidFill>
              </a:rPr>
              <a:t>о</a:t>
            </a:r>
            <a:r>
              <a:rPr lang="vi-VN" sz="5400" dirty="0" smtClean="0">
                <a:solidFill>
                  <a:schemeClr val="tx2">
                    <a:lumMod val="25000"/>
                  </a:schemeClr>
                </a:solidFill>
              </a:rPr>
              <a:t>рсунь-Шевч</a:t>
            </a:r>
            <a:r>
              <a:rPr lang="uk-UA" sz="5400" dirty="0" err="1" smtClean="0">
                <a:solidFill>
                  <a:schemeClr val="tx2">
                    <a:lumMod val="25000"/>
                  </a:schemeClr>
                </a:solidFill>
              </a:rPr>
              <a:t>ен</a:t>
            </a:r>
            <a:r>
              <a:rPr lang="vi-VN" sz="5400" dirty="0" smtClean="0">
                <a:solidFill>
                  <a:schemeClr val="tx2">
                    <a:lumMod val="25000"/>
                  </a:schemeClr>
                </a:solidFill>
              </a:rPr>
              <a:t>ківська наступ</a:t>
            </a:r>
            <a:r>
              <a:rPr lang="uk-UA" sz="5400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r>
              <a:rPr lang="vi-VN" sz="5400" dirty="0" smtClean="0">
                <a:solidFill>
                  <a:schemeClr val="tx2">
                    <a:lumMod val="25000"/>
                  </a:schemeClr>
                </a:solidFill>
              </a:rPr>
              <a:t>льна опер</a:t>
            </a:r>
            <a:r>
              <a:rPr lang="uk-UA" sz="5400" dirty="0" smtClean="0">
                <a:solidFill>
                  <a:schemeClr val="tx2">
                    <a:lumMod val="25000"/>
                  </a:schemeClr>
                </a:solidFill>
              </a:rPr>
              <a:t>а</a:t>
            </a:r>
            <a:r>
              <a:rPr lang="vi-VN" sz="5400" dirty="0" smtClean="0">
                <a:solidFill>
                  <a:schemeClr val="tx2">
                    <a:lumMod val="25000"/>
                  </a:schemeClr>
                </a:solidFill>
              </a:rPr>
              <a:t>ція</a:t>
            </a:r>
            <a:r>
              <a:rPr lang="vi-VN" sz="5400" dirty="0" smtClean="0"/>
              <a:t> 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445224"/>
            <a:ext cx="3744416" cy="119675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</a:t>
            </a:r>
          </a:p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11-А класу</a:t>
            </a:r>
          </a:p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СЗШ№2</a:t>
            </a:r>
          </a:p>
          <a:p>
            <a:pPr algn="l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Очеретяна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Каріна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Корсунь-Шевченківська операція як одна з характерних операцій на оточення в роки Великої Вітчизняної війни зробила значний внесок у розвиток радянського воєнного мистецтва. Як позитивний, так і негативний досвід, набутий в ході операції, був врахований при підготовці та проведенні подальших операцій на оточення в завершальному періоді Великої Вітчизняної війни.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 з післявоєнною концепцією оточення та знищення великих угруповань противника стало вважатися головним способом розгрому противника. Подальші докорінні зміни у воєнній справі, викликані появою та розвитком принципово нових засобів збройної боротьби, підвищенням можливостей військ, удосконаленням форм і способів ведення воєнних дій, дещо похитнули це положення, але й нині теорія воєнного мистецтва, зокрема й у нашій країні, визнає оточення однією з основних форм бойових дій. Отже, без перебільшення можна стверджувати, що багато в чому досліджений досвід зберігає свою значущість для воєнного мистецтва і в наш час.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uk-UA" sz="4000" b="0" i="1" dirty="0" smtClean="0">
                <a:solidFill>
                  <a:schemeClr val="accent1">
                    <a:lumMod val="75000"/>
                  </a:schemeClr>
                </a:solidFill>
              </a:rPr>
              <a:t>Висновок:</a:t>
            </a:r>
            <a:endParaRPr lang="uk-UA" sz="40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uk-UA" dirty="0" smtClean="0"/>
              <a:t>Коли відбувалась Корсунь-Шевченківська Наступальна операція?</a:t>
            </a:r>
          </a:p>
          <a:p>
            <a:pPr marL="624078" indent="-514350">
              <a:buFont typeface="+mj-lt"/>
              <a:buAutoNum type="arabicPeriod"/>
            </a:pPr>
            <a:r>
              <a:rPr lang="uk-UA" dirty="0" smtClean="0"/>
              <a:t>Хто керував першим та другим Українськими фронтами?</a:t>
            </a:r>
          </a:p>
          <a:p>
            <a:pPr marL="624078" indent="-514350">
              <a:buFont typeface="+mj-lt"/>
              <a:buAutoNum type="arabicPeriod"/>
            </a:pPr>
            <a:r>
              <a:rPr lang="uk-UA" dirty="0" smtClean="0"/>
              <a:t>Чиєю поразкою закінчився наступ?</a:t>
            </a:r>
          </a:p>
          <a:p>
            <a:pPr marL="624078" indent="-514350">
              <a:buFont typeface="+mj-lt"/>
              <a:buAutoNum type="arabicPeriod"/>
            </a:pPr>
            <a:endParaRPr lang="uk-UA" dirty="0" smtClean="0"/>
          </a:p>
          <a:p>
            <a:pPr marL="624078" indent="-514350">
              <a:buFont typeface="+mj-lt"/>
              <a:buAutoNum type="arabicPeriod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uk-UA" b="0" i="1" dirty="0" smtClean="0">
                <a:solidFill>
                  <a:schemeClr val="accent1">
                    <a:lumMod val="75000"/>
                  </a:schemeClr>
                </a:solidFill>
              </a:rPr>
              <a:t>Питання:</a:t>
            </a:r>
            <a:endParaRPr lang="uk-UA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http://uk.wikipedia.org/wiki/%D0%9A%D0%BE%D1%80%D1%81%D1%83%D0%BD%D1%8C-%D0%A8%D0%B5%D0%B2%D1%87%D0%B5%D0%BD%D0%BA%D1%96%D0%B2%D1%81%D1%8C%D0%BA%D0%B0_%</a:t>
            </a:r>
            <a:r>
              <a:rPr lang="en-US" dirty="0" smtClean="0">
                <a:hlinkClick r:id="rId2"/>
              </a:rPr>
              <a:t>D0%BE%D0%BF%D0%B5%D1%8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disser.com.ua/content/251571.html0%D0%B0%D1%86%D1%96%D1%8F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http://pres-centr.ck.ua/print/news-14258.html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i="1" dirty="0" smtClean="0">
                <a:solidFill>
                  <a:schemeClr val="accent1">
                    <a:lumMod val="75000"/>
                  </a:schemeClr>
                </a:solidFill>
              </a:rPr>
              <a:t>Джерела:</a:t>
            </a:r>
            <a:endParaRPr lang="uk-UA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dirty="0" smtClean="0"/>
              <a:t>Кінець</a:t>
            </a:r>
            <a:endParaRPr lang="uk-UA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4149080"/>
            <a:ext cx="5585048" cy="197708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786210"/>
          </a:xfrm>
        </p:spPr>
        <p:txBody>
          <a:bodyPr>
            <a:noAutofit/>
          </a:bodyPr>
          <a:lstStyle/>
          <a:p>
            <a:pPr algn="ctr"/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рсунь-Шевч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нківська наступа</a:t>
            </a:r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</a:rPr>
              <a:t>льна</a:t>
            </a:r>
            <a:r>
              <a:rPr lang="vi-VN" sz="2400" dirty="0" smtClean="0">
                <a:solidFill>
                  <a:schemeClr val="accent6">
                    <a:lumMod val="50000"/>
                  </a:schemeClr>
                </a:solidFill>
              </a:rPr>
              <a:t> операція</a:t>
            </a:r>
            <a:r>
              <a:rPr lang="vi-VN" sz="2000" dirty="0" smtClean="0"/>
              <a:t> (</a:t>
            </a:r>
            <a:r>
              <a:rPr lang="vi-VN" sz="1800" dirty="0" smtClean="0"/>
              <a:t>з німецького боку називалась </a:t>
            </a:r>
            <a:r>
              <a:rPr lang="vi-VN" sz="1800" dirty="0" smtClean="0">
                <a:solidFill>
                  <a:schemeClr val="accent6">
                    <a:lumMod val="50000"/>
                  </a:schemeClr>
                </a:solidFill>
              </a:rPr>
              <a:t>Черкаський котел</a:t>
            </a:r>
            <a:r>
              <a:rPr lang="vi-VN" sz="2000" dirty="0" smtClean="0"/>
              <a:t>; </a:t>
            </a:r>
            <a:r>
              <a:rPr lang="vi-VN" sz="2000" i="1" dirty="0" smtClean="0">
                <a:solidFill>
                  <a:schemeClr val="accent6">
                    <a:lumMod val="50000"/>
                  </a:schemeClr>
                </a:solidFill>
              </a:rPr>
              <a:t>24 січня — 17 лютого 1944 р</a:t>
            </a:r>
            <a:r>
              <a:rPr lang="vi-VN" sz="2000" dirty="0" smtClean="0"/>
              <a:t>.)  — частина стратегічного наступу військ 1-го </a:t>
            </a:r>
            <a:r>
              <a:rPr lang="vi-VN" sz="1800" dirty="0" smtClean="0"/>
              <a:t>(генерал армії Микола Ватутін</a:t>
            </a:r>
            <a:r>
              <a:rPr lang="vi-VN" sz="2000" dirty="0" smtClean="0"/>
              <a:t>) і 2-го (</a:t>
            </a:r>
            <a:r>
              <a:rPr lang="vi-VN" sz="1800" dirty="0" smtClean="0"/>
              <a:t>генерал армії Іван Конєв</a:t>
            </a:r>
            <a:r>
              <a:rPr lang="vi-VN" sz="2000" dirty="0" smtClean="0"/>
              <a:t>) Українських фронтів із метою оточення та знищення угрупування противника на Корсунь-Шевченківському виступі.</a:t>
            </a:r>
            <a:endParaRPr lang="uk-UA" sz="2000" dirty="0"/>
          </a:p>
        </p:txBody>
      </p:sp>
      <p:pic>
        <p:nvPicPr>
          <p:cNvPr id="1026" name="Picture 2" descr="http://www.day.kiev.ua/sites/default/files/main/articles/28022013/11vatut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3363933" cy="35283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27687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 Ватутін</a:t>
            </a:r>
            <a:endParaRPr lang="uk-UA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www.mvk.kharkov.ua/contentimages/expo/A000AF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168352" cy="38785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5436096" y="227687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Конєв</a:t>
            </a:r>
            <a:endParaRPr lang="uk-UA" sz="28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1196752"/>
            <a:ext cx="4608512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розпочалася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1944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</a:t>
            </a:r>
          </a:p>
          <a:p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Вранці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25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1944 року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перейшли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прорвати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оборону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відрізку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Вербівка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Калинівка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Баландине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Красносілка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розпочати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переслідування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відступали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оборонялись,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ударами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змушені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відступати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Хід</a:t>
            </a:r>
            <a:r>
              <a:rPr lang="ru-RU" sz="3600" dirty="0" smtClean="0"/>
              <a:t> </a:t>
            </a:r>
            <a:r>
              <a:rPr lang="ru-RU" sz="3600" dirty="0" err="1" smtClean="0"/>
              <a:t>операції</a:t>
            </a:r>
            <a:r>
              <a:rPr lang="ru-RU" sz="4000" dirty="0" smtClean="0"/>
              <a:t>.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Початок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8673" name="Picture 1" descr="C:\Users\Aslanov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699"/>
            <a:ext cx="4355976" cy="575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0" name="Picture 2" descr="http://www.opoccuu.com/1702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692696"/>
            <a:ext cx="8435280" cy="259228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Різними підрозділами радянських військ було створено зовнішнє і внутрішнє кільця оточення. Утворився відомий Корсунь-Шевченківський «котел». Оточені війська Вермахту у Корсуні були приречені на поразку. Щоб уникнути зайвих жертв з обох сторін, 8 лютого 1944 року радянське командування через парламентарів на чолі з генералом М.І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Савєльєвим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подало німецьким військам ультиматум з пропозицією припинити опір. Командування оточених військ Вермахту, виконуючи наказ Гітлера триматися за будь-яку ціну і сподіваючись на обіцяну допомогу, відхилило ультиматум.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i="1" dirty="0" smtClean="0">
                <a:solidFill>
                  <a:schemeClr val="accent1">
                    <a:lumMod val="75000"/>
                  </a:schemeClr>
                </a:solidFill>
              </a:rPr>
              <a:t>Оточення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29698" name="Picture 2" descr="http://www.oda.ck.ua/images/vvv_f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149080"/>
            <a:ext cx="4128120" cy="25800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80528" y="764705"/>
            <a:ext cx="9217024" cy="273630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Німецькі частини, які йшли на прорив, ухиляючись від радянського вогню, вийшли східніше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Лисянки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південь від позицій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деблокуючих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сил, до річки Гнилий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не було ні мостів, ні захопленого плацдарму. З великими труднощами німці спорудили переправу. До 16 години 17 лютого вони таки вийшли до 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Лисянки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Незважаючи на складні умови прориву, за спогадами очевидців, найбільших втрат німецькі війська зазнали якраз під час форсування річки Гнилий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Тікич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близько 45 тисяч німецьких вояків, що почали прорив з «котла», 36 262 успішно пробилися до своїх. Але всю важку зброю і спорядження було знищено чи залишено. Частини прикриття, успішно виконавши завдання, досягли позицій 3-го танкового корпусу в ніч на 17 лютого 1944 року . Командувач німецьких сил генерал В.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Штеммерман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прориві слідував з ар'єргардом, особисто очолив офіцерську роту, складену з управління корпусу, і загинув в бою. Командир дивізії СС «Вікінг» Г.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Гілле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цей прорив отримав «Залізний хрест» з рук Гітлера.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b="0" i="1" dirty="0" smtClean="0">
                <a:solidFill>
                  <a:schemeClr val="accent1">
                    <a:lumMod val="75000"/>
                  </a:schemeClr>
                </a:solidFill>
              </a:rPr>
              <a:t>Завершення і німецький прорив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0722" name="AutoShape 2" descr="data:image/jpeg;base64,/9j/4AAQSkZJRgABAQAAAQABAAD/2wCEAAkGBxQTEhUUExMWFhUVGRsZGRgYGRwcHBoYHRwdGBgYHBwcHCggHR0lIBocIjEhJSkrLy4uHB8zODMsNygtLisBCgoKBQUFDgUFDisZExkrKysrKysrKysrKysrKysrKysrKysrKysrKysrKysrKysrKysrKysrKysrKysrKysrK//AABEIAK8BIAMBIgACEQEDEQH/xAAbAAACAgMBAAAAAAAAAAAAAAAEBQMGAQIHAP/EAD8QAAIBAgQEBAMHAgYBAwUAAAECEQMhAAQSMQUiQVEGE2FxMoGRI0KhscHR8BRSB2JykuHx0hYzwhUkQ2OC/8QAFAEBAAAAAAAAAAAAAAAAAAAAAP/EABQRAQAAAAAAAAAAAAAAAAAAAAD/2gAMAwEAAhEDEQA/AO1CpjYPgZagOxxkVMARrx7XiENjM4CYNjM4hnHtWAnnHjiINjbVgMFzjIfGr41GAk149rxAWx7XOAnNTHg+B9se1YAnXjBfEOvGCcBN5uM68Clsag95j+bYAzXjOrAyPjfXgJdeMGriInEZY4CfzsZ83Afne2PGp64A0VceNXAvm23nERJ72/LAHebj3m4BNXtjIrYAxqvrjy1xgY4xFt8AYtSdsZ8zAMeuNyxGxt64Ao1MY871wK1QkWHzxCSRvvgGPm41NbAasdv1xq8/y+AENW24P1tiVWPQ4XJnVAnnv6r7dsTrnF7P/uH/AI4A5axGJErHCynxBbWqTMRI/wDHElPPAmPtPeVgj304BiakYx53phfUzqTE1J//AJ/b0xulUEX8wfNMAZrPfEy1hMTOFrFf7n95X9saVANRhqgje8Xj1X8rYByWxrqwuy66vvVfr8v7R/IxOMqP7qn1/wCMAQ+MavSMCVaA21VCD6n/AMcQJQSba7T12M3+7a+AYzIxo5H9wwO1Bf8A9n8+WBGoLO9Uex9ABsOwjAMy+x3n1x5W/n8GEWWamzsqPV+yi9oBabDYzY43bLKP/wAjgTOwgEdd+kfhgHVRh6T+IGBFzdP+9BcDcG5gAW3JJH1wqqgBwoqvqYSxAghQDB+K4m2IMtkE1SHYGwnSINx6+m+Asy+hnscSAgbmLgfM2A+cj6jFPd/LajSSqYZV07wFJ0qPkB27YLr5NiDOYUglZkNcyNM8vcDAWNKwIkEEdxfuP0xHms0qIXY6VUST2GK/k+HAqPLqSD2DR125cS5jgxIIiqQR/apkf7hgCs/xNKdSnTMk1GCm9lB+8bfh6HE9R0mFcH54UHw/tJqEnugj6a7e+Ia/BmFREBJ1aiToA2EiL39e3zwD7zY6/QjtiDLcQpOiuhMNcaok7jabbYR5/hVRRqk7qt+pYhBAAPUjAg4RV1aOUQJ39rRE9e2AsWf4tTpFQ0ksGIAjppBkzb4h+OBn8R0dbqNXKKhNulPeL9TMe3rir0qAZjLpKkC+qd4H3cS/04B3k32E+84CyN4ppa9Ol76SpjfVFvxGDs7xZKWjUSNbafn64py5QksQDNrQNhHr7fhjWtSqMLhm6xHpv9DgLfl+O0XMB9Xex9YwSM6Jjoek457ceh/h/fGq1m1ECflOA6klZWBgjGlSn2I+u+ObGoyRMidsbZtaiAFwygmBIIv88BcF8RUdFVgTFIwbEaiZAAnuRGAKviacurgFajcsEW1CPMZe6g8vvirZep0FrzE9RsT6269sTPXMAdJJHucA8FUJLM4iY3kDeRHp67QNsFAltOgrBk3mSOhEfjihZbP1FsGkH+8SCSZIn12iR1xYuGeI8u1M+aNLIQNAOpmMfcFjG+9gdzfAP6Jvta9xtY3+eDCQLR+OEtHiBYM8KDpm5JAAuQSMCZPxDTZ+azOQBA9LA+nqe+AtFMLvpJPqZ36C21hgimUnUEE7TzE+1h6YU5miXBWWUnqpg/Pv9PyxDw7XSrNRD1GBpJVEtMczq1/kDgHxC35NwbnVN7m82HXCLNcRdaBFCBUVhq5vMDLJU6dbEjo1+gOFniHxToBprzhk0sS0gEgho9p3OKnllhp1cp6weo6XwHTPCOaqtTfWxqQ1jKkhollktcXUj54elqgMgFxYaeVYvdpm9umKb4WzxTLHW0eUX1EE7fEGNrmCfpGLNls5qAIYmfU9RM7XtHynAG1c3pIDgjU0LEtNhcwOX542q11QgMYLEAepPTAhabSw+bD+bi2NCn+r6t+PNgGer2+uNC47jAJoAjc+5JN+m5xiihCfaEE3JIBUR0MFm6euAg4Snk/1JcqJqvULCPgI1CYva9jiveOOMEikKVVgGQsUGpSQ0aJtMkauXDjxLmqeXpMzRrqkU1UmCxYhTEAk6QSe1umOaUuIOzJDEsGUSpglgQQVMSL7e+A6RwjKAVy1Vi1VaNIENfmAE1BeRcRe8k98PdRggNczBa4BO1gRIHafngM8MTzTUg6o0kzuBtImOnbBYpCcBReKZ2salNs5TVDSek+qjBkSSFu8wSrXmOU2nBHiPxeWRGyzMoJYMYuGGkgdREGfXCj/ABA4wtSslGmPgbSzTGozBXbZTN46mN8LyVVPL8wmmpMSoA1HdjJMm8T2A2tIXjwv4hZsvUqZg2pQNUQWPawAnbbvhB4p8S/1IQUQ6BSdUmNU2Gx6evfFfzWYfy1p+ZqpK2pVAgqTchhG+97/ACuMAZliqa9l1fU72wDSr4qzQhfOZdA09JMEmWJBk7D2A3vPTeHlmpUTUjzCilpAnUVGqwsPljh9fOhzLL2E32AgA3ANoHTYYuGU8cVmCUy1OnIVRUCzpFlDtqJEDc273wHStE7wdsUTxfmwK2qk+mVGvSxVmaCLra2k6T+WIs14ozNMPSradakCQIkGeYECI+XX0OKkK5Z5uSDP7e3bAWXw1xryDrqIRSq8ofR1X+0/eG8qD6jYg3/KZoVVLUqqOO4mx7ETb54rH+H3EBWyzUGAbyTpKsJBpuSyyDb+5Y/yg9cOKfhbLiqKq0irKZAVmAkEEGJ9Ntt7YBoEqH7yj2nA2folUdi6hVUsSwmAASTg9Qe+K/4yz1L+nqUi2qpUhVVWIuGBNwCBEXB32wC7g+ZTMzCsFUhdZEIzW5ReQTNgfzw1yfBnStUeU0OAAukGIi+3vjnHBqipXpipOnzacXsG8xLk9gJP02x15QZwFT47wapVzJb7M008pSJgwzQQQBvLE+xEXwv8ZkIyUzdoLzJ+FiVAv/pn6Yf8X4PUfNJVUHTqpaoIHwtNwd4jFZ8XcTpf1Tq1IMafIWae0mIYbGenfAJsjUmqizGplW+3MQt/rOPDNyZHUdO29sF8L4Yteqholk5xazQQrMrA2tqQAztqG+A63DylDL1gwP8AUoXVQDISFI3G9zt0jAOa+cytVdbIoZ7sxWoANlKMnmNrJKk6ugO0nCl+BVANSvSZd1u6lRuFVmEkxa+A+FpNIXAhpvaSSQB9L/M4YjPUaN31PUPw01MW/wAx6D8ffAG1RVXLVQFZncFBoUkKrCGJInYTv3GE2RQU+dEZmQghIPxdLdI32wyyXiKvUqRSbLqB0IaQIkyrEE/Ltibh/H2zNYUhTpMgJ11SGBIAsUGqVkxaSTPToC/OeNswxiEWABygjYybkm529sAZ7xTVqMGfTIUICBEKG1Dr3w1434RqS9SluLmmxE9zDAxHYNpPucLcvl2yq+YVivJVTIKoLS2nTd7kAzA7SMBDVSu1PWaLaCLGDYd+8HubHGozwhJsPTYGY2H1+eM5PiNQMWks1puSb/wXx7xLl0lHQ8zltQgASALqBsP1vbAX/wAJZlRSIZRLMwLHopgaSOovtf2xbuD11qU5BpsRIim+sR90zAiReIt64p3+GvEKZDUnjzZLpb7mlQQG7g3I9fTF+bMKCqkwXJCjuQJP4DAaGiwYRpCc0jSSxJgggzAvqmxmRtF9nojtaIiBH5T+mJXcASSAP4MB8S4iKI1MjsJUSgB3kbTMAxNvvDoCQBK07X3/AJ6418mZnraxPrt1BvjNCuHUMCLid/wxsHwFL8f8Hjy82CCtCNavJ5QxeVJMTJggg2iIi/JsrVjlOx+swAf3x2D/ABT1HInTMa11R0Ugrf01ED5443Xp/e9J369sB2vwR4gGbokMR51GFqAReQdFQdgwBt0IIww8TcVXLZWrWIJ0rCiYl25UEja5F+gk4h8HBf6HLaGDA0l5gumTF5EmCDIIk7HEfFeGvmczSSogOUpq1R9RH2lYzTRCo+6oLNfqV7YDkq83JIleTX0L3Wo4A+791bzAkwTgJq7ICpOwHWxBv8wRifxCBRzFajRnSlR1E3NmPXrG3yvfCtgxHNb5dgYGAfZRQ6KdUta39wJ799vxvhXxfNkto2Ck8vbt/PXFo8P8IStkDUWadTLuRUJMh0JLBo6FVOnsdP0WZRKWYby8xylBHmg3piQokk6WXWyqJ21WInAVoE4z5hwy4DwKrnKjUqBWUUuWclV0ghRsGgmZj/Ve2M8H8PVswavlBWFGzMNRUySBo0qS06Sdto7iQYeHs3570qFZ2dWqU0ieYoWFgxuQI6kwCYjDXxVQVK+Yr5dEp0aDJRaJAetplgoHZTzbC3eTgPwlw5qXEaiFSz0Ecg6SCs6FFTSbghaswf0nD6vw3y+H5bLFC6pmFasWChmUsxYwXYAnUFufngLf4RyApZSkNGhnValQX+NlXV19APlh5GF1DNuSZTSJgCUuImbMfQR64JoViwkqy/6vp0+seuAV+MOLf02Ud1MO0In+ptyPYSfljj2b4sSAqyFHrv0JY9Ti5f4t1zry6XgLUf0JJVR9IP8AuxzeJOAc8L4gaZDIYZSCI7gyPkIx3GnUJuBYxHsccA4eQAQdz/3+mOl1fFqDhyaW+3KeTG5UqFVnMbSpDL/qHYwBnG/GdNCyU5ciZaYWdrRc++KLUzepi15Yk7jckluncnCtXJn+dMFJYXwDnhvEjRH/ANuVWoSeZwLWuLfUWtfvjHG85WXL5RSQq0lKr3MKaYI9NEfMn0wiqVuZYsI2wXxysXWheQEYR2YNzfUaPpgEtQ6QImIBna8XjEVWmSSDvvI3+eC1qckdQOmCHyh1IWBBKam6bkkfngE7s0yZnqcOspW8tQPKSou7BtQM9NLLEEDvI9DGPNkDEiZ7HaPXGTScoSFug+Yi5Vumxs3oPXAH5zxE7BEpBlRR8NTS/P6yIce6j2ETg/M5HLVFVRUmoQXd1gDW1yAuwUTED06zgXP8HQMppVC1InciCSPiFrEA2m2x33IuZ4aguhZW9DI+Y3nATN4edII+0X+5CTbuQOaMIs3TJqGCCAYGkyttyCT8zhnk+M1qTcwJA63m/W+xPfDXM+IA1xTpVC8KVqU1IYk21feMd5ntgF/h1WGZpUwq1CGBKxI0zzyDaAJM47NUzJBUKjPq6ggKB3JJn6A4oPCOPJQF8utJBOpaFITYXZ2ZwwgkXIO8TfFwyef80B6ajQ03ZiGMddOn9e3fAH5es/MTTVQSNJDHUwO5YFBpb0k++EfHfDgrqqirUXRcS0yb3JMnr09MNMxVMRzW+IrpEACZGuxmw9O46wF2HmVAXeVkUwVKi0DSwUHm3kkgdMATlkZKQXdgqi7E7QCdRW5iTcXMYrHFPFlVKVWqFRPLRdKVJ+0dmEkTpY6FMkAQTIkROHeeapAWmskmJZCyi5vHmJYED6gicVzxh4UavqrNWJYCAIARRsYBJgdSZ/TAArwjP56mr5vMCjRbSVTTJMxp+zSN5B5iSJ2xXvFXh0UDQUVGd6xIEhVWAVVdnY8xcGSRYbYuuZ4vTpZdHrGmQFKqAWYsy8vI2pit1M8piRfqaZxzNU6lSnVFUAISyeUxqMFUhqZOumkOSPgMwYm2A6L4YAoZZMuovTUkEtIeWYs8gWBYkx0BG+BfGfiJ8tTVaV69U6KaWJliAKguDY2HSWE7YT5LxhQcqKld0FgBTy51WERqDvbeyou+C+LcPyVagc1aDzGrAEjVpBLrZukLPSLXwFJ4jTNKo9HUHaiEBYf3MoZ4m55tXywrrZoG3ljV+B+QE/Ke3thnx2sq1MwKeiDUokaI0R/TEEraYLGCZ+93vjb+jTSSieYr80gA6QdpJMi1ojvgIMtxdqOVqKdWuud9wVHxBgdjexG3TBHG+CKM3Ry+X1NqCFy99TFmZiyrsAALeg63w8emAilApV2pQmmCGEEzuFnSZkD8sK6WcJzQr1GZ9CiIgAtEARBhYJt6b4CDhecpcPzuYA+0VaTBCTq+2FNaiAwIDB9SbWJ9MX3/AAsytOnkKQUgvULM5EEyGKgE91UKI6H3xUW4YMyzVApElHMIShC/GrEX5mUiPmOuLhlM2XUgKaYJ0laGmVmL8kOJHUxbcbSGuUohON5gwIrZVKkxOzpS/wDjf5YzxrJMzjyzDI6tMkGFIb4dUaTfb/LfAfD+Bj+oSoqEItMoEJPLDaluCJEwdMfS2LA2U8tES7ElVJEDtck9Nh3gj1OAOyziIFiNwBJ+cYJKetu0D9sQ5UQB0G1/3/6wYGXa0npgKN/icV8lVKKxB1lokqp5QA0WLG59EOOTmmCQFMntjtP+IFT7JKUWYlvmvQfWccrTIVHJVAzd42Hqx2A9TbALmQKYF7fjgjNVjYTYAfWL/jiWrkWUjWNMgETcEf3KRZge4nGRShywI5bRuSYjqNpBv6euA2dQvMFKiBCMZM6QG7bmW26gY31bgnYi/rH5Wx6pX1EEx8u+MpHXrgB8zTiDH6/PBuRoNVARbszhUH+aJYz2Cgz7rgcoSNCy0kQoBN/Yb2nFt4XwFBRBqeYlRQGYwwClroBAsYKgybGcA+4Z4RypyeXp5lAlSmgZzr0NLGX1EGdJaRfbYEYReMMotMUqi2RW0HsAqkAfr8sWyjwrL1KtWqxq1KhYczIITy3VlRYQAgNTBBMnrN8c28T01/qswsMqmqxhbAmbmNpJ6+uAho1jqsfb8pwxyRBzKggaGpsosSGqaWKhgD0MG9oHbCvh1AyCBA/b9cOMmTTAqK2oaSag5R0IsPi07CTYzgMcQqBQFUzoUKD+t+vX54UVR5pJARRNpmf3xPxrNJETcj4ReD+WEKV2X2wDZcuPLO5LGAfSbmO1vU7YzU4bS1BC7RcGALHvcxp2nrvvgVc6CAJ2iB7bYFqVZP8AP51/HAF1/MNtXLCqTM8qgaRe5A394ww4NnKqujJLLTcG5gRsV7iR7+xwjFYmRfsBvbDKjkHDBKxNBWuzVEeLT0CyTuItfcjAdWfiyFPMT7RHOmGKqoMhbl1HNf4Sekd8FUa1OsKdQIhZJKMySKdgDoeCNjGpWgiYkYX8P4YPLpeRWqCmgIFioKnSSQoCyTpJDGfjaLGMMcpw4KKYBrHQCJNQiT/cyzBNzAiBYAQBgNa+bp0EXU9GkhsoHKI3IWN/kBiFuM0yANYdWsNIZp3uNIYn9RJHrtm8jrJ1UKTjcNVJa/bSU5Y9Lb4lWlVa3mKgFop3sfVlt7Adr4Dm3iylUzeYU0Uby1pqFDcsCSWaCZUEmASBOn0xXsxkHollcEN2BGmBvN7469xPh1MaAzGQRDawkGI1WKkkyBYG5BjChMkpgHJLUjk1VNPJBG/mX7HuTHfAc1yC1HqU0SNWoBTB+KbElObeDI23xaf/AEvVzQXSrKlJQiK1ZqijTywoJJSwiAeggYvGV4QlNNaUKauJ5UVRq9AzDY/wnG+ayr1MtVpkeUaiOJL6tEgibGwFrCAPXAc34r4XOXUebVpDUV5ACakKIJF7C95MTGPZKmcw2ijROtYBekXUKDIGt50qIB33gxOIPD+Qp1kqVK1VUp0qZaJ0l3IOhZMGCReLmwtOG/8AhtnqdKnVV/Ml6gAC03dSNE3KiAeVrnpgGdTg/l09CtrHKx3+72N/WY6RirvlSigFZMyexPQd/wAcXuvnizKoI0AkEqpfVAIt5eoJ3ve0RiHNUNRGkADvpHy6dt+naBgK5wDMmmKiuFiopCB16o2rlgbS6kA2sY64tvCM6VQF/LDKAsKnMAZAEgSICg7RthPnsrQChqcVHR6akai4Id9BXe9qjMBYSveMPOH07DRoH3iAZmSSY07dL+sEAjAb5Fvtap68ok7jvqEAgkAAbCw3jDCpJPePWLe31xrTAuSfpaOlpJv64np6TqjeQD72P5EYDZHgXkT1vufb2wLwniJZ2RyIVQdUjcmCPSLfXBNDMhi6i5U3swiRqESoB9xOIMpllptqpp8TQ0L0G5MkbHrf0BwAPirhPnsqoxLsAulm5QoMl46ETuIN4vhxwThCZakKaX6ux+J3O7N/LCBhX4crF2rVHHOXZRYStNTyggHcmT7ae2H7tAmD+P8A3+GAQ+NchTq0EDlgoqahptdadQwZG1vyxy/I5EvSr1RdKQQFuhdn2HcgGT2n1xfPFmezFQNTemKVMKSHMEkwyn5FSbRad5thfwnJuabUGUUaVRHSmt4FQfaa2J+JmiZ7DoLAKI66RM74wFJtsMGcVy2ms1NTqIOkEfeItb0nb5e+GPEshoaI6xHc7dr4CLwpRnOZcHbzAbbyAWHykCfScdI4/lfNpkAi27G4ABk2+l4tGKv4F4aRnHLD/wBqlv0DPp037lS3ynF8cGIk39DHe/pgONcI4jpgsXRkeS6l5KwBpIV1iIIkEWY4k42STqJJNS9yT6G7Xi3W9xi98M4NlaVBcxVT7RUD/EZDGdJA/uMgCRuB74pg4dVzOYpUyZY8qxsFW7EW6XO19sBP4XyCO5FQ6aYBL7gmLhbXiQJttPcYsHMk+UEYVCBqQKyxGy6QIsbFrCN8R+KeC08vl0p0pPPNR2K6iY5AQI2B2AjrvvRhVqUzKsyxsQ7qR81YWwDPj+UAqQAgO7BVVY/1EEyTe84WtRU3VSSfvH4R7d79cRJWJYlizMbknmJPfmN/ng1lZwbn3YzP7YBc1K8bm3sPf9sMeEV0XWrJIYi8CYFj06+mCuA5MPr1INwCpvMC/wCeCs7w80qlzqV+ZS0EEE7wbAi4mMA24UmVR/ND+W4AA0zAIkEhbh2gEwFPU3kHDrgNBncsvEnqrqBKaFW1iEIZYXlmQiqeYG0YU5TgK1PLikXp6RqioqtqhZPKWXmIaQNMT03LzLZAKqpQoU0NMEA1XqBlqMAKgX7MgyNP2ikg3tvIGcQzFT7N6dPzEnnQqfNuOXSHZFUyb64gY2zPGKdAsK1WkDq5RcELFwVDOSbEzCjmAiRcqupqUyuooTuV1LHeDZo+mNU4Ygq+aNUxEarG83/ugmRqmOmAU/8ArHLsJC1dMxqFMkHsbHr06+mAcp4iWpXpiplXmdKVPLJMmAYpw2gE6ROoxuSBi6qto2xqq33JwC9KCUwdKRq3g3nfq36wPTGabEtBDD5iD2iCbX6xg2qN7fid/pgIUGUjSRFybCAN+pBHT6YAfPmuCBSpK2//ALjgAEDcAKS0zFyIviveI+HcRzFI0nWmKZILaL6gASqjdiJiZCmQNxi7JpFyY7T02EA+pIx7MNIIve0ggfQzM4Djvh5mSqSWFMaGRiQdInaQIO426Ez0w/8ABZXXVRmBGsNylXVnO0a6eqY7aSTq7DAmfyuioTSZNIPwhgugz8J0DTqlSom5/tsMLcrn/KqBnlVEBp0kzLEQdlYH7wDGNVjqnAdEzyQpMVCBvctAAn4WMgwNgPrhbw7OU2AK6tJvrZWQGbgrqUagR1HTBNHOp5YCh4UhLautPzFAM81iBsPljNTNlJNWqqObhKj01gdviBJ6T1ucBO5JggcgNvumRbckAyLRI+eNqdZlDBkMCygLUJYbSYpiLnZQwAAvgbK5p2ZiSDsFAR9Ox3dhDjY2iIgG5GGLTqGlgAN1JQBrW2QtO20b9diAtClU1vMKlgIEAzuVKtIIvuARg6mqyYN94kn3m/yxkjmGpdRIMHTIAsCNR99jE37HEdfMpTADsiBrDU6qDAJi8djtO2AIDXjUojoLfriej7z74iRr9vT+HbGWYLJMybWBJPsAJwCGsXo1WFLQiOQQWAA1W1EgyR6mAJjqcOMnmmIEurEC5Vlid42/lsVvxA7awQECLEHQ3mBuoIAgRI2PqTgY5oOF1aN7AoACbADT63/gGAe8bqu6ILfHzIyKxMAkAAEmSLyu3XqMQcczYhVqsAGBeoDM6Buht94wOkgHbCz+mqatZMCNP2Z6WliJHXqDYDEOd8gsASzu0gSpiBCKpn7siAfe98BUsxXBzHmi/wBrrg9YbUJ94w1estR9hrYmGZio1E2mLxJ6TgLNcGqKxNisFp9BvYf9XxngbaqqidMSdUTphTftbfAdSyddBTXSQbAEj7xUaOtz8MXvbEzt77WwHwRpphigRm+7EQBYCw2EGBeMMfWcBzrxH4irNRRHXTPZjDBNxpuDfSZvtHXC7wjxlcu9TMVadSpqUIumIAJ1OSSwudK29DiTOZ7L1MopAcZhLCSzcuqYJsPhuIFo9cQeE+O+RXLVE8xHWCCLyLoRJjuPn7yBmXyOVzFUlFqAs0wAhuzqCECOZA1hiQTABJ3xt4k4StJ/KhZUEBlPoDDgqIaL73nFkbxRlyysiaavNerTcsEOnWFZQSJ0rYW5QCBuKj4q4h5uYLEtAVQJEWiYA0gxJJkib+2AR06cN/P51wWx6XH6YlzGSIopWglZYEjYfdg9j6GDEHrgaZwB3Ds15NNjGuDJvc6oG8dwPxwwbiSV1FN1emVJKnUtiwuCSRAO/eQMKsiupihMK4Kn2Oxv2MHA2QyTGSaZYiRAPwkblgATE+22+A6D4M0gmSupmYKNOkwDLQBb7yzpkCFE8sG3K0iZPzEfnig+DKTCoSR5K6QRoi4kTq80u2k2grpFmuTEX/Aases7fztONM1mUpqXqMqqNyxgXsB7k4kwJxHKrUQg00qH7qVDyz76W09bgTgNiKOZpFZFSm24DHoZgwQfliejSVFCqIVQFUDYACAB7DFfHhhXcl28tLFKVDkVYmdTRLsSZ1AKbD0w+oUwtl1QN9RYybXlrn5Hv1wEjt6H5R+84CYNq+E6RsSwsesrE/ifbBs4jdJ9fcYAfM1wkVDTeoQCBoWWg3IsNiQPTbbAufqJVogZhmy61FV9PmhKog8ycvT4bqTOqLddq/Di1UOaz6CQXoMFamwClYGoSLwxjqME0MnTUhvKph4gsAJ7kaiJie/pgKD484hTUCmiqOUHkMczSRUBUXgAQCRZj6YpeQeKis4lQdRUtom+2qCVExJAJifcXHxMQ9V2pkVFR6oIr6TTUCmGZVLKHsxWFA0qblgIOKOKvoPz6ja/pFo39sB2vgJJy6KWDAQA9OArAWBWCxAt9687RYCDjHEClJnpIzuscil0JkgG6i8TO8e+BfCxL5QKWOqfigTe+zlovI29hiWlXU6wlXUw5SwZDBIgCFRQTfbSffAacM42jABkqoXkjzPLJY3LaVDamFifhP6YcrUUgNMSARMqYN/gYWPpY+2ENPgzI6VqNRmcL5cOQE0FiWbkXUzAWALASo64P4bkkpU1RLQOrMxIJvLOxJ9tRwDFao7CTMCReN+t8A0ODZcah5SnV8RYaj16tJ6nBSEdLd/n/Pzx7VF8BKridClQ0BtPUJMSF7dJx41ugve8EWHcz0t0vfCDj3h6nmHFWo7rpTTyFQRzFgwZhaNRwfTzaVNRSOUnUd4bbTb2v7j1wCrjlPzYKnQmt51BjMKNDxGoIWLAAHc+pGAaOUCKTTOqo5cLBAARpMiTqk2iT2uLy54hQRhNg1M6jpsVG177G7XMfjhKq0y7KW2kkOxHMxJJgm2/T3wG+Rz9emYanIZDqYMqy3OV0MADqIAW5N+2DuJ0NOh2cUpuwg1CzC2gNsZ9ZIAF8JKGbbUAQlQAk32E3nYcpN5MgbxJwzzORZqKU2YmSGjYglRqWUm0wbzuL2GAQZ3MArCqw1GN4OkzK/FEAgCI+szjPhzJUGqHzm0xPKDE7XBnpG15n0wNxNmVgrEwNh1gAxNhJhjvGN+E12WoHRQWUWWCwiIJi2AuOS4YKc6AnxWJd3DjodP3Dv3HqcOKbnY6SesAggfPcYXrxF0py6AIFkPT5liQsxpkASCfTDZKU7g3GqbR8j3wHHMhlkaA1ZUJ/usB2lhMfMADE1fK0kYgZhTBgeWhaZMdCBOxgHtthlT4T5YqMqEwPvUyVaCptJHUk79OpiAs3mFotp0cwPUCFEzYGeb/ADfvOAPp5DJgRUbMPUaQAqhWkRPJpcgzIhj0NuuIqPDaG+hhBspqKZH+ZlUBTtKrr7HThW/FGNrKL2H+a7H1J/HEmUSpWIVB1CySAoLGACT1PQb9sAVxbOaoUEBFtpUQse3f1wNkrrpI5lMD1Uyb+0YsOR8LwpLRUckAASUHWSUIvBEAkSDtMYzxrhS0aaIpJJuxKhesAQOa1/iJ3tF8AjFJlYHRI9RY/wC6MH8LUVapFqJMv5jFT3bUFswktMhoHysDwPLitXCGymS1i8AR90nvAk7T8sdDyFFAsKHi39wMHrpaANrx2t2wE/BKVRBDMGuZhSl5NyS7kyCOvT5Bsv7dSR8pwvr5gJBNz2iSexsBYc1zA3xrWz5AAA1Mdllh3N2AMWB+mAZ6x+l7e++Bczm1UTBudK78zGwFpgHvhRmcvUMu9QUJUAhQrEgXuzAE6ZtG2+CsxxvL0BFSuqncjdmnqFUFjPoMBOlWqdCx5fLLbyIsNPxIfYmYwaoMk8sTaxmPUzczhO3HsqWCiump9gsyYJGwHUzHeDE3wVQyFLX5mgFwTDNqLKT8Ua5K+wi2AmOUUVTV5tZUIRrbTAJM6J0zc3icJfE/FnXLtUy1WnFIk1YZS0cvKvKwDcwNxt74L8S8Kq5ilop5jygQ4ddAYVAwEKTIK9bjoTilZjwDVSnrQpVqSvJZOW+u5aGvotKj4t7DAPqniA5TK0tdE1K7prKbcoF6lVgnKSIkAbyLAWBzn+IqopZaJuNQD1As2GqdMwOx+eAavA83laXma2ZyQmijqqGGLM2okCF3MibsPfBnhw0qQGZq+YKz6qZBgqWcq0BUXl1aF3HQk9DgK/xLih82trqVHDr95XSC6ApIGiQoaxKDUADGwNbMYv3jOi1YKQCHCgRqfUArMo5AnMGFyQSRawBnFNy9NCw8zWCpEwFYEbxupQkWnmuQbYC+eA6xXLTJPPYHlAEfEOa6zO3XDVcqhc1QpYsZDEkdfiuf4Bit8FydUteoG0/dhYYACVgHSLmJn17YtRMpfSb9BbAEVjK6byQdmZbxIGpRqAJHS+NC6zCzt3J/WfzwKUB2MR6A27CVP8/DWnmFcSjI4XcqR8UfDyi1jPzG2AMo1Y5Qe53P72wV50/z/n2wmeubH8/3sf53xN/UEjSLNttIBt0kW+eAZOZBG4O42kT1/KPfCPiGYpZZU003IsFFJYICnUS0wNIJFr74MTNDp0nbYdPXGTWV1KtcMCpEwYIg3He9/XAAK4qEF6ZCMoqKSQWDEncKAykDVaWHM0jAuYFMLq0MxAEkqT17npfY9QbY0zLpScpSaIX4HqNDc3NZxBJBPMCSIXoMB18ylRtLyrC6wwDat5sNoG3YfMBh2+M6VkkNqMIRuCUggwR1g/jhemYqLPl1NKTAB6gR12IFrA+sYb5ShqpMjQ2oFUWV1k3iJAGozuCTJG2F+aooGcXUoeZTytdoO8/P39sAtzOZZi3vckkk9Lkn+R6YxkqpDAjf6YmamDdegvJUdCbdTscR0gBHz9I7XwF+8P59/LU1VqGdmKgKZIWxIEk7ST2iZxYNdz0AEnlM4pXhXNVUU6HpaZujyI7tMWH7Dvi1pWB3gHre09ReevbAV/M58g/ZgMTc3VSOt/swGE2W9wxJjS2KRx5JKtoCq2xG2wJE7Eie/wCeCX4t5anRUYl21sJGmx5dUKCW6RMD1mwGYzrVm1O2pztYBUXeFHp/JwEORyZeT90RJJAH1n8v0x0TgIqaNAWADIddCKo6qoAIY9dXWfrR+E54rUGm0m3w+27CJ/e0YslLPwxFQnTeLad5JmHuTa4A/XAWelnvLApq2oi9okgmwMAC87/tireLc6GraVDDSqqQ02N3JE+jDG6ceqIdVKkWCqZ1W3MBtK3Ik2M9b9MVzieZeq5qVBDMdgIAgaQADsBER6e+Aa+CXVXr1G1QEA5VZjDG9l6come2LH/9eoowp0qbESEUAFQSV+AAxf2vviocCd0PJqBdgLEQYBjUpBkCZmJF4N8WTKUcyTDHyoaAKbVKamRdZMnv8MXHscA5zrO6RUpuqmIBKjU0yqsVbl7c0C4nrifJ1akwqU0pgRzlteqJMoBpsT0Y4UZz+rfSUqalA3BKqZO86NVoiQwP1kh5vL5tqT1WzbKEBaFUgHrugnoOhgTPXAa+LOOkHyjTeoQivq+0orqJtyAywgdTEn0OCfDmWoUqFatm6dINMsWDM2iBpkVCRqZpsn+UG+AfD9bMMKhANSBCKKS6A8mTstxfe179MWzhnB1pJzc76NJJYhRI0kIoAVB0lVkjecBUst44UQP6ZFp2XSh0siRcRGh99gVwxXxlSCaaGXr1GAhECjos7qzmI6gMfTHuFeBaKA+cxqH7sDSBEwWA+I7EgmLR1wLkvBlUVPtKymjZiaY0OzQREBRoE9Qx6QJ2C2cPzjVKVN2pmmzqGKG5WbwZAP1APcDEhfrP7fjiKo4EDmMWvEx3JkTt+OBtdxEQJkk3EdhBH4jAFGp3PX+bYGeqq/DHy3Pz39fliPzAySCYZZDCxuIBEixHthe1QAadRPq2kkze9hfbpPvgBOJeIFpN5IbzSzD7FdZcGUaNysQxOmACAROK94iq0w6l6ENC2PKVMRA0sA6mBE69IEctgbSXa5IUMSbqL6dl1EgSYF7WkDpJU5/LGuwWohVULGCyjWbiQVJi15aOljJ0hr4Xzg1nkA5QDDA+1tyLb3viyVAhW94kgnp6wLYWcL4bTpsSqgG/cEDtuQd9xhmdv3/HAI8vmc2WaaaKNXLLEaR0Ezee8Dc7CwZBoF7QYMxG2w/m1r4hqpO/zsOhn+TOAOI0pBHUghSRt1JHbf8AHbAEUuIo7MtNpKzaL76TbYjYb4no14J37EXttB+d798K8ll1SmFgS12JuCe8ECRfb+GOtnUVuhIiAAN5PXYRgGPD6S0aa0kLaQTvEyWk++/tviXJV2IMnVB/tC2kmI9vrhamYVhyz0Mza0+gE4zl6g1T29/0+Q+WAdtWJ6id7i8ReDftFh19MJ0o6/gBaBBCkK0qTGpplgDcMym9rzOGFOqCIIJE6pPQ3jvHX64WZrLLysrPIFrqdthJIMeh7YDGdosUaRyWsDTbrFyOkDcSbXjYhVq7KhU030uF5iCZg6hpLXXpaTM9NsFBXYXq1BBNlbqY30yY9OnTEB82mLu7A2MksLX07RGxggR9cApqMBA5geoIA3E2/c4ky0E3n0iDf5nGcwZiCP8AbA+l/fElFRYFFEbnmn6ao/DAWHgVU0CSoC6wAfMcAxb7iqWncgmLfXFkp8RkGVIHeQREmD32uR69cU/h+e0kaU2vACiLwLxq2tM9cWig4IFjb1B/XAVPIcF5dWlVqLJ5ihgX35SAY63PzGFGapRupJIBncTP3dDkEweo722wcM8oO+qJAIkH2JIk7xOAs44MMsXkD2t1P7CcBrly1NWAsKix2gg7GYJPpt73GCqecAJa4IXlAJsxgfNfTt1teGgpJsUmO3QdPh+WMvIsQPa/86YDP9fULB5AYWB0iPpETt+GIc3WZzLkkx17fPGQh6Rv/PXGdBHWPb6YDbKgp1idwRPyI+X5Yf5FfMN80wkHup3EmdEE22EkQO2EuRog1AWGpRcqSRKi5Ejqf16YsVB9LsmVRArIJLNUJnqSC0bkbDp9AsuTemAAKhZj/ceY9doEiPTbBgrR1k/yMU2rUNKGq6xUk6QWlgGjUF0wi9djucZz/E6/lFlTSlxr1APGoBSIax72O+At1TPiNxF7zNwYj62xoK23T9PpbFV8M1yqR5YCrMNIt10gb9zJPU3w7bMkCTYC5P8APlgDGq7XP/HfGlWmupXFPU/wgiAQsyZLMBA+vbC2lngyki4uJv0JBtvb+d8b1qkqVMgEEGLEAi5BEwcAkzficirBfSk/dTV1grqL6SRsStt7HDynmTpaFPmREf5rDqdgWvfocVnPcMytNgrPUJVRKCLgyd9IAG9hH543p8Ud3C0wKYJsQFkKBzb22G0dIvgCMlUzSs4ZK1ULeG0ghiZEOBzAATAteALYSZXiFPzjValdyCCGLQ0ATFg3faxiMXatmwCq7FiYEdhJk4Go5KmrFkpqrNMlQO97dBI6YCFKlviUrIjTFhYAG5B9x226DFWgxEa4kmDpmx2+9Aa25mZFhggUiAIMRYe3b9Maip/lFo/H+Dr0wA+spAJg9doPfYfjj1bPi46GcSZvLyZwJUo79v8AiMBD/UwWu3re3v8A84hq1yZ6Rt02/wC8b+VvPUYjrD0/lvXARiuZE2xFpp9FW3oLdcZqDEZp98BtXZjMGAO+9j+WNF1KTLd5xsaZjGUpTP1wEorkde/642bMEzLdf0xrToGMSpQv0wEatIMmxGPFSLB2Pp72Jvv3xOKEdBjJWB0t3GACalaAR6mPXqTiFMqZvvPeff0wxenJ6T7D88bU6cx+n8GA9kMuVJIPTr+MjDelU6fjM/nfAiIQItGN7D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3" name="Picture 3" descr="C:\Users\Aslanov\Desktop\Снимор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4975898" cy="331236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08720"/>
            <a:ext cx="8363272" cy="5386603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час Корсунь-Шевченківської битви в кільці оточення було знищено 41 200 і взято в полон понад 15 тисяч солдатів і офіцерів Вермахту, знищено 430 літаків, 155 танків, 376 гармат, 59 самохідних гармат, 269 мінометів, 900 кулеметів, захоплено такі трофеї: 41 літак, 116 танків, 32 бронемашини, 618 гармат, 51 самохідну гармату, 267 мінометів, 789 кулеметів, 85 бронетранспортерів, 10 000 автомашин, 7 паровозів, 415 цистерн, 127 тягачів, 4 000 возів із військовими вантажами, 6 418 коней, 64 склади з боєприпасами та військовим майном.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зовнішньому фронті оточення ворог втратив 27 000 солдатів і офіцерів убитими і пораненими. Було знищено 329 літаків, 827 танків, 1 638 автомашин, 446 гармат. Захоплено такі трофеї: 115 танків, 270 гармат, 1 850 автомашин, 50 бронетранспортерів і бронемашин, 10 штабних автобусів та багато іншої зброї і бойової техніки[6].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 історична перемога в Корсунь-Шевченківській битві дісталася Червоній армії теж коштом великих утрат у бойовій техніці і живій силі. Визволили Рівне і Луцьк. Загинуло 770 тис. людей, переважно українців. Тисячі солдатів і офіцерів були нагороджені орденами і медалями. Близько ста воїнів удостоєно звання Героя Радянського Союзу.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успіх під час боїв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армії І.Конєв 20 лютого був нагороджений званням Маршала Радянського Союзу.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0" i="1" dirty="0" smtClean="0">
                <a:solidFill>
                  <a:schemeClr val="accent1">
                    <a:lumMod val="75000"/>
                  </a:schemeClr>
                </a:solidFill>
              </a:rPr>
              <a:t>Результати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162467"/>
          </a:xfrm>
        </p:spPr>
        <p:txBody>
          <a:bodyPr/>
          <a:lstStyle/>
          <a:p>
            <a:r>
              <a:rPr lang="uk-UA" i="1" dirty="0" smtClean="0"/>
              <a:t>Сухопутні війська</a:t>
            </a:r>
            <a:r>
              <a:rPr lang="uk-UA" dirty="0" smtClean="0"/>
              <a:t> </a:t>
            </a:r>
          </a:p>
          <a:p>
            <a:r>
              <a:rPr lang="uk-UA" i="1" dirty="0" smtClean="0"/>
              <a:t>Стрілецькі та повітрянодесантні дивізії</a:t>
            </a:r>
            <a:r>
              <a:rPr lang="uk-UA" dirty="0" smtClean="0"/>
              <a:t> </a:t>
            </a:r>
          </a:p>
          <a:p>
            <a:r>
              <a:rPr lang="uk-UA" i="1" dirty="0" smtClean="0"/>
              <a:t>Бронетанкові та механізовані війська </a:t>
            </a:r>
          </a:p>
          <a:p>
            <a:r>
              <a:rPr lang="uk-UA" i="1" dirty="0" smtClean="0"/>
              <a:t>Артилерія</a:t>
            </a:r>
            <a:r>
              <a:rPr lang="uk-UA" b="1" dirty="0" smtClean="0"/>
              <a:t> </a:t>
            </a:r>
          </a:p>
          <a:p>
            <a:r>
              <a:rPr lang="uk-UA" i="1" dirty="0" smtClean="0"/>
              <a:t>Кавалерія </a:t>
            </a:r>
          </a:p>
          <a:p>
            <a:r>
              <a:rPr lang="uk-UA" i="1" dirty="0" smtClean="0"/>
              <a:t>Спеціальні війська</a:t>
            </a:r>
          </a:p>
          <a:p>
            <a:r>
              <a:rPr lang="uk-UA" i="1" dirty="0" smtClean="0"/>
              <a:t>Тил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70186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</a:rPr>
              <a:t>У проведенні радянськими військами Корсунь-Шевченківської операції брали участь війська, роль і місце яких визначалися поставленими завданнями, масштабом залучених сил і засобів, внеском у досягнення цілей операції: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4006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останні дні березня 1944 року Брюссель, столиця союзної Гітлерові Бельгії, готувався до помпезного параду під керівництвом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штурмбанфюрера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СС Леона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Дегреля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лідера бельгійської профашистської партії "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Рекс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Парад присвячувався... українським Черкасам. Точніше, солдатам бельгійсько-російської бригади СС "Валлонія", що входила до складу розбитої на Черкащині дивізії "Вікінг". У той час, коли в СРСР знамениту битву називали Корсунь-Шевченківською, німці та їхні союзники називали її "Черкаським котлом"...</a:t>
            </a:r>
          </a:p>
          <a:p>
            <a:pPr algn="ctr">
              <a:buNone/>
            </a:pP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Парад в Брюсселі відбувся 2 квітня: 150 валлонських добровольців СС отримали високі нагороди за цю битву. Самому Леону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Дегрелю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нагороду за Черкаси (Рицарський Залізний Хрест) вручав у ставці "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Вольфшанце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("Вовче лігво") особисто Гітлер. Пізніше нацистські газети цитували слова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фюрера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сказані бельгійцеві: "Якби у мене був син, я хотів би, щоб він був таким, як Ви..."</a:t>
            </a:r>
          </a:p>
          <a:p>
            <a:pPr algn="ctr">
              <a:buNone/>
            </a:pP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 же був цей нацистський герой "Черкаського котла"? Леон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Дегрель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своїй країні став фанатичним послідовником ідей Гітлера,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очільником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нацистів-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"рекситів" ще задовго до того, як у Бельгію увійшли війська вермахту. За свої шалені ідеї він пройшов камери 22(!) бельгійських тюрем і однієї французької. Створив "Валлонський легіон", у якому на Східному фронті дослужився від добровільно взятого звання рядового до генерал-майора СС. На чорному прапорі легіону був намальований червоний кривий Бургундський Хрест, а на мундирах бельгійських солдатів – нашивка на рукаві у вигляді чорно-червоно-жовтого щита з написом "Валлонія".. Але були в легіоні й есесівці з нашитим на грудях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восьмиконечним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православним хрестом з написом російською мовою на поперечній перекладині: "Сім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побєдіші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("Цим переможеш"). Це були колишні білогвардійці, добровольці СС з монархічного "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Россійского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Імпєрского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Союза-Ордєна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Разом із бельгійцями росіяни есесівської дивізії чинили звірства на території окупованих України, Кубані й Кавказу. Зрештою, валлонська бригада у складі дивізії "Вікінг" була добряче пошарпана на Черкащині – із понад двох тисяч валлонських добровольців (бельгійців та росіян) уціліло й вирвалося з котла тільки 632... Разом з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Дегрелем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врятувався з "Черкаського котла" і його найкращий друг,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гауптман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 пізніше –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штурмбанфюрер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СС, росіянин Георгій Чехов, колишній офіцер російського імперського Чорноморського флоту. За Черкаси він теж отримав Залізного Хреста.</a:t>
            </a:r>
          </a:p>
          <a:p>
            <a:pPr algn="ctr">
              <a:buNone/>
            </a:pP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 головного нациста Бельгії і російського прислужника Гітлера були схожими і після Черкас: обоє воювали аж до останнього дня війни, отримуючи на Східному фронті чергові нагороди і звання. Після капітуляції Німеччини есесівець Чехов, амністований принцом-регентом Бельгії Шарлем, виїхав до Аргентини, де помер 1961 року, а Леон </a:t>
            </a:r>
            <a:r>
              <a:rPr lang="uk-UA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Дегрель</a:t>
            </a:r>
            <a:r>
              <a:rPr lang="uk-UA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 спочатку в Іспанії, потім теж в Аргентині й зрештою – знову в Іспанії під покровительством друга Гітлера, диктатора Франко. Цей ветеран "Черкаського котла" помер тільки 1994 року, на три роки переживши розвал ненависного йому СРСР...</a:t>
            </a:r>
          </a:p>
          <a:p>
            <a:pPr algn="ctr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Черкаський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котел"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зробив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героями для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Гітлера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бельгійців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... </a:t>
            </a:r>
            <a:r>
              <a:rPr lang="ru-RU" sz="2700" dirty="0" err="1" smtClean="0">
                <a:solidFill>
                  <a:schemeClr val="accent1">
                    <a:lumMod val="75000"/>
                  </a:schemeClr>
                </a:solidFill>
              </a:rPr>
              <a:t>росіян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</TotalTime>
  <Words>800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Корсунь-Шевченківська наступальна операція </vt:lpstr>
      <vt:lpstr>Корсунь-Шевченківська наступальна операція (з німецького боку називалась Черкаський котел; 24 січня — 17 лютого 1944 р.)  — частина стратегічного наступу військ 1-го (генерал армії Микола Ватутін) і 2-го (генерал армії Іван Конєв) Українських фронтів із метою оточення та знищення угрупування противника на Корсунь-Шевченківському виступі.</vt:lpstr>
      <vt:lpstr>Хід операції. Початок </vt:lpstr>
      <vt:lpstr>Слайд 4</vt:lpstr>
      <vt:lpstr>Оточення </vt:lpstr>
      <vt:lpstr>Завершення і німецький прорив </vt:lpstr>
      <vt:lpstr>Результати </vt:lpstr>
      <vt:lpstr>У проведенні радянськими військами Корсунь-Шевченківської операції брали участь війська, роль і місце яких визначалися поставленими завданнями, масштабом залучених сил і засобів, внеском у досягнення цілей операції:</vt:lpstr>
      <vt:lpstr>"Черкаський котел" зробив героями для Гітлера бельгійців і... росіян </vt:lpstr>
      <vt:lpstr>Висновок:</vt:lpstr>
      <vt:lpstr>Питання:</vt:lpstr>
      <vt:lpstr>Джерела: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Aslanov</dc:creator>
  <cp:lastModifiedBy>Aslanov</cp:lastModifiedBy>
  <cp:revision>9</cp:revision>
  <dcterms:created xsi:type="dcterms:W3CDTF">2013-10-15T14:17:23Z</dcterms:created>
  <dcterms:modified xsi:type="dcterms:W3CDTF">2013-10-15T15:42:32Z</dcterms:modified>
</cp:coreProperties>
</file>