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35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BB6772-26FA-4C95-9C71-C139D965AF4E}" type="datetimeFigureOut">
              <a:rPr lang="ru-RU"/>
              <a:pPr>
                <a:defRPr/>
              </a:pPr>
              <a:t>03.07.2013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60573-BB31-478D-AED2-90160E341F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129434-CB97-43D4-AA83-EB4FAA2014CC}" type="datetimeFigureOut">
              <a:rPr lang="ru-RU"/>
              <a:pPr>
                <a:defRPr/>
              </a:pPr>
              <a:t>03.07.2013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6A9B7-5D3B-414A-BE82-88C1883FEA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A53E4-CFD1-40B6-B8ED-5D0769CA3F87}" type="datetimeFigureOut">
              <a:rPr lang="ru-RU"/>
              <a:pPr>
                <a:defRPr/>
              </a:pPr>
              <a:t>03.07.2013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1656-A5BF-4CF9-BB85-A73C3662AC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53D1F8-31ED-412B-80E0-85F54DED0D62}" type="datetimeFigureOut">
              <a:rPr lang="ru-RU"/>
              <a:pPr>
                <a:defRPr/>
              </a:pPr>
              <a:t>03.07.2013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C0D644-15AC-4776-981A-9692B62F6E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290C19-E54B-42F3-A8C2-849D5F7B431B}" type="datetimeFigureOut">
              <a:rPr lang="ru-RU"/>
              <a:pPr>
                <a:defRPr/>
              </a:pPr>
              <a:t>03.07.2013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0FD45D-848B-4EA5-8DC7-69FAED62A2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2ED510-5C21-45FF-AFBA-29FCD8C5D277}" type="datetimeFigureOut">
              <a:rPr lang="ru-RU"/>
              <a:pPr>
                <a:defRPr/>
              </a:pPr>
              <a:t>03.07.2013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F7B3A6-F261-492E-AEF4-4FEDAE9774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6793F6-3DD1-4C4F-AD43-5E8B9F1835D0}" type="datetimeFigureOut">
              <a:rPr lang="ru-RU"/>
              <a:pPr>
                <a:defRPr/>
              </a:pPr>
              <a:t>03.07.2013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0A8C84-1001-4BB4-AF97-05ED241A79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F39415-36DC-4195-9DF1-5D769CF9261F}" type="datetimeFigureOut">
              <a:rPr lang="ru-RU"/>
              <a:pPr>
                <a:defRPr/>
              </a:pPr>
              <a:t>03.07.2013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F87B6-297C-452D-B168-61C2805123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A9ACF2-90E6-4ABB-9CC1-29E565018F4E}" type="datetimeFigureOut">
              <a:rPr lang="ru-RU"/>
              <a:pPr>
                <a:defRPr/>
              </a:pPr>
              <a:t>03.07.2013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8D4448-3D63-4311-915D-0015D5E48C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F3FCF1-9874-4290-9BAF-3A1F4587B22A}" type="datetimeFigureOut">
              <a:rPr lang="ru-RU"/>
              <a:pPr>
                <a:defRPr/>
              </a:pPr>
              <a:t>03.07.2013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93B021-7082-4AA9-8087-2DDCEDD736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5E2166-737C-4C80-95B0-B8FBD6D098D4}" type="datetimeFigureOut">
              <a:rPr lang="ru-RU"/>
              <a:pPr>
                <a:defRPr/>
              </a:pPr>
              <a:t>03.07.2013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B805A4-1AA1-4706-8922-D77FAED417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148B6B5-8EA3-4126-B1FC-9F08ECA40CA6}" type="datetimeFigureOut">
              <a:rPr lang="ru-RU"/>
              <a:pPr>
                <a:defRPr/>
              </a:pPr>
              <a:t>03.07.2013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951D737-C0B3-4465-A0FF-9095B532C3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ru-RU" sz="4000" smtClean="0"/>
              <a:t>Причини і характер Визвольної війни українського народу</a:t>
            </a:r>
            <a:br>
              <a:rPr lang="ru-RU" sz="4000" smtClean="0"/>
            </a:br>
            <a:r>
              <a:rPr lang="ru-RU" sz="4000" smtClean="0"/>
              <a:t>1648-1657 рр.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328613" y="0"/>
            <a:ext cx="5618163" cy="6958013"/>
          </a:xfrm>
        </p:spPr>
        <p:txBody>
          <a:bodyPr rtlCol="0"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/>
              <a:t>Звичайне козацьке повстання, що розпочалося на Запорожжі з ініціативи Б.Хмельницького та його побратимів, доволі швидко переросло в грізну широкомасштабну революційну війну проти поневолювачів. Причин для такої війни було більше ніж достатньо. Соціально-економічні та політичні суперечності між польською владою, панівними верствами польського суспільства та більшістю українського народу — селянством, міщанством, реєстровими та нереєстровими козаками, дрібною шляхтою, нижчим православним духовенством набрали надзвичайної гостроти. Велике незадоволення польських можновладців викликала Запорозька Січ, яка виступала як Козацька християнська республіка, що мала свій уряд і суспільно-політичний лад, проводила незалежну внутрішню та зовнішню політику, намагалася поширити свій вплив на всі етнічні українські землі.</a:t>
            </a:r>
            <a:endParaRPr lang="ru-RU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  <p:pic>
        <p:nvPicPr>
          <p:cNvPr id="14338" name="Picture 2" descr="C:\Documents and Settings\User\Рабочий стол\mus_0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87950" y="706438"/>
            <a:ext cx="3956050" cy="5170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uk-UA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08400" y="0"/>
            <a:ext cx="5435600" cy="6858000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/>
              <a:t>Польська влада, зокрема коронний гетьман Микола Потоцький, робили все для того, щоб знищити Запорозьке Військо. Внаслідок сеймової Ординації 1638 р. реєстрові козаки, що перебували на польській службі, були позбавлені самоврядування, а реєстр обмежено до 6 тисяч чоловік. Всі інші козаки, що не потрапили до реєстру, та їх родини поверталися під владу своїх панів і старост, перетворювалися на беззахисних кріпаків</a:t>
            </a:r>
            <a:r>
              <a:rPr lang="uk-UA" dirty="0" smtClean="0"/>
              <a:t>.</a:t>
            </a:r>
            <a:endParaRPr lang="ru-RU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  <p:pic>
        <p:nvPicPr>
          <p:cNvPr id="15363" name="Picture 3" descr="C:\Documents and Settings\User\Рабочий стол\9c5dc-attachcaxmv2h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476250"/>
            <a:ext cx="3908425" cy="551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uk-UA" smtClean="0"/>
          </a:p>
        </p:txBody>
      </p:sp>
      <p:sp>
        <p:nvSpPr>
          <p:cNvPr id="16386" name="Объект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uk-UA" smtClean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4140200" y="0"/>
            <a:ext cx="5010150" cy="6958013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uk-UA" dirty="0" smtClean="0"/>
              <a:t>Слід також звернути увагу на небачений національно-релігійний гніт, спроби польської влади і панівних верств силовими методами запровадити в Україні католицизм і уніатство, полонізувати все українське населення. З ініціативи єзуїтів переслідувань і зневаги зазнавала так звана хлопська віра, православні віруючі та їх священики. Руйнувалися, захоплювалися православні українські церкви та монастирі.</a:t>
            </a:r>
            <a:endParaRPr lang="ru-RU" dirty="0" smtClean="0"/>
          </a:p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16388" name="Picture 2" descr="C:\Documents and Settings\User\Рабочий стол\kozak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688" y="404813"/>
            <a:ext cx="4489450" cy="573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uk-UA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12713" y="-387350"/>
            <a:ext cx="9364663" cy="3384550"/>
          </a:xfrm>
        </p:spPr>
        <p:txBody>
          <a:bodyPr rtlCol="0">
            <a:normAutofit fontScale="85000"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/>
              <a:t> </a:t>
            </a:r>
            <a:endParaRPr lang="ru-RU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/>
              <a:t>Перед початком Визвольної війни (1648-1657 </a:t>
            </a:r>
            <a:r>
              <a:rPr lang="uk-UA" dirty="0" err="1"/>
              <a:t>pp</a:t>
            </a:r>
            <a:r>
              <a:rPr lang="uk-UA" dirty="0"/>
              <a:t>.) майже всі українські землі перебували під владою Речі Посполитої. Польські магнати та шляхтичі захоплювали родючі українські землі, просуваючись все далі в Східну та Південну Україну. </a:t>
            </a:r>
            <a:r>
              <a:rPr lang="uk-UA" dirty="0" err="1"/>
              <a:t>Розбудовувалися</a:t>
            </a:r>
            <a:r>
              <a:rPr lang="uk-UA" dirty="0"/>
              <a:t> замки й фільварки магнатів Вишневецьких, За-славських, Потоцьких, </a:t>
            </a:r>
            <a:r>
              <a:rPr lang="uk-UA" dirty="0" err="1"/>
              <a:t>Конецпольських</a:t>
            </a:r>
            <a:r>
              <a:rPr lang="uk-UA" dirty="0"/>
              <a:t>, Калиновських, </a:t>
            </a:r>
            <a:r>
              <a:rPr lang="uk-UA" dirty="0" err="1"/>
              <a:t>Ружинських</a:t>
            </a:r>
            <a:r>
              <a:rPr lang="uk-UA" dirty="0"/>
              <a:t> та ін.</a:t>
            </a:r>
            <a:endParaRPr lang="ru-RU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  <p:pic>
        <p:nvPicPr>
          <p:cNvPr id="17411" name="Picture 2" descr="C:\Documents and Settings\User\Рабочий стол\3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76375" y="2781300"/>
            <a:ext cx="6191250" cy="4037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uk-UA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396875" y="0"/>
            <a:ext cx="5976938" cy="6858000"/>
          </a:xfrm>
        </p:spPr>
        <p:txBody>
          <a:bodyPr rtlCol="0"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/>
              <a:t>Польські пани й урядовці, займаючи землі, населені українськими селянами, міщанами та козаками, грабували природні багатства України, неймовірно експлуатували її населення. У багатьох місцевостях України, зокрема в Східній Галичині й на Волині, панщина сягала п'яти-шести днів на тиждень. На Середньому Подніпров'ї та Півдні вона становила три-чотири дні. Окрім панщини, селяни виконували на користь панів і орендарів чимало інших </a:t>
            </a:r>
            <a:r>
              <a:rPr lang="uk-UA" dirty="0" err="1"/>
              <a:t>повинностей—</a:t>
            </a:r>
            <a:r>
              <a:rPr lang="uk-UA" dirty="0"/>
              <a:t> сплачували десятини, різного роду данини й податки. Пани могли не тільки відібрати в них майно, а й позбавити їх життя. Селяни не лише скаржилися польським урядовцям на свавілля панів, а й відмовлялися виконувати різного роду повинності, масово втікали з панських маєтків до міст і містечок на Подніпров'я, Лівобережну Україну, за Карпати. Спостерігалося також переселення десятків тисяч українців на терени Московської держави</a:t>
            </a:r>
            <a:r>
              <a:rPr lang="ru-RU" dirty="0"/>
              <a:t>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  <p:pic>
        <p:nvPicPr>
          <p:cNvPr id="18435" name="Picture 2" descr="C:\Documents and Settings\User\Рабочий стол\ucu6xqgfmky3peq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57838" y="1154113"/>
            <a:ext cx="3575050" cy="443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uk-UA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252413" y="0"/>
            <a:ext cx="9504363" cy="3141663"/>
          </a:xfrm>
        </p:spPr>
        <p:txBody>
          <a:bodyPr rtlCol="0">
            <a:normAutofit fontScale="6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/>
              <a:t>Козацькі маси, а це нереєстрові козаки, зосереджені в Запорозькій Січі і прилеглих до неї територіях, також вкрай були незадоволені магнатсько-шляхетським режимом. Польська шляхта й урядовці чинили свавілля над козаками, що не були вписані до реєстру, відбирали в них землі та інші маєтності, вимагали сплачувати податки та виконувати різні роботи, а згодом перетворювали їх на кріпаків. За тим , щоб козаки й селяни не втікали з "волості" на Січ, стежила залога (гарнізон) фортеці Кодак на Дніпрі, а в самій Січі розташувалася залога з двох полків — реєстрових козаків і польських жовнірів. Завдання цих залог полягало в тому, щоб за пороги не була пропущена "жодна жива людина", щоб чинити розправу над тими козаками, які виступали проти польської влади і панів. Людей, які намагалися втекти на Січ, стати козаками, карали на смерть. </a:t>
            </a:r>
            <a:endParaRPr lang="ru-RU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  <p:pic>
        <p:nvPicPr>
          <p:cNvPr id="19459" name="Picture 2" descr="C:\Documents and Settings\User\Рабочий стол\I3SQ1iYYrn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55825" y="2833688"/>
            <a:ext cx="6021388" cy="399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uk-UA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339725" y="3644900"/>
            <a:ext cx="9504363" cy="3744913"/>
          </a:xfrm>
        </p:spPr>
        <p:txBody>
          <a:bodyPr rtlCol="0">
            <a:normAutofit fontScale="6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/>
              <a:t>Слід згадати і про небачений національно-релігійний гніт, намагання польської влади і панівних верств силовими методами запровадити в Україні католицизм і уніатство, полонізувати українське населення. В першу чергу, з ініціативи єзуїтів переслідувань і зневаги зазнавала так звана "хлопська віра", православні віруючі та їх священики. Руйнувалися православні українські церкви та монастирі</a:t>
            </a:r>
            <a:r>
              <a:rPr lang="uk-UA" dirty="0" smtClean="0"/>
              <a:t>.</a:t>
            </a:r>
            <a:endParaRPr lang="ru-RU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/>
              <a:t>Народ був готовий до збройної боротьби проти гнобителів, очолити яку могло лише запорозьке козацтво — найбільш активна революційна верства українського суспільства. В житті українського народу, в його багатовіковій історії Визвольна війна під проводом Б.Хмельницького посідає особливе місце. Це період небаченого піднесення народної суспільної енергії у боротьбі за знищення іноземного панування, відродження своєї мови, культури, віри та звичаїв, створення демократичної незалежної держави</a:t>
            </a:r>
            <a:r>
              <a:rPr lang="uk-UA" dirty="0" smtClean="0"/>
              <a:t>.</a:t>
            </a:r>
            <a:endParaRPr lang="ru-RU" dirty="0"/>
          </a:p>
        </p:txBody>
      </p:sp>
      <p:pic>
        <p:nvPicPr>
          <p:cNvPr id="20483" name="Picture 2" descr="C:\Documents and Settings\User\Рабочий стол\002q23wz(55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9413" y="0"/>
            <a:ext cx="5184775" cy="367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uk-UA" smtClean="0"/>
          </a:p>
        </p:txBody>
      </p:sp>
      <p:sp>
        <p:nvSpPr>
          <p:cNvPr id="21506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uk-UA" smtClean="0"/>
          </a:p>
          <a:p>
            <a:pPr eaLnBrk="1" hangingPunct="1"/>
            <a:endParaRPr lang="uk-UA" smtClean="0"/>
          </a:p>
          <a:p>
            <a:pPr eaLnBrk="1" hangingPunct="1"/>
            <a:r>
              <a:rPr lang="uk-UA" smtClean="0"/>
              <a:t>                       Дякую за увагу!</a:t>
            </a: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614</Words>
  <Application>Microsoft Office PowerPoint</Application>
  <PresentationFormat>Экран (4:3)</PresentationFormat>
  <Paragraphs>13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2" baseType="lpstr">
      <vt:lpstr>Arial</vt:lpstr>
      <vt:lpstr>Calibri</vt:lpstr>
      <vt:lpstr>Тема Office</vt:lpstr>
      <vt:lpstr>Причини і характер Визвольної війни українського народу 1648-1657 рр.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Причини, характер Визвольної війни українського народу 1648-1654 рр.</dc:title>
  <cp:lastModifiedBy>SamLab.ws</cp:lastModifiedBy>
  <cp:revision>7</cp:revision>
  <dcterms:modified xsi:type="dcterms:W3CDTF">2013-07-03T10:19:47Z</dcterms:modified>
</cp:coreProperties>
</file>