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71" r:id="rId4"/>
    <p:sldId id="258" r:id="rId5"/>
    <p:sldId id="259" r:id="rId6"/>
    <p:sldId id="260" r:id="rId7"/>
    <p:sldId id="261" r:id="rId8"/>
    <p:sldId id="262" r:id="rId9"/>
    <p:sldId id="263" r:id="rId10"/>
    <p:sldId id="264" r:id="rId11"/>
    <p:sldId id="265" r:id="rId12"/>
    <p:sldId id="270" r:id="rId13"/>
    <p:sldId id="266" r:id="rId14"/>
    <p:sldId id="267" r:id="rId15"/>
    <p:sldId id="268"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325668A8-D5DF-460F-B024-0CCB8AF05BF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transition advClick="0" advTm="5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5668A8-D5DF-460F-B024-0CCB8AF05BFB}" type="slidenum">
              <a:rPr lang="uk-UA" smtClean="0"/>
              <a:pPr/>
              <a:t>‹#›</a:t>
            </a:fld>
            <a:endParaRPr lang="uk-UA"/>
          </a:p>
        </p:txBody>
      </p:sp>
    </p:spTree>
  </p:cSld>
  <p:clrMapOvr>
    <a:masterClrMapping/>
  </p:clrMapOvr>
  <p:transition advClick="0" advTm="5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5668A8-D5DF-460F-B024-0CCB8AF05BFB}" type="slidenum">
              <a:rPr lang="uk-UA" smtClean="0"/>
              <a:pPr/>
              <a:t>‹#›</a:t>
            </a:fld>
            <a:endParaRPr lang="uk-UA"/>
          </a:p>
        </p:txBody>
      </p:sp>
    </p:spTree>
  </p:cSld>
  <p:clrMapOvr>
    <a:masterClrMapping/>
  </p:clrMapOvr>
  <p:transition advClick="0" advTm="5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5668A8-D5DF-460F-B024-0CCB8AF05BFB}" type="slidenum">
              <a:rPr lang="uk-UA" smtClean="0"/>
              <a:pPr/>
              <a:t>‹#›</a:t>
            </a:fld>
            <a:endParaRPr lang="uk-UA"/>
          </a:p>
        </p:txBody>
      </p:sp>
    </p:spTree>
  </p:cSld>
  <p:clrMapOvr>
    <a:masterClrMapping/>
  </p:clrMapOvr>
  <p:transition advClick="0" advTm="5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5668A8-D5DF-460F-B024-0CCB8AF05BF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transition advClick="0" advTm="5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25668A8-D5DF-460F-B024-0CCB8AF05BFB}" type="slidenum">
              <a:rPr lang="uk-UA" smtClean="0"/>
              <a:pPr/>
              <a:t>‹#›</a:t>
            </a:fld>
            <a:endParaRPr lang="uk-UA"/>
          </a:p>
        </p:txBody>
      </p:sp>
    </p:spTree>
  </p:cSld>
  <p:clrMapOvr>
    <a:masterClrMapping/>
  </p:clrMapOvr>
  <p:transition advClick="0" advTm="5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325668A8-D5DF-460F-B024-0CCB8AF05BFB}" type="slidenum">
              <a:rPr lang="uk-UA" smtClean="0"/>
              <a:pPr/>
              <a:t>‹#›</a:t>
            </a:fld>
            <a:endParaRPr lang="uk-UA"/>
          </a:p>
        </p:txBody>
      </p:sp>
    </p:spTree>
  </p:cSld>
  <p:clrMapOvr>
    <a:masterClrMapping/>
  </p:clrMapOvr>
  <p:transition advClick="0" advTm="5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8" name="Номер слайда 7"/>
          <p:cNvSpPr>
            <a:spLocks noGrp="1"/>
          </p:cNvSpPr>
          <p:nvPr>
            <p:ph type="sldNum" sz="quarter" idx="11"/>
          </p:nvPr>
        </p:nvSpPr>
        <p:spPr/>
        <p:txBody>
          <a:bodyPr/>
          <a:lstStyle/>
          <a:p>
            <a:fld id="{325668A8-D5DF-460F-B024-0CCB8AF05BFB}" type="slidenum">
              <a:rPr lang="uk-UA" smtClean="0"/>
              <a:pPr/>
              <a:t>‹#›</a:t>
            </a:fld>
            <a:endParaRPr lang="uk-UA"/>
          </a:p>
        </p:txBody>
      </p:sp>
      <p:sp>
        <p:nvSpPr>
          <p:cNvPr id="9" name="Нижний колонтитул 8"/>
          <p:cNvSpPr>
            <a:spLocks noGrp="1"/>
          </p:cNvSpPr>
          <p:nvPr>
            <p:ph type="ftr" sz="quarter" idx="12"/>
          </p:nvPr>
        </p:nvSpPr>
        <p:spPr/>
        <p:txBody>
          <a:bodyPr/>
          <a:lstStyle/>
          <a:p>
            <a:endParaRPr lang="uk-UA"/>
          </a:p>
        </p:txBody>
      </p:sp>
    </p:spTree>
  </p:cSld>
  <p:clrMapOvr>
    <a:masterClrMapping/>
  </p:clrMapOvr>
  <p:transition advClick="0" advTm="5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325668A8-D5DF-460F-B024-0CCB8AF05BFB}" type="slidenum">
              <a:rPr lang="uk-UA" smtClean="0"/>
              <a:pPr/>
              <a:t>‹#›</a:t>
            </a:fld>
            <a:endParaRPr lang="uk-UA"/>
          </a:p>
        </p:txBody>
      </p:sp>
    </p:spTree>
  </p:cSld>
  <p:clrMapOvr>
    <a:masterClrMapping/>
  </p:clrMapOvr>
  <p:transition advClick="0" advTm="5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18C100D-9EC9-417A-B964-35B65D0F8CEF}" type="datetimeFigureOut">
              <a:rPr lang="uk-UA" smtClean="0"/>
              <a:pPr/>
              <a:t>17.01.2014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156448" y="6422064"/>
            <a:ext cx="762000" cy="365125"/>
          </a:xfrm>
        </p:spPr>
        <p:txBody>
          <a:bodyPr/>
          <a:lstStyle/>
          <a:p>
            <a:fld id="{325668A8-D5DF-460F-B024-0CCB8AF05BFB}" type="slidenum">
              <a:rPr lang="uk-UA" smtClean="0"/>
              <a:pPr/>
              <a:t>‹#›</a:t>
            </a:fld>
            <a:endParaRPr lang="uk-UA"/>
          </a:p>
        </p:txBody>
      </p:sp>
    </p:spTree>
  </p:cSld>
  <p:clrMapOvr>
    <a:masterClrMapping/>
  </p:clrMapOvr>
  <p:transition advClick="0" advTm="5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D18C100D-9EC9-417A-B964-35B65D0F8CEF}" type="datetimeFigureOut">
              <a:rPr lang="uk-UA" smtClean="0"/>
              <a:pPr/>
              <a:t>17.01.2014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25668A8-D5DF-460F-B024-0CCB8AF05BFB}" type="slidenum">
              <a:rPr lang="uk-UA" smtClean="0"/>
              <a:pPr/>
              <a:t>‹#›</a:t>
            </a:fld>
            <a:endParaRPr lang="uk-UA"/>
          </a:p>
        </p:txBody>
      </p:sp>
    </p:spTree>
  </p:cSld>
  <p:clrMapOvr>
    <a:masterClrMapping/>
  </p:clrMapOvr>
  <p:transition advClick="0" advTm="5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18C100D-9EC9-417A-B964-35B65D0F8CEF}" type="datetimeFigureOut">
              <a:rPr lang="uk-UA" smtClean="0"/>
              <a:pPr/>
              <a:t>17.01.2014</a:t>
            </a:fld>
            <a:endParaRPr lang="uk-UA"/>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uk-UA"/>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25668A8-D5DF-460F-B024-0CCB8AF05BFB}"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advClick="0" advTm="5000">
    <p:wedg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Sergey\Virtual%20Machines\DoctorWeb\Downloads\samaya-grustnaya-(muzofon.com).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hyperlink" Target="http://uk.wikipedia.org/wiki/%D0%9B%D0%B8%D1%81%D1%82%D0%BE%D0%BF%D0%B0%D0%B4" TargetMode="External"/><Relationship Id="rId2" Type="http://schemas.openxmlformats.org/officeDocument/2006/relationships/hyperlink" Target="http://uk.wikipedia.org/wiki/%D0%A3%D0%BA%D1%80%D0%B0%D1%97%D0%BD%D0%B0"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000108"/>
            <a:ext cx="8143932" cy="2214578"/>
          </a:xfrm>
          <a:prstGeom prst="rect">
            <a:avLst/>
          </a:prstGeom>
          <a:noFill/>
        </p:spPr>
        <p:txBody>
          <a:bodyPr wrap="square" lIns="91440" tIns="45720" rIns="91440" bIns="45720">
            <a:prstTxWarp prst="textCanUp">
              <a:avLst/>
            </a:prstTxWarp>
            <a:spAutoFit/>
            <a:scene3d>
              <a:camera prst="isometricOffAxis1Right"/>
              <a:lightRig rig="threePt" dir="t"/>
            </a:scene3d>
          </a:bodyPr>
          <a:lstStyle/>
          <a:p>
            <a:pPr algn="ct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60007" dist="310007" dir="7680000" sy="30000" kx="1300200" algn="ctr" rotWithShape="0">
                    <a:prstClr val="black">
                      <a:alpha val="32000"/>
                    </a:prstClr>
                  </a:outerShdw>
                </a:effectLst>
              </a:rPr>
              <a:t>Голодомор </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60007" dist="310007" dir="7680000" sy="30000" kx="1300200" algn="ctr" rotWithShape="0">
                  <a:prstClr val="black">
                    <a:alpha val="32000"/>
                  </a:prstClr>
                </a:outerShdw>
              </a:effectLst>
            </a:endParaRPr>
          </a:p>
        </p:txBody>
      </p:sp>
      <p:pic>
        <p:nvPicPr>
          <p:cNvPr id="5" name="samaya-grustnaya-(muzofon.com).mp3">
            <a:hlinkClick r:id="" action="ppaction://media"/>
          </p:cNvPr>
          <p:cNvPicPr>
            <a:picLocks noRot="1" noChangeAspect="1"/>
          </p:cNvPicPr>
          <p:nvPr>
            <a:audioFile r:link="rId1"/>
          </p:nvPr>
        </p:nvPicPr>
        <p:blipFill>
          <a:blip r:embed="rId3"/>
          <a:stretch>
            <a:fillRect/>
          </a:stretch>
        </p:blipFill>
        <p:spPr>
          <a:xfrm>
            <a:off x="8839200" y="6357958"/>
            <a:ext cx="304800" cy="304800"/>
          </a:xfrm>
          <a:prstGeom prst="rect">
            <a:avLst/>
          </a:prstGeom>
        </p:spPr>
      </p:pic>
    </p:spTree>
  </p:cSld>
  <p:clrMapOvr>
    <a:masterClrMapping/>
  </p:clrMapOvr>
  <p:transition spd="med" advClick="0"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2"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0562" y="214290"/>
            <a:ext cx="4643438" cy="7072338"/>
          </a:xfrm>
        </p:spPr>
        <p:txBody>
          <a:bodyPr>
            <a:normAutofit fontScale="70000" lnSpcReduction="20000"/>
          </a:bodyPr>
          <a:lstStyle/>
          <a:p>
            <a:r>
              <a:rPr lang="uk-UA" dirty="0" smtClean="0"/>
              <a:t>Географія смертності від голоду в Україні строката. Менш уражені північні райони першої половини 32-го і суцільний мор в усіх областях протягом другої половини 32-го та першої половини 33-го років. Голодною смертністю вирізнялися села і райони, які мали економічну зумовленість, тобто впиралися в обсяги, терміни та методи </a:t>
            </a:r>
            <a:r>
              <a:rPr lang="uk-UA" dirty="0" err="1" smtClean="0"/>
              <a:t>хлібозаготівель</a:t>
            </a:r>
            <a:r>
              <a:rPr lang="uk-UA" dirty="0" smtClean="0"/>
              <a:t>. </a:t>
            </a:r>
            <a:br>
              <a:rPr lang="uk-UA" dirty="0" smtClean="0"/>
            </a:br>
            <a:r>
              <a:rPr lang="uk-UA" dirty="0" smtClean="0"/>
              <a:t>Голод 33-го року в Україні - це не фізіологічне явище, а, насамперед, цинічна форма політичного терору, проблемами якої повинні перейматися історики, соціологи, правники і політики. Наслідки та масштаби голодомору у містах та селах України в 1932-33 роках засвідчують глобальну </a:t>
            </a:r>
            <a:r>
              <a:rPr lang="uk-UA" dirty="0" err="1" smtClean="0"/>
              <a:t>соціо-гуманітарну</a:t>
            </a:r>
            <a:r>
              <a:rPr lang="uk-UA" dirty="0" smtClean="0"/>
              <a:t> катастрофу в історії людства, а не лише українства. </a:t>
            </a:r>
            <a:endParaRPr lang="uk-UA" dirty="0"/>
          </a:p>
        </p:txBody>
      </p:sp>
      <p:pic>
        <p:nvPicPr>
          <p:cNvPr id="22530" name="Picture 2" descr="http://k.img.com.ua/img/forall/ui/498/25/1339072400.jpg"/>
          <p:cNvPicPr>
            <a:picLocks noChangeAspect="1" noChangeArrowheads="1"/>
          </p:cNvPicPr>
          <p:nvPr/>
        </p:nvPicPr>
        <p:blipFill>
          <a:blip r:embed="rId2"/>
          <a:srcRect/>
          <a:stretch>
            <a:fillRect/>
          </a:stretch>
        </p:blipFill>
        <p:spPr bwMode="auto">
          <a:xfrm>
            <a:off x="0" y="642918"/>
            <a:ext cx="4667283" cy="5929354"/>
          </a:xfrm>
          <a:prstGeom prst="rect">
            <a:avLst/>
          </a:prstGeom>
          <a:ln>
            <a:noFill/>
          </a:ln>
          <a:effectLst>
            <a:softEdge rad="112500"/>
          </a:effectLst>
        </p:spPr>
      </p:pic>
    </p:spTree>
  </p:cSld>
  <p:clrMapOvr>
    <a:masterClrMapping/>
  </p:clrMapOvr>
  <p:transition spd="med" advClick="0" advTm="5000">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 to="" calcmode="lin" valueType="num">
                                      <p:cBhvr>
                                        <p:cTn id="12" dur="1" fill="hold"/>
                                        <p:tgtEl>
                                          <p:spTgt spid="225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ainfo.censor.net.ua/uploads/posts/2011-05/1306438486_dachau_1590.jpg"/>
          <p:cNvPicPr>
            <a:picLocks noChangeAspect="1" noChangeArrowheads="1"/>
          </p:cNvPicPr>
          <p:nvPr/>
        </p:nvPicPr>
        <p:blipFill>
          <a:blip r:embed="rId2"/>
          <a:srcRect/>
          <a:stretch>
            <a:fillRect/>
          </a:stretch>
        </p:blipFill>
        <p:spPr bwMode="auto">
          <a:xfrm>
            <a:off x="0" y="1"/>
            <a:ext cx="6929454" cy="3714751"/>
          </a:xfrm>
          <a:prstGeom prst="rect">
            <a:avLst/>
          </a:prstGeom>
          <a:ln>
            <a:noFill/>
          </a:ln>
          <a:effectLst>
            <a:softEdge rad="112500"/>
          </a:effectLst>
        </p:spPr>
      </p:pic>
      <p:pic>
        <p:nvPicPr>
          <p:cNvPr id="21510" name="Picture 6" descr="http://www.charonboat.com/2007/11/charonboat_dot_com_ukraine_famine_10.jpg"/>
          <p:cNvPicPr>
            <a:picLocks noChangeAspect="1" noChangeArrowheads="1"/>
          </p:cNvPicPr>
          <p:nvPr/>
        </p:nvPicPr>
        <p:blipFill>
          <a:blip r:embed="rId3"/>
          <a:srcRect/>
          <a:stretch>
            <a:fillRect/>
          </a:stretch>
        </p:blipFill>
        <p:spPr bwMode="auto">
          <a:xfrm>
            <a:off x="6143636" y="0"/>
            <a:ext cx="3000364" cy="3786214"/>
          </a:xfrm>
          <a:prstGeom prst="rect">
            <a:avLst/>
          </a:prstGeom>
          <a:ln>
            <a:noFill/>
          </a:ln>
          <a:effectLst>
            <a:softEdge rad="112500"/>
          </a:effectLst>
        </p:spPr>
      </p:pic>
      <p:pic>
        <p:nvPicPr>
          <p:cNvPr id="21508" name="Picture 4" descr="https://encrypted-tbn2.gstatic.com/images?q=tbn:ANd9GcQoZiYz8XS_FT58w6vlBdt-S_mxVqBw1v8q2uMsjXexuWjFxOrh"/>
          <p:cNvPicPr>
            <a:picLocks noChangeAspect="1" noChangeArrowheads="1"/>
          </p:cNvPicPr>
          <p:nvPr/>
        </p:nvPicPr>
        <p:blipFill>
          <a:blip r:embed="rId4"/>
          <a:srcRect/>
          <a:stretch>
            <a:fillRect/>
          </a:stretch>
        </p:blipFill>
        <p:spPr bwMode="auto">
          <a:xfrm>
            <a:off x="285720" y="3428259"/>
            <a:ext cx="8572560" cy="3429741"/>
          </a:xfrm>
          <a:prstGeom prst="rect">
            <a:avLst/>
          </a:prstGeom>
          <a:ln>
            <a:noFill/>
          </a:ln>
          <a:effectLst>
            <a:softEdge rad="112500"/>
          </a:effectLst>
        </p:spPr>
      </p:pic>
    </p:spTree>
  </p:cSld>
  <p:clrMapOvr>
    <a:masterClrMapping/>
  </p:clrMapOvr>
  <p:transition spd="med" advClick="0" advTm="5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arn(inHorizontal)">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barn(inHorizontal)">
                                      <p:cBhvr>
                                        <p:cTn id="1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dataforum.ks.ua/attachments/kayut-kompaniya/10462d1195930707-%3Dgolodomor-1932-1933-godov%3D-11golod-jpg"/>
          <p:cNvPicPr>
            <a:picLocks noChangeAspect="1" noChangeArrowheads="1"/>
          </p:cNvPicPr>
          <p:nvPr/>
        </p:nvPicPr>
        <p:blipFill>
          <a:blip r:embed="rId2"/>
          <a:srcRect/>
          <a:stretch>
            <a:fillRect/>
          </a:stretch>
        </p:blipFill>
        <p:spPr bwMode="auto">
          <a:xfrm>
            <a:off x="0" y="0"/>
            <a:ext cx="4071934" cy="5309802"/>
          </a:xfrm>
          <a:prstGeom prst="rect">
            <a:avLst/>
          </a:prstGeom>
          <a:ln>
            <a:noFill/>
          </a:ln>
          <a:effectLst>
            <a:softEdge rad="112500"/>
          </a:effectLst>
        </p:spPr>
      </p:pic>
      <p:pic>
        <p:nvPicPr>
          <p:cNvPr id="26630" name="Picture 6" descr="http://photo.studclub.poltava.ua/upload/852/1536/26112011102915_852.jpg"/>
          <p:cNvPicPr>
            <a:picLocks noChangeAspect="1" noChangeArrowheads="1"/>
          </p:cNvPicPr>
          <p:nvPr/>
        </p:nvPicPr>
        <p:blipFill>
          <a:blip r:embed="rId3"/>
          <a:srcRect/>
          <a:stretch>
            <a:fillRect/>
          </a:stretch>
        </p:blipFill>
        <p:spPr bwMode="auto">
          <a:xfrm>
            <a:off x="4089300" y="118015"/>
            <a:ext cx="5054700" cy="6679898"/>
          </a:xfrm>
          <a:prstGeom prst="rect">
            <a:avLst/>
          </a:prstGeom>
          <a:ln>
            <a:noFill/>
          </a:ln>
          <a:effectLst>
            <a:softEdge rad="112500"/>
          </a:effectLst>
        </p:spPr>
      </p:pic>
      <p:pic>
        <p:nvPicPr>
          <p:cNvPr id="26628" name="Picture 4" descr="http://www.ukrainianforums.com/index.php/fa/861/0/"/>
          <p:cNvPicPr>
            <a:picLocks noChangeAspect="1" noChangeArrowheads="1"/>
          </p:cNvPicPr>
          <p:nvPr/>
        </p:nvPicPr>
        <p:blipFill>
          <a:blip r:embed="rId4"/>
          <a:srcRect/>
          <a:stretch>
            <a:fillRect/>
          </a:stretch>
        </p:blipFill>
        <p:spPr bwMode="auto">
          <a:xfrm>
            <a:off x="0" y="4056612"/>
            <a:ext cx="4286248" cy="2801388"/>
          </a:xfrm>
          <a:prstGeom prst="rect">
            <a:avLst/>
          </a:prstGeom>
          <a:ln>
            <a:noFill/>
          </a:ln>
          <a:effectLst>
            <a:softEdge rad="112500"/>
          </a:effectLst>
        </p:spPr>
      </p:pic>
    </p:spTree>
  </p:cSld>
  <p:clrMapOvr>
    <a:masterClrMapping/>
  </p:clrMapOvr>
  <p:transition spd="med" advClick="0" advTm="5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28"/>
                                        </p:tgtEl>
                                        <p:attrNameLst>
                                          <p:attrName>style.visibility</p:attrName>
                                        </p:attrNameLst>
                                      </p:cBhvr>
                                      <p:to>
                                        <p:strVal val="visible"/>
                                      </p:to>
                                    </p:set>
                                    <p:animEffect transition="in" filter="fade">
                                      <p:cBhvr>
                                        <p:cTn id="14" dur="1000"/>
                                        <p:tgtEl>
                                          <p:spTgt spid="26628"/>
                                        </p:tgtEl>
                                      </p:cBhvr>
                                    </p:animEffect>
                                    <p:anim calcmode="lin" valueType="num">
                                      <p:cBhvr>
                                        <p:cTn id="15" dur="1000" fill="hold"/>
                                        <p:tgtEl>
                                          <p:spTgt spid="26628"/>
                                        </p:tgtEl>
                                        <p:attrNameLst>
                                          <p:attrName>ppt_x</p:attrName>
                                        </p:attrNameLst>
                                      </p:cBhvr>
                                      <p:tavLst>
                                        <p:tav tm="0">
                                          <p:val>
                                            <p:strVal val="#ppt_x"/>
                                          </p:val>
                                        </p:tav>
                                        <p:tav tm="100000">
                                          <p:val>
                                            <p:strVal val="#ppt_x"/>
                                          </p:val>
                                        </p:tav>
                                      </p:tavLst>
                                    </p:anim>
                                    <p:anim calcmode="lin" valueType="num">
                                      <p:cBhvr>
                                        <p:cTn id="16"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30"/>
                                        </p:tgtEl>
                                        <p:attrNameLst>
                                          <p:attrName>style.visibility</p:attrName>
                                        </p:attrNameLst>
                                      </p:cBhvr>
                                      <p:to>
                                        <p:strVal val="visible"/>
                                      </p:to>
                                    </p:set>
                                    <p:animEffect transition="in" filter="fade">
                                      <p:cBhvr>
                                        <p:cTn id="21" dur="1000"/>
                                        <p:tgtEl>
                                          <p:spTgt spid="26630"/>
                                        </p:tgtEl>
                                      </p:cBhvr>
                                    </p:animEffect>
                                    <p:anim calcmode="lin" valueType="num">
                                      <p:cBhvr>
                                        <p:cTn id="22" dur="1000" fill="hold"/>
                                        <p:tgtEl>
                                          <p:spTgt spid="26630"/>
                                        </p:tgtEl>
                                        <p:attrNameLst>
                                          <p:attrName>ppt_x</p:attrName>
                                        </p:attrNameLst>
                                      </p:cBhvr>
                                      <p:tavLst>
                                        <p:tav tm="0">
                                          <p:val>
                                            <p:strVal val="#ppt_x"/>
                                          </p:val>
                                        </p:tav>
                                        <p:tav tm="100000">
                                          <p:val>
                                            <p:strVal val="#ppt_x"/>
                                          </p:val>
                                        </p:tav>
                                      </p:tavLst>
                                    </p:anim>
                                    <p:anim calcmode="lin" valueType="num">
                                      <p:cBhvr>
                                        <p:cTn id="23"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467600" cy="1143000"/>
          </a:xfrm>
        </p:spPr>
        <p:txBody>
          <a:bodyPr/>
          <a:lstStyle/>
          <a:p>
            <a:r>
              <a:rPr lang="uk-UA" dirty="0" smtClean="0"/>
              <a:t>Голодомор як геноцид</a:t>
            </a:r>
            <a:endParaRPr lang="uk-UA" dirty="0"/>
          </a:p>
        </p:txBody>
      </p:sp>
      <p:sp>
        <p:nvSpPr>
          <p:cNvPr id="3" name="Содержимое 2"/>
          <p:cNvSpPr>
            <a:spLocks noGrp="1"/>
          </p:cNvSpPr>
          <p:nvPr>
            <p:ph idx="1"/>
          </p:nvPr>
        </p:nvSpPr>
        <p:spPr>
          <a:xfrm>
            <a:off x="0" y="1000109"/>
            <a:ext cx="9144000" cy="2000264"/>
          </a:xfrm>
        </p:spPr>
        <p:txBody>
          <a:bodyPr>
            <a:normAutofit fontScale="70000" lnSpcReduction="20000"/>
          </a:bodyPr>
          <a:lstStyle/>
          <a:p>
            <a:r>
              <a:rPr lang="uk-UA" dirty="0" smtClean="0"/>
              <a:t>Маючи безспірні докази </a:t>
            </a:r>
            <a:r>
              <a:rPr lang="uk-UA" dirty="0" err="1" smtClean="0"/>
              <a:t>виморення</a:t>
            </a:r>
            <a:r>
              <a:rPr lang="uk-UA" dirty="0" smtClean="0"/>
              <a:t> голодом мільйонів громадян України у 1932 — 1933 рр. і не менш безспірні свідчення політичного переслідування радянською владою представників українського етносу в Україні та за її межами впродовж тривалого періоду з 1917 по 1953 рр., ми можемо просити міжнародну громадськість визнати голод 1933 року геноцидом.</a:t>
            </a:r>
            <a:endParaRPr lang="uk-UA" dirty="0"/>
          </a:p>
        </p:txBody>
      </p:sp>
      <p:pic>
        <p:nvPicPr>
          <p:cNvPr id="23554" name="Picture 2" descr="http://1.bp.blogspot.com/_69MNL-RuSKI/TPDzijel4kI/AAAAAAAABec/Q7egJrKaPrY/s640/Holodomor_Kharkiv_1933+%25286%2529.jpg"/>
          <p:cNvPicPr>
            <a:picLocks noChangeAspect="1" noChangeArrowheads="1"/>
          </p:cNvPicPr>
          <p:nvPr/>
        </p:nvPicPr>
        <p:blipFill>
          <a:blip r:embed="rId2"/>
          <a:srcRect/>
          <a:stretch>
            <a:fillRect/>
          </a:stretch>
        </p:blipFill>
        <p:spPr bwMode="auto">
          <a:xfrm>
            <a:off x="0" y="2643182"/>
            <a:ext cx="4286280" cy="3096837"/>
          </a:xfrm>
          <a:prstGeom prst="rect">
            <a:avLst/>
          </a:prstGeom>
          <a:ln>
            <a:noFill/>
          </a:ln>
          <a:effectLst>
            <a:softEdge rad="112500"/>
          </a:effectLst>
        </p:spPr>
      </p:pic>
      <p:pic>
        <p:nvPicPr>
          <p:cNvPr id="23556" name="Picture 4" descr="http://1.bp.blogspot.com/_69MNL-RuSKI/TPDzZAAbsvI/AAAAAAAABeE/RhTltphbF78/s1600/Holodomor_Kharkiv_1933.jpg"/>
          <p:cNvPicPr>
            <a:picLocks noChangeAspect="1" noChangeArrowheads="1"/>
          </p:cNvPicPr>
          <p:nvPr/>
        </p:nvPicPr>
        <p:blipFill>
          <a:blip r:embed="rId3"/>
          <a:srcRect/>
          <a:stretch>
            <a:fillRect/>
          </a:stretch>
        </p:blipFill>
        <p:spPr bwMode="auto">
          <a:xfrm>
            <a:off x="5572132" y="2500306"/>
            <a:ext cx="3381372" cy="2434589"/>
          </a:xfrm>
          <a:prstGeom prst="rect">
            <a:avLst/>
          </a:prstGeom>
          <a:ln>
            <a:noFill/>
          </a:ln>
          <a:effectLst>
            <a:softEdge rad="112500"/>
          </a:effectLst>
        </p:spPr>
      </p:pic>
      <p:pic>
        <p:nvPicPr>
          <p:cNvPr id="23558" name="Picture 6" descr="http://kak.ru/vimg/article/46324156851d5c4dfd7ac3a58b94f675.gif"/>
          <p:cNvPicPr>
            <a:picLocks noChangeAspect="1" noChangeArrowheads="1"/>
          </p:cNvPicPr>
          <p:nvPr/>
        </p:nvPicPr>
        <p:blipFill>
          <a:blip r:embed="rId4"/>
          <a:srcRect/>
          <a:stretch>
            <a:fillRect/>
          </a:stretch>
        </p:blipFill>
        <p:spPr bwMode="auto">
          <a:xfrm>
            <a:off x="3857620" y="4124324"/>
            <a:ext cx="3810000" cy="2733676"/>
          </a:xfrm>
          <a:prstGeom prst="rect">
            <a:avLst/>
          </a:prstGeom>
          <a:ln>
            <a:noFill/>
          </a:ln>
          <a:effectLst>
            <a:softEdge rad="112500"/>
          </a:effectLst>
        </p:spPr>
      </p:pic>
    </p:spTree>
  </p:cSld>
  <p:clrMapOvr>
    <a:masterClrMapping/>
  </p:clrMapOvr>
  <p:transition spd="med" advClick="0" advTm="5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hold" grpId="0" nodeType="clickEffect">
                                  <p:stCondLst>
                                    <p:cond delay="0"/>
                                  </p:stCondLst>
                                  <p:childTnLst>
                                    <p:animClr clrSpc="rgb">
                                      <p:cBhvr override="childStyle">
                                        <p:cTn id="11" dur="250" autoRev="1" fill="hold"/>
                                        <p:tgtEl>
                                          <p:spTgt spid="3">
                                            <p:txEl>
                                              <p:pRg st="0" end="0"/>
                                            </p:txEl>
                                          </p:spTgt>
                                        </p:tgtEl>
                                        <p:attrNameLst>
                                          <p:attrName>style.color</p:attrName>
                                        </p:attrNameLst>
                                      </p:cBhvr>
                                      <p:to>
                                        <a:schemeClr val="bg1"/>
                                      </p:to>
                                    </p:animClr>
                                    <p:animClr clrSpc="rgb">
                                      <p:cBhvr>
                                        <p:cTn id="12" dur="250" autoRev="1" fill="hold"/>
                                        <p:tgtEl>
                                          <p:spTgt spid="3">
                                            <p:txEl>
                                              <p:pRg st="0" end="0"/>
                                            </p:txEl>
                                          </p:spTgt>
                                        </p:tgtEl>
                                        <p:attrNameLst>
                                          <p:attrName>fillcolor</p:attrName>
                                        </p:attrNameLst>
                                      </p:cBhvr>
                                      <p:to>
                                        <a:schemeClr val="bg1"/>
                                      </p:to>
                                    </p:animClr>
                                    <p:set>
                                      <p:cBhvr>
                                        <p:cTn id="13" dur="250" autoRev="1" fill="hold"/>
                                        <p:tgtEl>
                                          <p:spTgt spid="3">
                                            <p:txEl>
                                              <p:pRg st="0" end="0"/>
                                            </p:txEl>
                                          </p:spTgt>
                                        </p:tgtEl>
                                        <p:attrNameLst>
                                          <p:attrName>fill.type</p:attrName>
                                        </p:attrNameLst>
                                      </p:cBhvr>
                                      <p:to>
                                        <p:strVal val="solid"/>
                                      </p:to>
                                    </p:set>
                                    <p:set>
                                      <p:cBhvr>
                                        <p:cTn id="14" dur="250" autoRev="1" fill="hold"/>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p:cTn id="19" dur="500" fill="hold"/>
                                        <p:tgtEl>
                                          <p:spTgt spid="2355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355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355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23558"/>
                                        </p:tgtEl>
                                        <p:attrNameLst>
                                          <p:attrName>style.visibility</p:attrName>
                                        </p:attrNameLst>
                                      </p:cBhvr>
                                      <p:to>
                                        <p:strVal val="visible"/>
                                      </p:to>
                                    </p:set>
                                    <p:anim calcmode="lin" valueType="num">
                                      <p:cBhvr>
                                        <p:cTn id="27" dur="500" fill="hold"/>
                                        <p:tgtEl>
                                          <p:spTgt spid="23558"/>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3558"/>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3558"/>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23556"/>
                                        </p:tgtEl>
                                        <p:attrNameLst>
                                          <p:attrName>style.visibility</p:attrName>
                                        </p:attrNameLst>
                                      </p:cBhvr>
                                      <p:to>
                                        <p:strVal val="visible"/>
                                      </p:to>
                                    </p:set>
                                    <p:anim calcmode="lin" valueType="num">
                                      <p:cBhvr>
                                        <p:cTn id="35" dur="500" fill="hold"/>
                                        <p:tgtEl>
                                          <p:spTgt spid="23556"/>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23556"/>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23556"/>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kak.ru/vimg/article/9848d4f39d11b5537cfa34afc674bb6b.gif"/>
          <p:cNvPicPr>
            <a:picLocks noChangeAspect="1" noChangeArrowheads="1"/>
          </p:cNvPicPr>
          <p:nvPr/>
        </p:nvPicPr>
        <p:blipFill>
          <a:blip r:embed="rId2"/>
          <a:srcRect/>
          <a:stretch>
            <a:fillRect/>
          </a:stretch>
        </p:blipFill>
        <p:spPr bwMode="auto">
          <a:xfrm>
            <a:off x="-1" y="0"/>
            <a:ext cx="5000629" cy="3786190"/>
          </a:xfrm>
          <a:prstGeom prst="rect">
            <a:avLst/>
          </a:prstGeom>
          <a:ln>
            <a:noFill/>
          </a:ln>
          <a:effectLst>
            <a:softEdge rad="112500"/>
          </a:effectLst>
        </p:spPr>
      </p:pic>
      <p:pic>
        <p:nvPicPr>
          <p:cNvPr id="24580" name="Picture 4" descr="http://kak.ru/vimg/article/affa90442c42809b2e5edbd566328323.gif"/>
          <p:cNvPicPr>
            <a:picLocks noChangeAspect="1" noChangeArrowheads="1"/>
          </p:cNvPicPr>
          <p:nvPr/>
        </p:nvPicPr>
        <p:blipFill>
          <a:blip r:embed="rId3"/>
          <a:srcRect/>
          <a:stretch>
            <a:fillRect/>
          </a:stretch>
        </p:blipFill>
        <p:spPr bwMode="auto">
          <a:xfrm>
            <a:off x="0" y="3857604"/>
            <a:ext cx="3810000" cy="3000396"/>
          </a:xfrm>
          <a:prstGeom prst="rect">
            <a:avLst/>
          </a:prstGeom>
          <a:ln>
            <a:noFill/>
          </a:ln>
          <a:effectLst>
            <a:softEdge rad="112500"/>
          </a:effectLst>
        </p:spPr>
      </p:pic>
      <p:pic>
        <p:nvPicPr>
          <p:cNvPr id="24582" name="Picture 6" descr="http://media.kri.com.ua/kri/im/golodomor.jpeg"/>
          <p:cNvPicPr>
            <a:picLocks noChangeAspect="1" noChangeArrowheads="1"/>
          </p:cNvPicPr>
          <p:nvPr/>
        </p:nvPicPr>
        <p:blipFill>
          <a:blip r:embed="rId4"/>
          <a:srcRect/>
          <a:stretch>
            <a:fillRect/>
          </a:stretch>
        </p:blipFill>
        <p:spPr bwMode="auto">
          <a:xfrm>
            <a:off x="4786314" y="285728"/>
            <a:ext cx="4357686" cy="3232570"/>
          </a:xfrm>
          <a:prstGeom prst="rect">
            <a:avLst/>
          </a:prstGeom>
          <a:ln>
            <a:noFill/>
          </a:ln>
          <a:effectLst>
            <a:softEdge rad="112500"/>
          </a:effectLst>
        </p:spPr>
      </p:pic>
      <p:pic>
        <p:nvPicPr>
          <p:cNvPr id="24584" name="Picture 8" descr="http://cs5582.vk.me/u24692575/-1/x_18f39aec.jpg"/>
          <p:cNvPicPr>
            <a:picLocks noChangeAspect="1" noChangeArrowheads="1"/>
          </p:cNvPicPr>
          <p:nvPr/>
        </p:nvPicPr>
        <p:blipFill>
          <a:blip r:embed="rId5"/>
          <a:srcRect/>
          <a:stretch>
            <a:fillRect/>
          </a:stretch>
        </p:blipFill>
        <p:spPr bwMode="auto">
          <a:xfrm>
            <a:off x="3603106" y="3500438"/>
            <a:ext cx="5540893" cy="3357562"/>
          </a:xfrm>
          <a:prstGeom prst="rect">
            <a:avLst/>
          </a:prstGeom>
          <a:ln>
            <a:noFill/>
          </a:ln>
          <a:effectLst>
            <a:softEdge rad="112500"/>
          </a:effectLst>
        </p:spPr>
      </p:pic>
    </p:spTree>
  </p:cSld>
  <p:clrMapOvr>
    <a:masterClrMapping/>
  </p:clrMapOvr>
  <p:transition spd="med" advClick="0" advTm="5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style.rotation</p:attrName>
                                        </p:attrNameLst>
                                      </p:cBhvr>
                                      <p:tavLst>
                                        <p:tav tm="0">
                                          <p:val>
                                            <p:fltVal val="90"/>
                                          </p:val>
                                        </p:tav>
                                        <p:tav tm="100000">
                                          <p:val>
                                            <p:fltVal val="0"/>
                                          </p:val>
                                        </p:tav>
                                      </p:tavLst>
                                    </p:anim>
                                    <p:animEffect transition="in" filter="fade">
                                      <p:cBhvr>
                                        <p:cTn id="10" dur="10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4582"/>
                                        </p:tgtEl>
                                        <p:attrNameLst>
                                          <p:attrName>style.visibility</p:attrName>
                                        </p:attrNameLst>
                                      </p:cBhvr>
                                      <p:to>
                                        <p:strVal val="visible"/>
                                      </p:to>
                                    </p:set>
                                    <p:anim calcmode="lin" valueType="num">
                                      <p:cBhvr>
                                        <p:cTn id="15" dur="1000" fill="hold"/>
                                        <p:tgtEl>
                                          <p:spTgt spid="24582"/>
                                        </p:tgtEl>
                                        <p:attrNameLst>
                                          <p:attrName>ppt_w</p:attrName>
                                        </p:attrNameLst>
                                      </p:cBhvr>
                                      <p:tavLst>
                                        <p:tav tm="0">
                                          <p:val>
                                            <p:fltVal val="0"/>
                                          </p:val>
                                        </p:tav>
                                        <p:tav tm="100000">
                                          <p:val>
                                            <p:strVal val="#ppt_w"/>
                                          </p:val>
                                        </p:tav>
                                      </p:tavLst>
                                    </p:anim>
                                    <p:anim calcmode="lin" valueType="num">
                                      <p:cBhvr>
                                        <p:cTn id="16" dur="1000" fill="hold"/>
                                        <p:tgtEl>
                                          <p:spTgt spid="24582"/>
                                        </p:tgtEl>
                                        <p:attrNameLst>
                                          <p:attrName>ppt_h</p:attrName>
                                        </p:attrNameLst>
                                      </p:cBhvr>
                                      <p:tavLst>
                                        <p:tav tm="0">
                                          <p:val>
                                            <p:fltVal val="0"/>
                                          </p:val>
                                        </p:tav>
                                        <p:tav tm="100000">
                                          <p:val>
                                            <p:strVal val="#ppt_h"/>
                                          </p:val>
                                        </p:tav>
                                      </p:tavLst>
                                    </p:anim>
                                    <p:anim calcmode="lin" valueType="num">
                                      <p:cBhvr>
                                        <p:cTn id="17" dur="1000" fill="hold"/>
                                        <p:tgtEl>
                                          <p:spTgt spid="24582"/>
                                        </p:tgtEl>
                                        <p:attrNameLst>
                                          <p:attrName>style.rotation</p:attrName>
                                        </p:attrNameLst>
                                      </p:cBhvr>
                                      <p:tavLst>
                                        <p:tav tm="0">
                                          <p:val>
                                            <p:fltVal val="90"/>
                                          </p:val>
                                        </p:tav>
                                        <p:tav tm="100000">
                                          <p:val>
                                            <p:fltVal val="0"/>
                                          </p:val>
                                        </p:tav>
                                      </p:tavLst>
                                    </p:anim>
                                    <p:animEffect transition="in" filter="fade">
                                      <p:cBhvr>
                                        <p:cTn id="18" dur="1000"/>
                                        <p:tgtEl>
                                          <p:spTgt spid="2458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4580"/>
                                        </p:tgtEl>
                                        <p:attrNameLst>
                                          <p:attrName>style.visibility</p:attrName>
                                        </p:attrNameLst>
                                      </p:cBhvr>
                                      <p:to>
                                        <p:strVal val="visible"/>
                                      </p:to>
                                    </p:set>
                                    <p:anim calcmode="lin" valueType="num">
                                      <p:cBhvr>
                                        <p:cTn id="23" dur="1000" fill="hold"/>
                                        <p:tgtEl>
                                          <p:spTgt spid="24580"/>
                                        </p:tgtEl>
                                        <p:attrNameLst>
                                          <p:attrName>ppt_w</p:attrName>
                                        </p:attrNameLst>
                                      </p:cBhvr>
                                      <p:tavLst>
                                        <p:tav tm="0">
                                          <p:val>
                                            <p:fltVal val="0"/>
                                          </p:val>
                                        </p:tav>
                                        <p:tav tm="100000">
                                          <p:val>
                                            <p:strVal val="#ppt_w"/>
                                          </p:val>
                                        </p:tav>
                                      </p:tavLst>
                                    </p:anim>
                                    <p:anim calcmode="lin" valueType="num">
                                      <p:cBhvr>
                                        <p:cTn id="24" dur="1000" fill="hold"/>
                                        <p:tgtEl>
                                          <p:spTgt spid="24580"/>
                                        </p:tgtEl>
                                        <p:attrNameLst>
                                          <p:attrName>ppt_h</p:attrName>
                                        </p:attrNameLst>
                                      </p:cBhvr>
                                      <p:tavLst>
                                        <p:tav tm="0">
                                          <p:val>
                                            <p:fltVal val="0"/>
                                          </p:val>
                                        </p:tav>
                                        <p:tav tm="100000">
                                          <p:val>
                                            <p:strVal val="#ppt_h"/>
                                          </p:val>
                                        </p:tav>
                                      </p:tavLst>
                                    </p:anim>
                                    <p:anim calcmode="lin" valueType="num">
                                      <p:cBhvr>
                                        <p:cTn id="25" dur="1000" fill="hold"/>
                                        <p:tgtEl>
                                          <p:spTgt spid="24580"/>
                                        </p:tgtEl>
                                        <p:attrNameLst>
                                          <p:attrName>style.rotation</p:attrName>
                                        </p:attrNameLst>
                                      </p:cBhvr>
                                      <p:tavLst>
                                        <p:tav tm="0">
                                          <p:val>
                                            <p:fltVal val="90"/>
                                          </p:val>
                                        </p:tav>
                                        <p:tav tm="100000">
                                          <p:val>
                                            <p:fltVal val="0"/>
                                          </p:val>
                                        </p:tav>
                                      </p:tavLst>
                                    </p:anim>
                                    <p:animEffect transition="in" filter="fade">
                                      <p:cBhvr>
                                        <p:cTn id="26" dur="1000"/>
                                        <p:tgtEl>
                                          <p:spTgt spid="2458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4584"/>
                                        </p:tgtEl>
                                        <p:attrNameLst>
                                          <p:attrName>style.visibility</p:attrName>
                                        </p:attrNameLst>
                                      </p:cBhvr>
                                      <p:to>
                                        <p:strVal val="visible"/>
                                      </p:to>
                                    </p:set>
                                    <p:anim calcmode="lin" valueType="num">
                                      <p:cBhvr>
                                        <p:cTn id="31" dur="1000" fill="hold"/>
                                        <p:tgtEl>
                                          <p:spTgt spid="24584"/>
                                        </p:tgtEl>
                                        <p:attrNameLst>
                                          <p:attrName>ppt_w</p:attrName>
                                        </p:attrNameLst>
                                      </p:cBhvr>
                                      <p:tavLst>
                                        <p:tav tm="0">
                                          <p:val>
                                            <p:fltVal val="0"/>
                                          </p:val>
                                        </p:tav>
                                        <p:tav tm="100000">
                                          <p:val>
                                            <p:strVal val="#ppt_w"/>
                                          </p:val>
                                        </p:tav>
                                      </p:tavLst>
                                    </p:anim>
                                    <p:anim calcmode="lin" valueType="num">
                                      <p:cBhvr>
                                        <p:cTn id="32" dur="1000" fill="hold"/>
                                        <p:tgtEl>
                                          <p:spTgt spid="24584"/>
                                        </p:tgtEl>
                                        <p:attrNameLst>
                                          <p:attrName>ppt_h</p:attrName>
                                        </p:attrNameLst>
                                      </p:cBhvr>
                                      <p:tavLst>
                                        <p:tav tm="0">
                                          <p:val>
                                            <p:fltVal val="0"/>
                                          </p:val>
                                        </p:tav>
                                        <p:tav tm="100000">
                                          <p:val>
                                            <p:strVal val="#ppt_h"/>
                                          </p:val>
                                        </p:tav>
                                      </p:tavLst>
                                    </p:anim>
                                    <p:anim calcmode="lin" valueType="num">
                                      <p:cBhvr>
                                        <p:cTn id="33" dur="1000" fill="hold"/>
                                        <p:tgtEl>
                                          <p:spTgt spid="24584"/>
                                        </p:tgtEl>
                                        <p:attrNameLst>
                                          <p:attrName>style.rotation</p:attrName>
                                        </p:attrNameLst>
                                      </p:cBhvr>
                                      <p:tavLst>
                                        <p:tav tm="0">
                                          <p:val>
                                            <p:fltVal val="90"/>
                                          </p:val>
                                        </p:tav>
                                        <p:tav tm="100000">
                                          <p:val>
                                            <p:fltVal val="0"/>
                                          </p:val>
                                        </p:tav>
                                      </p:tavLst>
                                    </p:anim>
                                    <p:animEffect transition="in" filter="fade">
                                      <p:cBhvr>
                                        <p:cTn id="34" dur="1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7467600" cy="1143000"/>
          </a:xfrm>
        </p:spPr>
        <p:txBody>
          <a:bodyPr>
            <a:normAutofit fontScale="90000"/>
          </a:bodyPr>
          <a:lstStyle/>
          <a:p>
            <a:r>
              <a:rPr lang="uk-UA" dirty="0" smtClean="0"/>
              <a:t>День пам'яті жертв голодоморів</a:t>
            </a:r>
            <a:br>
              <a:rPr lang="uk-UA" dirty="0" smtClean="0"/>
            </a:br>
            <a:endParaRPr lang="uk-UA" dirty="0"/>
          </a:p>
        </p:txBody>
      </p:sp>
      <p:sp>
        <p:nvSpPr>
          <p:cNvPr id="3" name="Содержимое 2"/>
          <p:cNvSpPr>
            <a:spLocks noGrp="1"/>
          </p:cNvSpPr>
          <p:nvPr>
            <p:ph idx="1"/>
          </p:nvPr>
        </p:nvSpPr>
        <p:spPr>
          <a:xfrm>
            <a:off x="142844" y="1500175"/>
            <a:ext cx="8786874" cy="2071702"/>
          </a:xfrm>
        </p:spPr>
        <p:txBody>
          <a:bodyPr>
            <a:normAutofit fontScale="77500" lnSpcReduction="20000"/>
          </a:bodyPr>
          <a:lstStyle/>
          <a:p>
            <a:r>
              <a:rPr lang="ru-RU" dirty="0" err="1" smtClean="0"/>
              <a:t>щорічний</a:t>
            </a:r>
            <a:r>
              <a:rPr lang="ru-RU" dirty="0" smtClean="0"/>
              <a:t> </a:t>
            </a:r>
            <a:r>
              <a:rPr lang="ru-RU" dirty="0" err="1" smtClean="0"/>
              <a:t>національний</a:t>
            </a:r>
            <a:r>
              <a:rPr lang="ru-RU" dirty="0" smtClean="0"/>
              <a:t> </a:t>
            </a:r>
            <a:r>
              <a:rPr lang="ru-RU" dirty="0" err="1" smtClean="0"/>
              <a:t>пам'ятний</a:t>
            </a:r>
            <a:r>
              <a:rPr lang="ru-RU" dirty="0" smtClean="0"/>
              <a:t> день в </a:t>
            </a:r>
            <a:r>
              <a:rPr lang="ru-RU" dirty="0" err="1" smtClean="0">
                <a:hlinkClick r:id="rId2" tooltip="Україна"/>
              </a:rPr>
              <a:t>Україні</a:t>
            </a:r>
            <a:r>
              <a:rPr lang="ru-RU" dirty="0" smtClean="0"/>
              <a:t>, </a:t>
            </a:r>
            <a:r>
              <a:rPr lang="ru-RU" dirty="0" err="1" smtClean="0"/>
              <a:t>що</a:t>
            </a:r>
            <a:r>
              <a:rPr lang="ru-RU" dirty="0" smtClean="0"/>
              <a:t> </a:t>
            </a:r>
            <a:r>
              <a:rPr lang="ru-RU" dirty="0" err="1" smtClean="0"/>
              <a:t>припадає</a:t>
            </a:r>
            <a:r>
              <a:rPr lang="ru-RU" dirty="0" smtClean="0"/>
              <a:t> на </a:t>
            </a:r>
            <a:r>
              <a:rPr lang="ru-RU" dirty="0" err="1" smtClean="0"/>
              <a:t>четверту</a:t>
            </a:r>
            <a:r>
              <a:rPr lang="ru-RU" dirty="0" smtClean="0"/>
              <a:t> </a:t>
            </a:r>
            <a:r>
              <a:rPr lang="ru-RU" dirty="0" err="1" smtClean="0"/>
              <a:t>суботу</a:t>
            </a:r>
            <a:r>
              <a:rPr lang="ru-RU" dirty="0" err="1" smtClean="0">
                <a:hlinkClick r:id="rId3" tooltip="Листопад"/>
              </a:rPr>
              <a:t>листопада</a:t>
            </a:r>
            <a:r>
              <a:rPr lang="ru-RU" dirty="0" smtClean="0"/>
              <a:t>.</a:t>
            </a:r>
          </a:p>
          <a:p>
            <a:r>
              <a:rPr lang="ru-RU" dirty="0" err="1" smtClean="0"/>
              <a:t>Традиційно</a:t>
            </a:r>
            <a:r>
              <a:rPr lang="ru-RU" dirty="0" smtClean="0"/>
              <a:t>, в День </a:t>
            </a:r>
            <a:r>
              <a:rPr lang="ru-RU" dirty="0" err="1" smtClean="0"/>
              <a:t>пам'яті</a:t>
            </a:r>
            <a:r>
              <a:rPr lang="ru-RU" dirty="0" smtClean="0"/>
              <a:t> жертв </a:t>
            </a:r>
            <a:r>
              <a:rPr lang="ru-RU" dirty="0" err="1" smtClean="0"/>
              <a:t>голодоморів</a:t>
            </a:r>
            <a:r>
              <a:rPr lang="ru-RU" dirty="0" smtClean="0"/>
              <a:t> </a:t>
            </a:r>
            <a:r>
              <a:rPr lang="ru-RU" dirty="0" err="1" smtClean="0"/>
              <a:t>перші</a:t>
            </a:r>
            <a:r>
              <a:rPr lang="ru-RU" dirty="0" smtClean="0"/>
              <a:t> особи </a:t>
            </a:r>
            <a:r>
              <a:rPr lang="ru-RU" dirty="0" err="1" smtClean="0"/>
              <a:t>держави</a:t>
            </a:r>
            <a:r>
              <a:rPr lang="ru-RU" dirty="0" smtClean="0"/>
              <a:t> </a:t>
            </a:r>
            <a:r>
              <a:rPr lang="ru-RU" dirty="0" err="1" smtClean="0"/>
              <a:t>відвідують</a:t>
            </a:r>
            <a:r>
              <a:rPr lang="ru-RU" dirty="0" smtClean="0"/>
              <a:t> </a:t>
            </a:r>
            <a:r>
              <a:rPr lang="ru-RU" dirty="0" err="1" smtClean="0"/>
              <a:t>поминальне</a:t>
            </a:r>
            <a:r>
              <a:rPr lang="ru-RU" dirty="0" smtClean="0"/>
              <a:t> </a:t>
            </a:r>
            <a:r>
              <a:rPr lang="ru-RU" dirty="0" err="1" smtClean="0"/>
              <a:t>богослужіння</a:t>
            </a:r>
            <a:r>
              <a:rPr lang="ru-RU" dirty="0" smtClean="0"/>
              <a:t> </a:t>
            </a:r>
            <a:r>
              <a:rPr lang="ru-RU" dirty="0" err="1" smtClean="0"/>
              <a:t>і</a:t>
            </a:r>
            <a:r>
              <a:rPr lang="ru-RU" dirty="0" smtClean="0"/>
              <a:t> </a:t>
            </a:r>
            <a:r>
              <a:rPr lang="ru-RU" dirty="0" err="1" smtClean="0"/>
              <a:t>покладають</a:t>
            </a:r>
            <a:r>
              <a:rPr lang="ru-RU" dirty="0" smtClean="0"/>
              <a:t> </a:t>
            </a:r>
            <a:r>
              <a:rPr lang="ru-RU" dirty="0" err="1" smtClean="0"/>
              <a:t>символічні</a:t>
            </a:r>
            <a:r>
              <a:rPr lang="ru-RU" dirty="0" smtClean="0"/>
              <a:t> </a:t>
            </a:r>
            <a:r>
              <a:rPr lang="ru-RU" dirty="0" err="1" smtClean="0"/>
              <a:t>горщики</a:t>
            </a:r>
            <a:r>
              <a:rPr lang="ru-RU" dirty="0" smtClean="0"/>
              <a:t> </a:t>
            </a:r>
            <a:r>
              <a:rPr lang="ru-RU" dirty="0" err="1" smtClean="0"/>
              <a:t>з</a:t>
            </a:r>
            <a:r>
              <a:rPr lang="ru-RU" dirty="0" smtClean="0"/>
              <a:t> зерном та </a:t>
            </a:r>
            <a:r>
              <a:rPr lang="ru-RU" dirty="0" err="1" smtClean="0"/>
              <a:t>свічками</a:t>
            </a:r>
            <a:r>
              <a:rPr lang="ru-RU" dirty="0" smtClean="0"/>
              <a:t> до </a:t>
            </a:r>
            <a:r>
              <a:rPr lang="ru-RU" dirty="0" err="1" smtClean="0"/>
              <a:t>пам'ятників</a:t>
            </a:r>
            <a:r>
              <a:rPr lang="ru-RU" dirty="0" smtClean="0"/>
              <a:t> жертвам </a:t>
            </a:r>
            <a:r>
              <a:rPr lang="ru-RU" dirty="0" err="1" smtClean="0"/>
              <a:t>голодоморів</a:t>
            </a:r>
            <a:r>
              <a:rPr lang="ru-RU" dirty="0" smtClean="0"/>
              <a:t> в </a:t>
            </a:r>
            <a:r>
              <a:rPr lang="ru-RU" dirty="0" err="1" smtClean="0"/>
              <a:t>Україні</a:t>
            </a:r>
            <a:r>
              <a:rPr lang="ru-RU" dirty="0" smtClean="0"/>
              <a:t>.</a:t>
            </a:r>
          </a:p>
          <a:p>
            <a:endParaRPr lang="uk-UA" dirty="0"/>
          </a:p>
        </p:txBody>
      </p:sp>
      <p:pic>
        <p:nvPicPr>
          <p:cNvPr id="25602" name="Picture 2" descr="http://kpunews.com/set/top2/002909.jpg"/>
          <p:cNvPicPr>
            <a:picLocks noChangeAspect="1" noChangeArrowheads="1"/>
          </p:cNvPicPr>
          <p:nvPr/>
        </p:nvPicPr>
        <p:blipFill>
          <a:blip r:embed="rId4"/>
          <a:srcRect/>
          <a:stretch>
            <a:fillRect/>
          </a:stretch>
        </p:blipFill>
        <p:spPr bwMode="auto">
          <a:xfrm>
            <a:off x="357158" y="3571876"/>
            <a:ext cx="3357586" cy="2692610"/>
          </a:xfrm>
          <a:prstGeom prst="rect">
            <a:avLst/>
          </a:prstGeom>
          <a:ln>
            <a:noFill/>
          </a:ln>
          <a:effectLst>
            <a:softEdge rad="112500"/>
          </a:effectLst>
        </p:spPr>
      </p:pic>
      <p:pic>
        <p:nvPicPr>
          <p:cNvPr id="25604" name="Picture 4" descr="http://bm.img.com.ua/berlin/storage/news/300x200/7/32/5b2e4ca0732a056be51caf9d8659e327.jpg"/>
          <p:cNvPicPr>
            <a:picLocks noChangeAspect="1" noChangeArrowheads="1"/>
          </p:cNvPicPr>
          <p:nvPr/>
        </p:nvPicPr>
        <p:blipFill>
          <a:blip r:embed="rId5"/>
          <a:srcRect/>
          <a:stretch>
            <a:fillRect/>
          </a:stretch>
        </p:blipFill>
        <p:spPr bwMode="auto">
          <a:xfrm>
            <a:off x="4572000" y="3714752"/>
            <a:ext cx="3857652" cy="2571768"/>
          </a:xfrm>
          <a:prstGeom prst="rect">
            <a:avLst/>
          </a:prstGeom>
          <a:ln>
            <a:noFill/>
          </a:ln>
          <a:effectLst>
            <a:softEdge rad="112500"/>
          </a:effectLst>
        </p:spPr>
      </p:pic>
    </p:spTree>
  </p:cSld>
  <p:clrMapOvr>
    <a:masterClrMapping/>
  </p:clrMapOvr>
  <p:transition spd="med" advClick="0" advTm="5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8" presetClass="entr" presetSubtype="0" accel="10000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25602"/>
                                        </p:tgtEl>
                                        <p:attrNameLst>
                                          <p:attrName>style.visibility</p:attrName>
                                        </p:attrNameLst>
                                      </p:cBhvr>
                                      <p:to>
                                        <p:strVal val="visible"/>
                                      </p:to>
                                    </p:set>
                                    <p:anim calcmode="lin" valueType="num">
                                      <p:cBhvr>
                                        <p:cTn id="29" dur="1000" fill="hold"/>
                                        <p:tgtEl>
                                          <p:spTgt spid="25602"/>
                                        </p:tgtEl>
                                        <p:attrNameLst>
                                          <p:attrName>ppt_w</p:attrName>
                                        </p:attrNameLst>
                                      </p:cBhvr>
                                      <p:tavLst>
                                        <p:tav tm="0">
                                          <p:val>
                                            <p:fltVal val="0"/>
                                          </p:val>
                                        </p:tav>
                                        <p:tav tm="100000">
                                          <p:val>
                                            <p:strVal val="#ppt_w"/>
                                          </p:val>
                                        </p:tav>
                                      </p:tavLst>
                                    </p:anim>
                                    <p:anim calcmode="lin" valueType="num">
                                      <p:cBhvr>
                                        <p:cTn id="30" dur="1000" fill="hold"/>
                                        <p:tgtEl>
                                          <p:spTgt spid="25602"/>
                                        </p:tgtEl>
                                        <p:attrNameLst>
                                          <p:attrName>ppt_h</p:attrName>
                                        </p:attrNameLst>
                                      </p:cBhvr>
                                      <p:tavLst>
                                        <p:tav tm="0">
                                          <p:val>
                                            <p:fltVal val="0"/>
                                          </p:val>
                                        </p:tav>
                                        <p:tav tm="100000">
                                          <p:val>
                                            <p:strVal val="#ppt_h"/>
                                          </p:val>
                                        </p:tav>
                                      </p:tavLst>
                                    </p:anim>
                                    <p:anim calcmode="lin" valueType="num">
                                      <p:cBhvr>
                                        <p:cTn id="31" dur="1000" fill="hold"/>
                                        <p:tgtEl>
                                          <p:spTgt spid="2560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56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25604"/>
                                        </p:tgtEl>
                                        <p:attrNameLst>
                                          <p:attrName>style.visibility</p:attrName>
                                        </p:attrNameLst>
                                      </p:cBhvr>
                                      <p:to>
                                        <p:strVal val="visible"/>
                                      </p:to>
                                    </p:set>
                                    <p:anim calcmode="lin" valueType="num">
                                      <p:cBhvr>
                                        <p:cTn id="37" dur="1000" fill="hold"/>
                                        <p:tgtEl>
                                          <p:spTgt spid="25604"/>
                                        </p:tgtEl>
                                        <p:attrNameLst>
                                          <p:attrName>ppt_w</p:attrName>
                                        </p:attrNameLst>
                                      </p:cBhvr>
                                      <p:tavLst>
                                        <p:tav tm="0">
                                          <p:val>
                                            <p:fltVal val="0"/>
                                          </p:val>
                                        </p:tav>
                                        <p:tav tm="100000">
                                          <p:val>
                                            <p:strVal val="#ppt_w"/>
                                          </p:val>
                                        </p:tav>
                                      </p:tavLst>
                                    </p:anim>
                                    <p:anim calcmode="lin" valueType="num">
                                      <p:cBhvr>
                                        <p:cTn id="38" dur="1000" fill="hold"/>
                                        <p:tgtEl>
                                          <p:spTgt spid="25604"/>
                                        </p:tgtEl>
                                        <p:attrNameLst>
                                          <p:attrName>ppt_h</p:attrName>
                                        </p:attrNameLst>
                                      </p:cBhvr>
                                      <p:tavLst>
                                        <p:tav tm="0">
                                          <p:val>
                                            <p:fltVal val="0"/>
                                          </p:val>
                                        </p:tav>
                                        <p:tav tm="100000">
                                          <p:val>
                                            <p:strVal val="#ppt_h"/>
                                          </p:val>
                                        </p:tav>
                                      </p:tavLst>
                                    </p:anim>
                                    <p:anim calcmode="lin" valueType="num">
                                      <p:cBhvr>
                                        <p:cTn id="39" dur="1000" fill="hold"/>
                                        <p:tgtEl>
                                          <p:spTgt spid="2560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56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Причини голодомору</a:t>
            </a:r>
            <a:br>
              <a:rPr lang="uk-UA" dirty="0" smtClean="0"/>
            </a:br>
            <a:endParaRPr lang="uk-UA" dirty="0"/>
          </a:p>
        </p:txBody>
      </p:sp>
      <p:sp>
        <p:nvSpPr>
          <p:cNvPr id="3" name="Содержимое 2"/>
          <p:cNvSpPr>
            <a:spLocks noGrp="1"/>
          </p:cNvSpPr>
          <p:nvPr>
            <p:ph idx="1"/>
          </p:nvPr>
        </p:nvSpPr>
        <p:spPr>
          <a:xfrm>
            <a:off x="-214346" y="928670"/>
            <a:ext cx="9358346" cy="5929330"/>
          </a:xfrm>
        </p:spPr>
        <p:txBody>
          <a:bodyPr>
            <a:normAutofit fontScale="77500" lnSpcReduction="20000"/>
          </a:bodyPr>
          <a:lstStyle/>
          <a:p>
            <a:r>
              <a:rPr lang="uk-UA" dirty="0" smtClean="0"/>
              <a:t>В історії бурхливого </a:t>
            </a:r>
            <a:r>
              <a:rPr lang="en-US" dirty="0" smtClean="0"/>
              <a:t>XX-</a:t>
            </a:r>
            <a:r>
              <a:rPr lang="uk-UA" dirty="0" err="1" smtClean="0"/>
              <a:t>го</a:t>
            </a:r>
            <a:r>
              <a:rPr lang="uk-UA" dirty="0" smtClean="0"/>
              <a:t> століття голодомор 1932-33 років був другим масовим голодом на території України. </a:t>
            </a:r>
            <a:br>
              <a:rPr lang="uk-UA" dirty="0" smtClean="0"/>
            </a:br>
            <a:r>
              <a:rPr lang="uk-UA" dirty="0" smtClean="0"/>
              <a:t>Перший масовий голод, що розпочався відразу ж після закінчення громадянської війни та придушення української революції, охопив значну частину України: Запорізьку, Донецьку, Катеринославську, Миколаївську, Одеську губернії. Причини його частково мали об'єктивний характер - посуха 21-го року, економічні наслідки Світової та громадянської воїн, але найголовнішими чинниками стали: крах сільськогосподарської практики тодішнього режиму, скорочення посівних площ у колишніх хлібородних районах внаслідок політики воєнного комунізму, директивні методи компартійного керівництва, яке розподіляло наявні </a:t>
            </a:r>
            <a:r>
              <a:rPr lang="uk-UA" dirty="0" err="1" smtClean="0"/>
              <a:t>продресурси</a:t>
            </a:r>
            <a:r>
              <a:rPr lang="uk-UA" dirty="0" smtClean="0"/>
              <a:t> на користь промислових центрів, передусім тих, що знаходилися поза межами України. </a:t>
            </a:r>
            <a:br>
              <a:rPr lang="uk-UA" dirty="0" smtClean="0"/>
            </a:br>
            <a:r>
              <a:rPr lang="uk-UA" dirty="0" smtClean="0"/>
              <a:t>Голод 1932-33 років охопив ті ж самі регіони України, але цього разу його спричинили, насамперед, політичні чинники. Потрібно було винищити численний прошарок заможних і незалежних від держави селян-підприємців. </a:t>
            </a:r>
            <a:endParaRPr lang="uk-UA" dirty="0"/>
          </a:p>
        </p:txBody>
      </p:sp>
    </p:spTree>
  </p:cSld>
  <p:clrMapOvr>
    <a:masterClrMapping/>
  </p:clrMapOvr>
  <p:transition spd="med" advClick="0" advTm="5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d.org.ua/sites/default/files/node/2008/07/14859/08072401e.jpg"/>
          <p:cNvPicPr>
            <a:picLocks noChangeAspect="1" noChangeArrowheads="1"/>
          </p:cNvPicPr>
          <p:nvPr/>
        </p:nvPicPr>
        <p:blipFill>
          <a:blip r:embed="rId2"/>
          <a:srcRect/>
          <a:stretch>
            <a:fillRect/>
          </a:stretch>
        </p:blipFill>
        <p:spPr bwMode="auto">
          <a:xfrm>
            <a:off x="0" y="214290"/>
            <a:ext cx="4572000" cy="2545492"/>
          </a:xfrm>
          <a:prstGeom prst="rect">
            <a:avLst/>
          </a:prstGeom>
          <a:ln>
            <a:noFill/>
          </a:ln>
          <a:effectLst>
            <a:softEdge rad="112500"/>
          </a:effectLst>
        </p:spPr>
      </p:pic>
      <p:pic>
        <p:nvPicPr>
          <p:cNvPr id="28676" name="Picture 4" descr="http://seloukr.narod.ru/analit4.files/famine9.jpg"/>
          <p:cNvPicPr>
            <a:picLocks noChangeAspect="1" noChangeArrowheads="1"/>
          </p:cNvPicPr>
          <p:nvPr/>
        </p:nvPicPr>
        <p:blipFill>
          <a:blip r:embed="rId3"/>
          <a:srcRect/>
          <a:stretch>
            <a:fillRect/>
          </a:stretch>
        </p:blipFill>
        <p:spPr bwMode="auto">
          <a:xfrm>
            <a:off x="4643438" y="-1"/>
            <a:ext cx="4286280" cy="6697313"/>
          </a:xfrm>
          <a:prstGeom prst="rect">
            <a:avLst/>
          </a:prstGeom>
          <a:ln>
            <a:noFill/>
          </a:ln>
          <a:effectLst>
            <a:softEdge rad="112500"/>
          </a:effectLst>
        </p:spPr>
      </p:pic>
      <p:pic>
        <p:nvPicPr>
          <p:cNvPr id="28678" name="Picture 6" descr="http://www.ssu.gov.ua/sbu/img/publishing/?id=82269"/>
          <p:cNvPicPr>
            <a:picLocks noChangeAspect="1" noChangeArrowheads="1"/>
          </p:cNvPicPr>
          <p:nvPr/>
        </p:nvPicPr>
        <p:blipFill>
          <a:blip r:embed="rId4"/>
          <a:srcRect/>
          <a:stretch>
            <a:fillRect/>
          </a:stretch>
        </p:blipFill>
        <p:spPr bwMode="auto">
          <a:xfrm>
            <a:off x="285720" y="2928934"/>
            <a:ext cx="4278797" cy="3714776"/>
          </a:xfrm>
          <a:prstGeom prst="rect">
            <a:avLst/>
          </a:prstGeom>
          <a:ln>
            <a:noFill/>
          </a:ln>
          <a:effectLst>
            <a:softEdge rad="112500"/>
          </a:effectLst>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8"/>
                                        </p:tgtEl>
                                        <p:attrNameLst>
                                          <p:attrName>style.visibility</p:attrName>
                                        </p:attrNameLst>
                                      </p:cBhvr>
                                      <p:to>
                                        <p:strVal val="visible"/>
                                      </p:to>
                                    </p:set>
                                    <p:anim calcmode="lin" valueType="num">
                                      <p:cBhvr additive="base">
                                        <p:cTn id="13" dur="500" fill="hold"/>
                                        <p:tgtEl>
                                          <p:spTgt spid="28678"/>
                                        </p:tgtEl>
                                        <p:attrNameLst>
                                          <p:attrName>ppt_x</p:attrName>
                                        </p:attrNameLst>
                                      </p:cBhvr>
                                      <p:tavLst>
                                        <p:tav tm="0">
                                          <p:val>
                                            <p:strVal val="#ppt_x"/>
                                          </p:val>
                                        </p:tav>
                                        <p:tav tm="100000">
                                          <p:val>
                                            <p:strVal val="#ppt_x"/>
                                          </p:val>
                                        </p:tav>
                                      </p:tavLst>
                                    </p:anim>
                                    <p:anim calcmode="lin" valueType="num">
                                      <p:cBhvr additive="base">
                                        <p:cTn id="14"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additive="base">
                                        <p:cTn id="19" dur="500" fill="hold"/>
                                        <p:tgtEl>
                                          <p:spTgt spid="28676"/>
                                        </p:tgtEl>
                                        <p:attrNameLst>
                                          <p:attrName>ppt_x</p:attrName>
                                        </p:attrNameLst>
                                      </p:cBhvr>
                                      <p:tavLst>
                                        <p:tav tm="0">
                                          <p:val>
                                            <p:strVal val="#ppt_x"/>
                                          </p:val>
                                        </p:tav>
                                        <p:tav tm="100000">
                                          <p:val>
                                            <p:strVal val="#ppt_x"/>
                                          </p:val>
                                        </p:tav>
                                      </p:tavLst>
                                    </p:anim>
                                    <p:anim calcmode="lin" valueType="num">
                                      <p:cBhvr additive="base">
                                        <p:cTn id="20"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krnationalism.org.ua/get/img.cgi?n=8624"/>
          <p:cNvPicPr>
            <a:picLocks noChangeAspect="1" noChangeArrowheads="1"/>
          </p:cNvPicPr>
          <p:nvPr/>
        </p:nvPicPr>
        <p:blipFill>
          <a:blip r:embed="rId2"/>
          <a:srcRect/>
          <a:stretch>
            <a:fillRect/>
          </a:stretch>
        </p:blipFill>
        <p:spPr bwMode="auto">
          <a:xfrm>
            <a:off x="5072066" y="0"/>
            <a:ext cx="3786214" cy="2834280"/>
          </a:xfrm>
          <a:prstGeom prst="rect">
            <a:avLst/>
          </a:prstGeom>
          <a:ln>
            <a:noFill/>
          </a:ln>
          <a:effectLst>
            <a:softEdge rad="112500"/>
          </a:effectLst>
        </p:spPr>
      </p:pic>
      <p:pic>
        <p:nvPicPr>
          <p:cNvPr id="1030" name="Picture 6" descr="http://image.tsn.ua/media/images2/original/Jul2007/4243.jpg"/>
          <p:cNvPicPr>
            <a:picLocks noChangeAspect="1" noChangeArrowheads="1"/>
          </p:cNvPicPr>
          <p:nvPr/>
        </p:nvPicPr>
        <p:blipFill>
          <a:blip r:embed="rId3"/>
          <a:srcRect/>
          <a:stretch>
            <a:fillRect/>
          </a:stretch>
        </p:blipFill>
        <p:spPr bwMode="auto">
          <a:xfrm>
            <a:off x="3857620" y="2857496"/>
            <a:ext cx="5099055" cy="3786214"/>
          </a:xfrm>
          <a:prstGeom prst="rect">
            <a:avLst/>
          </a:prstGeom>
          <a:ln>
            <a:noFill/>
          </a:ln>
          <a:effectLst>
            <a:softEdge rad="112500"/>
          </a:effectLst>
        </p:spPr>
      </p:pic>
      <p:pic>
        <p:nvPicPr>
          <p:cNvPr id="1032" name="Picture 8" descr="http://megafile.ws/uploads/posts/2008-11/1227361179_001.jpg"/>
          <p:cNvPicPr>
            <a:picLocks noChangeAspect="1" noChangeArrowheads="1"/>
          </p:cNvPicPr>
          <p:nvPr/>
        </p:nvPicPr>
        <p:blipFill>
          <a:blip r:embed="rId4"/>
          <a:srcRect/>
          <a:stretch>
            <a:fillRect/>
          </a:stretch>
        </p:blipFill>
        <p:spPr bwMode="auto">
          <a:xfrm>
            <a:off x="214282" y="3071810"/>
            <a:ext cx="3428992" cy="3500462"/>
          </a:xfrm>
          <a:prstGeom prst="rect">
            <a:avLst/>
          </a:prstGeom>
          <a:ln>
            <a:noFill/>
          </a:ln>
          <a:effectLst>
            <a:softEdge rad="112500"/>
          </a:effectLst>
        </p:spPr>
      </p:pic>
      <p:pic>
        <p:nvPicPr>
          <p:cNvPr id="8" name="Picture 10" descr="http://ruthenos.org.ua/PIC/Golodom/zhertvy1.JPG"/>
          <p:cNvPicPr>
            <a:picLocks noChangeAspect="1" noChangeArrowheads="1"/>
          </p:cNvPicPr>
          <p:nvPr/>
        </p:nvPicPr>
        <p:blipFill>
          <a:blip r:embed="rId5"/>
          <a:srcRect/>
          <a:stretch>
            <a:fillRect/>
          </a:stretch>
        </p:blipFill>
        <p:spPr bwMode="auto">
          <a:xfrm>
            <a:off x="0" y="0"/>
            <a:ext cx="4572000" cy="2873524"/>
          </a:xfrm>
          <a:prstGeom prst="rect">
            <a:avLst/>
          </a:prstGeom>
          <a:ln>
            <a:noFill/>
          </a:ln>
          <a:effectLst>
            <a:softEdge rad="112500"/>
          </a:effectLst>
        </p:spPr>
      </p:pic>
    </p:spTree>
  </p:cSld>
  <p:clrMapOvr>
    <a:masterClrMapping/>
  </p:clrMapOvr>
  <p:transition spd="med" advClick="0" advTm="5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slide(fromBottom)">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slide(fromBottom)">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slide(fromBottom)">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28926" y="214290"/>
            <a:ext cx="6215074" cy="7286676"/>
          </a:xfrm>
        </p:spPr>
        <p:txBody>
          <a:bodyPr>
            <a:normAutofit fontScale="55000" lnSpcReduction="20000"/>
          </a:bodyPr>
          <a:lstStyle/>
          <a:p>
            <a:r>
              <a:rPr lang="uk-UA" dirty="0" smtClean="0"/>
              <a:t>Масове фізичне винищення українських хліборобів штучним голодом було свідомим терористичним актом політичної системи проти мирних людей, внаслідок чого зникали цілі покоління землеробів-універсалів, було зруйновано соціальні основи нації, її традиції, духовну культуру та самобутність. Аналіз змісту опублікованих протягом 29-33 рр. близько 30-ти постанов ЦК ВКПБ, Раднаркому УРСР та СРСР, ЦК КПБУ засвідчує факти свідомого створення таких умов життя для сільського населення, дві третини якого становили етнічні українці, що призвело до їх відвертого фізичного винищення. Голодомор 1932-33 років – це свідомо заподіяна акція. Як свідчать документальні джерела, хліб в Україні був, але хліб з України забрали. Після приїзду Молотова до України восени 1932 року, коли, здавалося б, з нашої держави вивезли все, що тільки можливо, Сталін присилає </a:t>
            </a:r>
            <a:r>
              <a:rPr lang="uk-UA" dirty="0" err="1" smtClean="0"/>
              <a:t>Кагановича</a:t>
            </a:r>
            <a:r>
              <a:rPr lang="uk-UA" dirty="0" smtClean="0"/>
              <a:t>, за участі якого 29 грудня цього ж року відбувається засідання Політбюро ЦК КПБ(у), на якому ухвалюється рішення забрати з України все, в тому числі й посівний матеріал з колгоспів.</a:t>
            </a:r>
            <a:br>
              <a:rPr lang="uk-UA" dirty="0" smtClean="0"/>
            </a:br>
            <a:r>
              <a:rPr lang="uk-UA" dirty="0" smtClean="0"/>
              <a:t>У документах Політбюро ЦК КПБУ збереглося свідчення про те, що восени 1932 року організовувалися з України так звані зелені ешелони для забезпечення промислових центрів Росії продуктами харчування до жовтневих свят. З України вивозили навіть квашені огірки, капусту та помідори. Таким чином, ті люди, котрі вирощували цю продукцію, залишалися приреченими на голодну смерть.</a:t>
            </a:r>
          </a:p>
        </p:txBody>
      </p:sp>
      <p:pic>
        <p:nvPicPr>
          <p:cNvPr id="17410" name="Picture 2" descr="http://gdb.rferl.org/8A57F92D-6CD1-4F27-8730-54D913555046_mw1024_n_s.jpg"/>
          <p:cNvPicPr>
            <a:picLocks noChangeAspect="1" noChangeArrowheads="1"/>
          </p:cNvPicPr>
          <p:nvPr/>
        </p:nvPicPr>
        <p:blipFill>
          <a:blip r:embed="rId2"/>
          <a:srcRect/>
          <a:stretch>
            <a:fillRect/>
          </a:stretch>
        </p:blipFill>
        <p:spPr bwMode="auto">
          <a:xfrm>
            <a:off x="0" y="357166"/>
            <a:ext cx="3447869" cy="5929354"/>
          </a:xfrm>
          <a:prstGeom prst="rect">
            <a:avLst/>
          </a:prstGeom>
          <a:ln>
            <a:noFill/>
          </a:ln>
          <a:effectLst>
            <a:softEdge rad="112500"/>
          </a:effectLst>
        </p:spPr>
      </p:pic>
    </p:spTree>
  </p:cSld>
  <p:clrMapOvr>
    <a:masterClrMapping/>
  </p:clrMapOvr>
  <p:transition spd="med" advClick="0" advTm="5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lvivposter.com/resize/width/200/files/images/noviny/golodomor_32_33.jpg"/>
          <p:cNvPicPr>
            <a:picLocks noChangeAspect="1" noChangeArrowheads="1"/>
          </p:cNvPicPr>
          <p:nvPr/>
        </p:nvPicPr>
        <p:blipFill>
          <a:blip r:embed="rId2"/>
          <a:srcRect/>
          <a:stretch>
            <a:fillRect/>
          </a:stretch>
        </p:blipFill>
        <p:spPr bwMode="auto">
          <a:xfrm>
            <a:off x="0" y="0"/>
            <a:ext cx="4071934" cy="2714620"/>
          </a:xfrm>
          <a:prstGeom prst="rect">
            <a:avLst/>
          </a:prstGeom>
          <a:ln>
            <a:noFill/>
          </a:ln>
          <a:effectLst>
            <a:softEdge rad="112500"/>
          </a:effectLst>
        </p:spPr>
      </p:pic>
      <p:pic>
        <p:nvPicPr>
          <p:cNvPr id="16388" name="Picture 4" descr="http://gd.ks.ua/images/stories/golodomor1.jpg"/>
          <p:cNvPicPr>
            <a:picLocks noChangeAspect="1" noChangeArrowheads="1"/>
          </p:cNvPicPr>
          <p:nvPr/>
        </p:nvPicPr>
        <p:blipFill>
          <a:blip r:embed="rId3"/>
          <a:srcRect/>
          <a:stretch>
            <a:fillRect/>
          </a:stretch>
        </p:blipFill>
        <p:spPr bwMode="auto">
          <a:xfrm>
            <a:off x="4071934" y="3571874"/>
            <a:ext cx="5072066" cy="3286126"/>
          </a:xfrm>
          <a:prstGeom prst="rect">
            <a:avLst/>
          </a:prstGeom>
          <a:ln>
            <a:noFill/>
          </a:ln>
          <a:effectLst>
            <a:softEdge rad="112500"/>
          </a:effectLst>
        </p:spPr>
      </p:pic>
      <p:pic>
        <p:nvPicPr>
          <p:cNvPr id="16390" name="Picture 6" descr="http://k.img.com.ua/img/forall/a/8499/84.jpg"/>
          <p:cNvPicPr>
            <a:picLocks noChangeAspect="1" noChangeArrowheads="1"/>
          </p:cNvPicPr>
          <p:nvPr/>
        </p:nvPicPr>
        <p:blipFill>
          <a:blip r:embed="rId4"/>
          <a:srcRect/>
          <a:stretch>
            <a:fillRect/>
          </a:stretch>
        </p:blipFill>
        <p:spPr bwMode="auto">
          <a:xfrm>
            <a:off x="0" y="4714884"/>
            <a:ext cx="4071934" cy="2143116"/>
          </a:xfrm>
          <a:prstGeom prst="rect">
            <a:avLst/>
          </a:prstGeom>
          <a:ln>
            <a:noFill/>
          </a:ln>
          <a:effectLst>
            <a:softEdge rad="112500"/>
          </a:effectLst>
        </p:spPr>
      </p:pic>
      <p:pic>
        <p:nvPicPr>
          <p:cNvPr id="16392" name="Picture 8" descr="http://zakarpattya.net.ua/eshop/dbases/zo2006_11_13_13_3_6.jpg"/>
          <p:cNvPicPr>
            <a:picLocks noChangeAspect="1" noChangeArrowheads="1"/>
          </p:cNvPicPr>
          <p:nvPr/>
        </p:nvPicPr>
        <p:blipFill>
          <a:blip r:embed="rId5"/>
          <a:srcRect/>
          <a:stretch>
            <a:fillRect/>
          </a:stretch>
        </p:blipFill>
        <p:spPr bwMode="auto">
          <a:xfrm>
            <a:off x="4000464" y="0"/>
            <a:ext cx="5143536" cy="3500438"/>
          </a:xfrm>
          <a:prstGeom prst="rect">
            <a:avLst/>
          </a:prstGeom>
          <a:ln>
            <a:noFill/>
          </a:ln>
          <a:effectLst>
            <a:softEdge rad="112500"/>
          </a:effectLst>
        </p:spPr>
      </p:pic>
      <p:pic>
        <p:nvPicPr>
          <p:cNvPr id="9" name="Picture 2" descr="http://utnetua.s12.yourdomain.com.ua/img/forall/image/3%20Golodomor%2032-33_.jpg"/>
          <p:cNvPicPr>
            <a:picLocks noChangeAspect="1" noChangeArrowheads="1"/>
          </p:cNvPicPr>
          <p:nvPr/>
        </p:nvPicPr>
        <p:blipFill>
          <a:blip r:embed="rId6"/>
          <a:srcRect/>
          <a:stretch>
            <a:fillRect/>
          </a:stretch>
        </p:blipFill>
        <p:spPr bwMode="auto">
          <a:xfrm>
            <a:off x="0" y="2214554"/>
            <a:ext cx="4500562" cy="2571768"/>
          </a:xfrm>
          <a:prstGeom prst="rect">
            <a:avLst/>
          </a:prstGeom>
          <a:ln>
            <a:noFill/>
          </a:ln>
          <a:effectLst>
            <a:softEdge rad="112500"/>
          </a:effectLst>
        </p:spPr>
      </p:pic>
    </p:spTree>
  </p:cSld>
  <p:clrMapOvr>
    <a:masterClrMapping/>
  </p:clrMapOvr>
  <p:transition spd="med" advClick="0" advTm="5000">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770" decel="100000"/>
                                        <p:tgtEl>
                                          <p:spTgt spid="16386"/>
                                        </p:tgtEl>
                                      </p:cBhvr>
                                    </p:animEffect>
                                    <p:animScale>
                                      <p:cBhvr>
                                        <p:cTn id="8" dur="770" decel="100000"/>
                                        <p:tgtEl>
                                          <p:spTgt spid="16386"/>
                                        </p:tgtEl>
                                      </p:cBhvr>
                                      <p:from x="10000" y="10000"/>
                                      <p:to x="200000" y="450000"/>
                                    </p:animScale>
                                    <p:animScale>
                                      <p:cBhvr>
                                        <p:cTn id="9" dur="1230" accel="100000" fill="hold">
                                          <p:stCondLst>
                                            <p:cond delay="770"/>
                                          </p:stCondLst>
                                        </p:cTn>
                                        <p:tgtEl>
                                          <p:spTgt spid="16386"/>
                                        </p:tgtEl>
                                      </p:cBhvr>
                                      <p:from x="200000" y="450000"/>
                                      <p:to x="100000" y="100000"/>
                                    </p:animScale>
                                    <p:set>
                                      <p:cBhvr>
                                        <p:cTn id="10" dur="770" fill="hold"/>
                                        <p:tgtEl>
                                          <p:spTgt spid="16386"/>
                                        </p:tgtEl>
                                        <p:attrNameLst>
                                          <p:attrName>ppt_x</p:attrName>
                                        </p:attrNameLst>
                                      </p:cBhvr>
                                      <p:to>
                                        <p:strVal val="(0.5)"/>
                                      </p:to>
                                    </p:set>
                                    <p:anim from="(0.5)" to="(#ppt_x)" calcmode="lin" valueType="num">
                                      <p:cBhvr>
                                        <p:cTn id="11" dur="1230" accel="100000" fill="hold">
                                          <p:stCondLst>
                                            <p:cond delay="770"/>
                                          </p:stCondLst>
                                        </p:cTn>
                                        <p:tgtEl>
                                          <p:spTgt spid="16386"/>
                                        </p:tgtEl>
                                        <p:attrNameLst>
                                          <p:attrName>ppt_x</p:attrName>
                                        </p:attrNameLst>
                                      </p:cBhvr>
                                    </p:anim>
                                    <p:set>
                                      <p:cBhvr>
                                        <p:cTn id="12" dur="770" fill="hold"/>
                                        <p:tgtEl>
                                          <p:spTgt spid="16386"/>
                                        </p:tgtEl>
                                        <p:attrNameLst>
                                          <p:attrName>ppt_y</p:attrName>
                                        </p:attrNameLst>
                                      </p:cBhvr>
                                      <p:to>
                                        <p:strVal val="(#ppt_y+0.4)"/>
                                      </p:to>
                                    </p:set>
                                    <p:anim from="(#ppt_y+0.4)" to="(#ppt_y)" calcmode="lin" valueType="num">
                                      <p:cBhvr>
                                        <p:cTn id="13" dur="1230" accel="100000" fill="hold">
                                          <p:stCondLst>
                                            <p:cond delay="770"/>
                                          </p:stCondLst>
                                        </p:cTn>
                                        <p:tgtEl>
                                          <p:spTgt spid="1638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70" decel="100000"/>
                                        <p:tgtEl>
                                          <p:spTgt spid="9"/>
                                        </p:tgtEl>
                                      </p:cBhvr>
                                    </p:animEffect>
                                    <p:animScale>
                                      <p:cBhvr>
                                        <p:cTn id="19" dur="770" decel="100000"/>
                                        <p:tgtEl>
                                          <p:spTgt spid="9"/>
                                        </p:tgtEl>
                                      </p:cBhvr>
                                      <p:from x="10000" y="10000"/>
                                      <p:to x="200000" y="450000"/>
                                    </p:animScale>
                                    <p:animScale>
                                      <p:cBhvr>
                                        <p:cTn id="20" dur="1230" accel="100000" fill="hold">
                                          <p:stCondLst>
                                            <p:cond delay="770"/>
                                          </p:stCondLst>
                                        </p:cTn>
                                        <p:tgtEl>
                                          <p:spTgt spid="9"/>
                                        </p:tgtEl>
                                      </p:cBhvr>
                                      <p:from x="200000" y="450000"/>
                                      <p:to x="100000" y="100000"/>
                                    </p:animScale>
                                    <p:set>
                                      <p:cBhvr>
                                        <p:cTn id="21" dur="770" fill="hold"/>
                                        <p:tgtEl>
                                          <p:spTgt spid="9"/>
                                        </p:tgtEl>
                                        <p:attrNameLst>
                                          <p:attrName>ppt_x</p:attrName>
                                        </p:attrNameLst>
                                      </p:cBhvr>
                                      <p:to>
                                        <p:strVal val="(0.5)"/>
                                      </p:to>
                                    </p:set>
                                    <p:anim from="(0.5)" to="(#ppt_x)" calcmode="lin" valueType="num">
                                      <p:cBhvr>
                                        <p:cTn id="22" dur="1230" accel="100000" fill="hold">
                                          <p:stCondLst>
                                            <p:cond delay="770"/>
                                          </p:stCondLst>
                                        </p:cTn>
                                        <p:tgtEl>
                                          <p:spTgt spid="9"/>
                                        </p:tgtEl>
                                        <p:attrNameLst>
                                          <p:attrName>ppt_x</p:attrName>
                                        </p:attrNameLst>
                                      </p:cBhvr>
                                    </p:anim>
                                    <p:set>
                                      <p:cBhvr>
                                        <p:cTn id="23" dur="770" fill="hold"/>
                                        <p:tgtEl>
                                          <p:spTgt spid="9"/>
                                        </p:tgtEl>
                                        <p:attrNameLst>
                                          <p:attrName>ppt_y</p:attrName>
                                        </p:attrNameLst>
                                      </p:cBhvr>
                                      <p:to>
                                        <p:strVal val="(#ppt_y+0.4)"/>
                                      </p:to>
                                    </p:set>
                                    <p:anim from="(#ppt_y+0.4)" to="(#ppt_y)" calcmode="lin" valueType="num">
                                      <p:cBhvr>
                                        <p:cTn id="24" dur="1230" accel="100000" fill="hold">
                                          <p:stCondLst>
                                            <p:cond delay="770"/>
                                          </p:stCondLst>
                                        </p:cTn>
                                        <p:tgtEl>
                                          <p:spTgt spid="9"/>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16392"/>
                                        </p:tgtEl>
                                        <p:attrNameLst>
                                          <p:attrName>style.visibility</p:attrName>
                                        </p:attrNameLst>
                                      </p:cBhvr>
                                      <p:to>
                                        <p:strVal val="visible"/>
                                      </p:to>
                                    </p:set>
                                    <p:animEffect transition="in" filter="fade">
                                      <p:cBhvr>
                                        <p:cTn id="29" dur="770" decel="100000"/>
                                        <p:tgtEl>
                                          <p:spTgt spid="16392"/>
                                        </p:tgtEl>
                                      </p:cBhvr>
                                    </p:animEffect>
                                    <p:animScale>
                                      <p:cBhvr>
                                        <p:cTn id="30" dur="770" decel="100000"/>
                                        <p:tgtEl>
                                          <p:spTgt spid="16392"/>
                                        </p:tgtEl>
                                      </p:cBhvr>
                                      <p:from x="10000" y="10000"/>
                                      <p:to x="200000" y="450000"/>
                                    </p:animScale>
                                    <p:animScale>
                                      <p:cBhvr>
                                        <p:cTn id="31" dur="1230" accel="100000" fill="hold">
                                          <p:stCondLst>
                                            <p:cond delay="770"/>
                                          </p:stCondLst>
                                        </p:cTn>
                                        <p:tgtEl>
                                          <p:spTgt spid="16392"/>
                                        </p:tgtEl>
                                      </p:cBhvr>
                                      <p:from x="200000" y="450000"/>
                                      <p:to x="100000" y="100000"/>
                                    </p:animScale>
                                    <p:set>
                                      <p:cBhvr>
                                        <p:cTn id="32" dur="770" fill="hold"/>
                                        <p:tgtEl>
                                          <p:spTgt spid="16392"/>
                                        </p:tgtEl>
                                        <p:attrNameLst>
                                          <p:attrName>ppt_x</p:attrName>
                                        </p:attrNameLst>
                                      </p:cBhvr>
                                      <p:to>
                                        <p:strVal val="(0.5)"/>
                                      </p:to>
                                    </p:set>
                                    <p:anim from="(0.5)" to="(#ppt_x)" calcmode="lin" valueType="num">
                                      <p:cBhvr>
                                        <p:cTn id="33" dur="1230" accel="100000" fill="hold">
                                          <p:stCondLst>
                                            <p:cond delay="770"/>
                                          </p:stCondLst>
                                        </p:cTn>
                                        <p:tgtEl>
                                          <p:spTgt spid="16392"/>
                                        </p:tgtEl>
                                        <p:attrNameLst>
                                          <p:attrName>ppt_x</p:attrName>
                                        </p:attrNameLst>
                                      </p:cBhvr>
                                    </p:anim>
                                    <p:set>
                                      <p:cBhvr>
                                        <p:cTn id="34" dur="770" fill="hold"/>
                                        <p:tgtEl>
                                          <p:spTgt spid="16392"/>
                                        </p:tgtEl>
                                        <p:attrNameLst>
                                          <p:attrName>ppt_y</p:attrName>
                                        </p:attrNameLst>
                                      </p:cBhvr>
                                      <p:to>
                                        <p:strVal val="(#ppt_y+0.4)"/>
                                      </p:to>
                                    </p:set>
                                    <p:anim from="(#ppt_y+0.4)" to="(#ppt_y)" calcmode="lin" valueType="num">
                                      <p:cBhvr>
                                        <p:cTn id="35" dur="1230" accel="100000" fill="hold">
                                          <p:stCondLst>
                                            <p:cond delay="770"/>
                                          </p:stCondLst>
                                        </p:cTn>
                                        <p:tgtEl>
                                          <p:spTgt spid="16392"/>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16390"/>
                                        </p:tgtEl>
                                        <p:attrNameLst>
                                          <p:attrName>style.visibility</p:attrName>
                                        </p:attrNameLst>
                                      </p:cBhvr>
                                      <p:to>
                                        <p:strVal val="visible"/>
                                      </p:to>
                                    </p:set>
                                    <p:animEffect transition="in" filter="fade">
                                      <p:cBhvr>
                                        <p:cTn id="40" dur="770" decel="100000"/>
                                        <p:tgtEl>
                                          <p:spTgt spid="16390"/>
                                        </p:tgtEl>
                                      </p:cBhvr>
                                    </p:animEffect>
                                    <p:animScale>
                                      <p:cBhvr>
                                        <p:cTn id="41" dur="770" decel="100000"/>
                                        <p:tgtEl>
                                          <p:spTgt spid="16390"/>
                                        </p:tgtEl>
                                      </p:cBhvr>
                                      <p:from x="10000" y="10000"/>
                                      <p:to x="200000" y="450000"/>
                                    </p:animScale>
                                    <p:animScale>
                                      <p:cBhvr>
                                        <p:cTn id="42" dur="1230" accel="100000" fill="hold">
                                          <p:stCondLst>
                                            <p:cond delay="770"/>
                                          </p:stCondLst>
                                        </p:cTn>
                                        <p:tgtEl>
                                          <p:spTgt spid="16390"/>
                                        </p:tgtEl>
                                      </p:cBhvr>
                                      <p:from x="200000" y="450000"/>
                                      <p:to x="100000" y="100000"/>
                                    </p:animScale>
                                    <p:set>
                                      <p:cBhvr>
                                        <p:cTn id="43" dur="770" fill="hold"/>
                                        <p:tgtEl>
                                          <p:spTgt spid="16390"/>
                                        </p:tgtEl>
                                        <p:attrNameLst>
                                          <p:attrName>ppt_x</p:attrName>
                                        </p:attrNameLst>
                                      </p:cBhvr>
                                      <p:to>
                                        <p:strVal val="(0.5)"/>
                                      </p:to>
                                    </p:set>
                                    <p:anim from="(0.5)" to="(#ppt_x)" calcmode="lin" valueType="num">
                                      <p:cBhvr>
                                        <p:cTn id="44" dur="1230" accel="100000" fill="hold">
                                          <p:stCondLst>
                                            <p:cond delay="770"/>
                                          </p:stCondLst>
                                        </p:cTn>
                                        <p:tgtEl>
                                          <p:spTgt spid="16390"/>
                                        </p:tgtEl>
                                        <p:attrNameLst>
                                          <p:attrName>ppt_x</p:attrName>
                                        </p:attrNameLst>
                                      </p:cBhvr>
                                    </p:anim>
                                    <p:set>
                                      <p:cBhvr>
                                        <p:cTn id="45" dur="770" fill="hold"/>
                                        <p:tgtEl>
                                          <p:spTgt spid="16390"/>
                                        </p:tgtEl>
                                        <p:attrNameLst>
                                          <p:attrName>ppt_y</p:attrName>
                                        </p:attrNameLst>
                                      </p:cBhvr>
                                      <p:to>
                                        <p:strVal val="(#ppt_y+0.4)"/>
                                      </p:to>
                                    </p:set>
                                    <p:anim from="(#ppt_y+0.4)" to="(#ppt_y)" calcmode="lin" valueType="num">
                                      <p:cBhvr>
                                        <p:cTn id="46" dur="1230" accel="100000" fill="hold">
                                          <p:stCondLst>
                                            <p:cond delay="770"/>
                                          </p:stCondLst>
                                        </p:cTn>
                                        <p:tgtEl>
                                          <p:spTgt spid="16390"/>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16388"/>
                                        </p:tgtEl>
                                        <p:attrNameLst>
                                          <p:attrName>style.visibility</p:attrName>
                                        </p:attrNameLst>
                                      </p:cBhvr>
                                      <p:to>
                                        <p:strVal val="visible"/>
                                      </p:to>
                                    </p:set>
                                    <p:animEffect transition="in" filter="fade">
                                      <p:cBhvr>
                                        <p:cTn id="51" dur="770" decel="100000"/>
                                        <p:tgtEl>
                                          <p:spTgt spid="16388"/>
                                        </p:tgtEl>
                                      </p:cBhvr>
                                    </p:animEffect>
                                    <p:animScale>
                                      <p:cBhvr>
                                        <p:cTn id="52" dur="770" decel="100000"/>
                                        <p:tgtEl>
                                          <p:spTgt spid="16388"/>
                                        </p:tgtEl>
                                      </p:cBhvr>
                                      <p:from x="10000" y="10000"/>
                                      <p:to x="200000" y="450000"/>
                                    </p:animScale>
                                    <p:animScale>
                                      <p:cBhvr>
                                        <p:cTn id="53" dur="1230" accel="100000" fill="hold">
                                          <p:stCondLst>
                                            <p:cond delay="770"/>
                                          </p:stCondLst>
                                        </p:cTn>
                                        <p:tgtEl>
                                          <p:spTgt spid="16388"/>
                                        </p:tgtEl>
                                      </p:cBhvr>
                                      <p:from x="200000" y="450000"/>
                                      <p:to x="100000" y="100000"/>
                                    </p:animScale>
                                    <p:set>
                                      <p:cBhvr>
                                        <p:cTn id="54" dur="770" fill="hold"/>
                                        <p:tgtEl>
                                          <p:spTgt spid="16388"/>
                                        </p:tgtEl>
                                        <p:attrNameLst>
                                          <p:attrName>ppt_x</p:attrName>
                                        </p:attrNameLst>
                                      </p:cBhvr>
                                      <p:to>
                                        <p:strVal val="(0.5)"/>
                                      </p:to>
                                    </p:set>
                                    <p:anim from="(0.5)" to="(#ppt_x)" calcmode="lin" valueType="num">
                                      <p:cBhvr>
                                        <p:cTn id="55" dur="1230" accel="100000" fill="hold">
                                          <p:stCondLst>
                                            <p:cond delay="770"/>
                                          </p:stCondLst>
                                        </p:cTn>
                                        <p:tgtEl>
                                          <p:spTgt spid="16388"/>
                                        </p:tgtEl>
                                        <p:attrNameLst>
                                          <p:attrName>ppt_x</p:attrName>
                                        </p:attrNameLst>
                                      </p:cBhvr>
                                    </p:anim>
                                    <p:set>
                                      <p:cBhvr>
                                        <p:cTn id="56" dur="770" fill="hold"/>
                                        <p:tgtEl>
                                          <p:spTgt spid="16388"/>
                                        </p:tgtEl>
                                        <p:attrNameLst>
                                          <p:attrName>ppt_y</p:attrName>
                                        </p:attrNameLst>
                                      </p:cBhvr>
                                      <p:to>
                                        <p:strVal val="(#ppt_y+0.4)"/>
                                      </p:to>
                                    </p:set>
                                    <p:anim from="(#ppt_y+0.4)" to="(#ppt_y)" calcmode="lin" valueType="num">
                                      <p:cBhvr>
                                        <p:cTn id="57" dur="1230" accel="100000" fill="hold">
                                          <p:stCondLst>
                                            <p:cond delay="770"/>
                                          </p:stCondLst>
                                        </p:cTn>
                                        <p:tgtEl>
                                          <p:spTgt spid="163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7467600" cy="4525963"/>
          </a:xfrm>
        </p:spPr>
        <p:txBody>
          <a:bodyPr>
            <a:normAutofit fontScale="62500" lnSpcReduction="20000"/>
          </a:bodyPr>
          <a:lstStyle/>
          <a:p>
            <a:r>
              <a:rPr lang="ru-RU" dirty="0" smtClean="0"/>
              <a:t>За </a:t>
            </a:r>
            <a:r>
              <a:rPr lang="ru-RU" dirty="0" err="1" smtClean="0"/>
              <a:t>розпорядженнями</a:t>
            </a:r>
            <a:r>
              <a:rPr lang="ru-RU" dirty="0" smtClean="0"/>
              <a:t> уряду, </a:t>
            </a:r>
            <a:r>
              <a:rPr lang="ru-RU" dirty="0" err="1" smtClean="0"/>
              <a:t>заборонялась</a:t>
            </a:r>
            <a:r>
              <a:rPr lang="ru-RU" dirty="0" smtClean="0"/>
              <a:t> </a:t>
            </a:r>
            <a:r>
              <a:rPr lang="ru-RU" dirty="0" err="1" smtClean="0"/>
              <a:t>будь-яка</a:t>
            </a:r>
            <a:r>
              <a:rPr lang="ru-RU" dirty="0" smtClean="0"/>
              <a:t> </a:t>
            </a:r>
            <a:r>
              <a:rPr lang="ru-RU" dirty="0" err="1" smtClean="0"/>
              <a:t>торгівля</a:t>
            </a:r>
            <a:r>
              <a:rPr lang="ru-RU" dirty="0" smtClean="0"/>
              <a:t> в </a:t>
            </a:r>
            <a:r>
              <a:rPr lang="ru-RU" dirty="0" err="1" smtClean="0"/>
              <a:t>сільській</a:t>
            </a:r>
            <a:r>
              <a:rPr lang="ru-RU" dirty="0" smtClean="0"/>
              <a:t> </a:t>
            </a:r>
            <a:r>
              <a:rPr lang="ru-RU" dirty="0" err="1" smtClean="0"/>
              <a:t>місцевості</a:t>
            </a:r>
            <a:r>
              <a:rPr lang="ru-RU" dirty="0" smtClean="0"/>
              <a:t>, </a:t>
            </a:r>
            <a:r>
              <a:rPr lang="ru-RU" dirty="0" err="1" smtClean="0"/>
              <a:t>призупинялося</a:t>
            </a:r>
            <a:r>
              <a:rPr lang="ru-RU" dirty="0" smtClean="0"/>
              <a:t> </a:t>
            </a:r>
            <a:r>
              <a:rPr lang="ru-RU" dirty="0" err="1" smtClean="0"/>
              <a:t>продовольче</a:t>
            </a:r>
            <a:r>
              <a:rPr lang="ru-RU" dirty="0" smtClean="0"/>
              <a:t> </a:t>
            </a:r>
            <a:r>
              <a:rPr lang="ru-RU" dirty="0" err="1" smtClean="0"/>
              <a:t>постачання</a:t>
            </a:r>
            <a:r>
              <a:rPr lang="ru-RU" dirty="0" smtClean="0"/>
              <a:t> </a:t>
            </a:r>
            <a:r>
              <a:rPr lang="ru-RU" dirty="0" err="1" smtClean="0"/>
              <a:t>сіл</a:t>
            </a:r>
            <a:r>
              <a:rPr lang="ru-RU" dirty="0" smtClean="0"/>
              <a:t>, </a:t>
            </a:r>
            <a:r>
              <a:rPr lang="ru-RU" dirty="0" err="1" smtClean="0"/>
              <a:t>переслідувалося</a:t>
            </a:r>
            <a:r>
              <a:rPr lang="ru-RU" dirty="0" smtClean="0"/>
              <a:t> та </a:t>
            </a:r>
            <a:r>
              <a:rPr lang="ru-RU" dirty="0" err="1" smtClean="0"/>
              <a:t>каралося</a:t>
            </a:r>
            <a:r>
              <a:rPr lang="ru-RU" dirty="0" smtClean="0"/>
              <a:t> на 10 </a:t>
            </a:r>
            <a:r>
              <a:rPr lang="ru-RU" dirty="0" err="1" smtClean="0"/>
              <a:t>років</a:t>
            </a:r>
            <a:r>
              <a:rPr lang="ru-RU" dirty="0" smtClean="0"/>
              <a:t> </a:t>
            </a:r>
            <a:r>
              <a:rPr lang="ru-RU" dirty="0" err="1" smtClean="0"/>
              <a:t>ув'язнення</a:t>
            </a:r>
            <a:r>
              <a:rPr lang="ru-RU" dirty="0" smtClean="0"/>
              <a:t> </a:t>
            </a:r>
            <a:r>
              <a:rPr lang="ru-RU" dirty="0" err="1" smtClean="0"/>
              <a:t>і</a:t>
            </a:r>
            <a:r>
              <a:rPr lang="ru-RU" dirty="0" smtClean="0"/>
              <a:t> </a:t>
            </a:r>
            <a:r>
              <a:rPr lang="ru-RU" dirty="0" err="1" smtClean="0"/>
              <a:t>розстріл</a:t>
            </a:r>
            <a:r>
              <a:rPr lang="ru-RU" dirty="0" smtClean="0"/>
              <a:t> за </a:t>
            </a:r>
            <a:r>
              <a:rPr lang="ru-RU" dirty="0" err="1" smtClean="0"/>
              <a:t>будь-яке</a:t>
            </a:r>
            <a:r>
              <a:rPr lang="ru-RU" dirty="0" smtClean="0"/>
              <a:t> </a:t>
            </a:r>
            <a:r>
              <a:rPr lang="ru-RU" dirty="0" err="1" smtClean="0"/>
              <a:t>використання</a:t>
            </a:r>
            <a:r>
              <a:rPr lang="ru-RU" dirty="0" smtClean="0"/>
              <a:t> </a:t>
            </a:r>
            <a:r>
              <a:rPr lang="ru-RU" dirty="0" err="1" smtClean="0"/>
              <a:t>хліба</a:t>
            </a:r>
            <a:r>
              <a:rPr lang="ru-RU" dirty="0" smtClean="0"/>
              <a:t> на </a:t>
            </a:r>
            <a:r>
              <a:rPr lang="ru-RU" dirty="0" err="1" smtClean="0"/>
              <a:t>трудодні</a:t>
            </a:r>
            <a:r>
              <a:rPr lang="ru-RU" dirty="0" smtClean="0"/>
              <a:t> в </a:t>
            </a:r>
            <a:r>
              <a:rPr lang="ru-RU" dirty="0" err="1" smtClean="0"/>
              <a:t>колгоспах</a:t>
            </a:r>
            <a:r>
              <a:rPr lang="ru-RU" dirty="0" smtClean="0"/>
              <a:t> та районах, </a:t>
            </a:r>
            <a:r>
              <a:rPr lang="ru-RU" dirty="0" err="1" smtClean="0"/>
              <a:t>що</a:t>
            </a:r>
            <a:r>
              <a:rPr lang="ru-RU" dirty="0" smtClean="0"/>
              <a:t> не </a:t>
            </a:r>
            <a:r>
              <a:rPr lang="ru-RU" dirty="0" err="1" smtClean="0"/>
              <a:t>виконали</a:t>
            </a:r>
            <a:r>
              <a:rPr lang="ru-RU" dirty="0" smtClean="0"/>
              <a:t> </a:t>
            </a:r>
            <a:r>
              <a:rPr lang="ru-RU" dirty="0" err="1" smtClean="0"/>
              <a:t>хлібозаготівельних</a:t>
            </a:r>
            <a:r>
              <a:rPr lang="ru-RU" dirty="0" smtClean="0"/>
              <a:t> </a:t>
            </a:r>
            <a:r>
              <a:rPr lang="ru-RU" dirty="0" err="1" smtClean="0"/>
              <a:t>планів</a:t>
            </a:r>
            <a:r>
              <a:rPr lang="ru-RU" dirty="0" smtClean="0"/>
              <a:t>, </a:t>
            </a:r>
            <a:r>
              <a:rPr lang="ru-RU" dirty="0" err="1" smtClean="0"/>
              <a:t>запроваджувалася</a:t>
            </a:r>
            <a:r>
              <a:rPr lang="ru-RU" dirty="0" smtClean="0"/>
              <a:t> система </a:t>
            </a:r>
            <a:r>
              <a:rPr lang="ru-RU" dirty="0" err="1" smtClean="0"/>
              <a:t>масового</a:t>
            </a:r>
            <a:r>
              <a:rPr lang="ru-RU" dirty="0" smtClean="0"/>
              <a:t> </a:t>
            </a:r>
            <a:r>
              <a:rPr lang="ru-RU" dirty="0" err="1" smtClean="0"/>
              <a:t>вилучення</a:t>
            </a:r>
            <a:r>
              <a:rPr lang="ru-RU" dirty="0" smtClean="0"/>
              <a:t> </a:t>
            </a:r>
            <a:r>
              <a:rPr lang="ru-RU" dirty="0" err="1" smtClean="0"/>
              <a:t>насіннєвих</a:t>
            </a:r>
            <a:r>
              <a:rPr lang="ru-RU" dirty="0" smtClean="0"/>
              <a:t> </a:t>
            </a:r>
            <a:r>
              <a:rPr lang="ru-RU" dirty="0" err="1" smtClean="0"/>
              <a:t>фондів</a:t>
            </a:r>
            <a:r>
              <a:rPr lang="ru-RU" dirty="0" smtClean="0"/>
              <a:t> та "незаконно" </a:t>
            </a:r>
            <a:r>
              <a:rPr lang="ru-RU" dirty="0" err="1" smtClean="0"/>
              <a:t>розданого</a:t>
            </a:r>
            <a:r>
              <a:rPr lang="ru-RU" dirty="0" smtClean="0"/>
              <a:t> </a:t>
            </a:r>
            <a:r>
              <a:rPr lang="ru-RU" dirty="0" err="1" smtClean="0"/>
              <a:t>хліба</a:t>
            </a:r>
            <a:r>
              <a:rPr lang="ru-RU" dirty="0" smtClean="0"/>
              <a:t> </a:t>
            </a:r>
            <a:r>
              <a:rPr lang="ru-RU" dirty="0" err="1" smtClean="0"/>
              <a:t>колгоспникам</a:t>
            </a:r>
            <a:r>
              <a:rPr lang="ru-RU" dirty="0" smtClean="0"/>
              <a:t>, </a:t>
            </a:r>
            <a:r>
              <a:rPr lang="ru-RU" dirty="0" err="1" smtClean="0"/>
              <a:t>натуральних</a:t>
            </a:r>
            <a:r>
              <a:rPr lang="ru-RU" dirty="0" smtClean="0"/>
              <a:t> </a:t>
            </a:r>
            <a:r>
              <a:rPr lang="ru-RU" dirty="0" err="1" smtClean="0"/>
              <a:t>штрафів</a:t>
            </a:r>
            <a:r>
              <a:rPr lang="ru-RU" dirty="0" smtClean="0"/>
              <a:t>, </a:t>
            </a:r>
            <a:r>
              <a:rPr lang="ru-RU" dirty="0" err="1" smtClean="0"/>
              <a:t>товарних</a:t>
            </a:r>
            <a:r>
              <a:rPr lang="ru-RU" dirty="0" smtClean="0"/>
              <a:t> </a:t>
            </a:r>
            <a:r>
              <a:rPr lang="ru-RU" dirty="0" err="1" smtClean="0"/>
              <a:t>репресій</a:t>
            </a:r>
            <a:r>
              <a:rPr lang="ru-RU" dirty="0" smtClean="0"/>
              <a:t>. </a:t>
            </a:r>
            <a:r>
              <a:rPr lang="ru-RU" dirty="0" err="1" smtClean="0"/>
              <a:t>Питома</a:t>
            </a:r>
            <a:r>
              <a:rPr lang="ru-RU" dirty="0" smtClean="0"/>
              <a:t> вага </a:t>
            </a:r>
            <a:r>
              <a:rPr lang="ru-RU" dirty="0" err="1" smtClean="0"/>
              <a:t>українського</a:t>
            </a:r>
            <a:r>
              <a:rPr lang="ru-RU" dirty="0" smtClean="0"/>
              <a:t> зерна в </a:t>
            </a:r>
            <a:r>
              <a:rPr lang="ru-RU" dirty="0" err="1" smtClean="0"/>
              <a:t>загальносоюзному</a:t>
            </a:r>
            <a:r>
              <a:rPr lang="ru-RU" dirty="0" smtClean="0"/>
              <a:t> </a:t>
            </a:r>
            <a:r>
              <a:rPr lang="ru-RU" dirty="0" err="1" smtClean="0"/>
              <a:t>обсязі</a:t>
            </a:r>
            <a:r>
              <a:rPr lang="ru-RU" dirty="0" smtClean="0"/>
              <a:t> </a:t>
            </a:r>
            <a:r>
              <a:rPr lang="ru-RU" dirty="0" err="1" smtClean="0"/>
              <a:t>хлібозаготівель</a:t>
            </a:r>
            <a:r>
              <a:rPr lang="ru-RU" dirty="0" smtClean="0"/>
              <a:t> </a:t>
            </a:r>
            <a:r>
              <a:rPr lang="ru-RU" dirty="0" err="1" smtClean="0"/>
              <a:t>сягала</a:t>
            </a:r>
            <a:r>
              <a:rPr lang="ru-RU" dirty="0" smtClean="0"/>
              <a:t> </a:t>
            </a:r>
            <a:r>
              <a:rPr lang="ru-RU" dirty="0" err="1" smtClean="0"/>
              <a:t>більше</a:t>
            </a:r>
            <a:r>
              <a:rPr lang="ru-RU" dirty="0" smtClean="0"/>
              <a:t> </a:t>
            </a:r>
            <a:r>
              <a:rPr lang="ru-RU" dirty="0" err="1" smtClean="0"/>
              <a:t>третини</a:t>
            </a:r>
            <a:r>
              <a:rPr lang="ru-RU" dirty="0" smtClean="0"/>
              <a:t>, а по </a:t>
            </a:r>
            <a:r>
              <a:rPr lang="ru-RU" dirty="0" err="1" smtClean="0"/>
              <a:t>окремих</a:t>
            </a:r>
            <a:r>
              <a:rPr lang="ru-RU" dirty="0" smtClean="0"/>
              <a:t> </a:t>
            </a:r>
            <a:r>
              <a:rPr lang="ru-RU" dirty="0" err="1" smtClean="0"/>
              <a:t>регіонах</a:t>
            </a:r>
            <a:r>
              <a:rPr lang="ru-RU" dirty="0" smtClean="0"/>
              <a:t> </a:t>
            </a:r>
            <a:r>
              <a:rPr lang="ru-RU" dirty="0" err="1" smtClean="0"/>
              <a:t>перевищувала</a:t>
            </a:r>
            <a:r>
              <a:rPr lang="ru-RU" dirty="0" smtClean="0"/>
              <a:t> </a:t>
            </a:r>
            <a:r>
              <a:rPr lang="ru-RU" dirty="0" err="1" smtClean="0"/>
              <a:t>планові</a:t>
            </a:r>
            <a:r>
              <a:rPr lang="ru-RU" dirty="0" smtClean="0"/>
              <a:t> </a:t>
            </a:r>
            <a:r>
              <a:rPr lang="ru-RU" dirty="0" err="1" smtClean="0"/>
              <a:t>завдання</a:t>
            </a:r>
            <a:r>
              <a:rPr lang="ru-RU" dirty="0" smtClean="0"/>
              <a:t> для </a:t>
            </a:r>
            <a:r>
              <a:rPr lang="ru-RU" dirty="0" err="1" smtClean="0"/>
              <a:t>Північного</a:t>
            </a:r>
            <a:r>
              <a:rPr lang="ru-RU" dirty="0" smtClean="0"/>
              <a:t> Кавказу, </a:t>
            </a:r>
            <a:r>
              <a:rPr lang="ru-RU" dirty="0" err="1" smtClean="0"/>
              <a:t>Центрально-чорноземного</a:t>
            </a:r>
            <a:r>
              <a:rPr lang="ru-RU" dirty="0" smtClean="0"/>
              <a:t> </a:t>
            </a:r>
            <a:r>
              <a:rPr lang="ru-RU" dirty="0" err="1" smtClean="0"/>
              <a:t>регіону</a:t>
            </a:r>
            <a:r>
              <a:rPr lang="ru-RU" dirty="0" smtClean="0"/>
              <a:t>, Казахстану та </a:t>
            </a:r>
            <a:r>
              <a:rPr lang="ru-RU" dirty="0" err="1" smtClean="0"/>
              <a:t>Московської</a:t>
            </a:r>
            <a:r>
              <a:rPr lang="ru-RU" dirty="0" smtClean="0"/>
              <a:t> </a:t>
            </a:r>
            <a:r>
              <a:rPr lang="ru-RU" dirty="0" err="1" smtClean="0"/>
              <a:t>області</a:t>
            </a:r>
            <a:r>
              <a:rPr lang="ru-RU" dirty="0" smtClean="0"/>
              <a:t> разом </a:t>
            </a:r>
            <a:r>
              <a:rPr lang="ru-RU" dirty="0" err="1" smtClean="0"/>
              <a:t>взятих</a:t>
            </a:r>
            <a:r>
              <a:rPr lang="ru-RU" dirty="0" smtClean="0"/>
              <a:t>. Голодомор 33-го року, таким чином, </a:t>
            </a:r>
            <a:r>
              <a:rPr lang="ru-RU" dirty="0" err="1" smtClean="0"/>
              <a:t>спричиняли</a:t>
            </a:r>
            <a:r>
              <a:rPr lang="ru-RU" dirty="0" smtClean="0"/>
              <a:t> </a:t>
            </a:r>
            <a:r>
              <a:rPr lang="ru-RU" dirty="0" err="1" smtClean="0"/>
              <a:t>також</a:t>
            </a:r>
            <a:r>
              <a:rPr lang="ru-RU" dirty="0" smtClean="0"/>
              <a:t> </a:t>
            </a:r>
            <a:r>
              <a:rPr lang="ru-RU" dirty="0" err="1" smtClean="0"/>
              <a:t>непосильні</a:t>
            </a:r>
            <a:r>
              <a:rPr lang="ru-RU" dirty="0" smtClean="0"/>
              <a:t> </a:t>
            </a:r>
            <a:r>
              <a:rPr lang="ru-RU" dirty="0" err="1" smtClean="0"/>
              <a:t>плани</a:t>
            </a:r>
            <a:r>
              <a:rPr lang="ru-RU" dirty="0" smtClean="0"/>
              <a:t> </a:t>
            </a:r>
            <a:r>
              <a:rPr lang="ru-RU" dirty="0" err="1" smtClean="0"/>
              <a:t>хлібозаготівель</a:t>
            </a:r>
            <a:r>
              <a:rPr lang="ru-RU" dirty="0" smtClean="0"/>
              <a:t> </a:t>
            </a:r>
            <a:r>
              <a:rPr lang="ru-RU" dirty="0" err="1" smtClean="0"/>
              <a:t>з</a:t>
            </a:r>
            <a:r>
              <a:rPr lang="ru-RU" dirty="0" smtClean="0"/>
              <a:t> </a:t>
            </a:r>
            <a:r>
              <a:rPr lang="ru-RU" dirty="0" err="1" smtClean="0"/>
              <a:t>мізерного</a:t>
            </a:r>
            <a:r>
              <a:rPr lang="ru-RU" dirty="0" smtClean="0"/>
              <a:t> </a:t>
            </a:r>
            <a:r>
              <a:rPr lang="ru-RU" dirty="0" err="1" smtClean="0"/>
              <a:t>врожаю</a:t>
            </a:r>
            <a:r>
              <a:rPr lang="ru-RU" dirty="0" smtClean="0"/>
              <a:t> </a:t>
            </a:r>
            <a:r>
              <a:rPr lang="ru-RU" dirty="0" err="1" smtClean="0"/>
              <a:t>попереднього</a:t>
            </a:r>
            <a:r>
              <a:rPr lang="ru-RU" dirty="0" smtClean="0"/>
              <a:t> року. </a:t>
            </a:r>
            <a:br>
              <a:rPr lang="ru-RU" dirty="0" smtClean="0"/>
            </a:br>
            <a:endParaRPr lang="uk-UA" dirty="0"/>
          </a:p>
        </p:txBody>
      </p:sp>
      <p:pic>
        <p:nvPicPr>
          <p:cNvPr id="19458" name="Picture 2" descr="http://m.ruvr.ru/data/2012/04/23/1304570364/4Lena_17_04_1912.jpg"/>
          <p:cNvPicPr>
            <a:picLocks noChangeAspect="1" noChangeArrowheads="1"/>
          </p:cNvPicPr>
          <p:nvPr/>
        </p:nvPicPr>
        <p:blipFill>
          <a:blip r:embed="rId2"/>
          <a:srcRect/>
          <a:stretch>
            <a:fillRect/>
          </a:stretch>
        </p:blipFill>
        <p:spPr bwMode="auto">
          <a:xfrm>
            <a:off x="142844" y="4143380"/>
            <a:ext cx="4381500" cy="2552700"/>
          </a:xfrm>
          <a:prstGeom prst="rect">
            <a:avLst/>
          </a:prstGeom>
          <a:ln>
            <a:noFill/>
          </a:ln>
          <a:effectLst>
            <a:softEdge rad="112500"/>
          </a:effectLst>
        </p:spPr>
      </p:pic>
      <p:pic>
        <p:nvPicPr>
          <p:cNvPr id="19460" name="Picture 4" descr="http://os1.i.ua/3/1/8258097_a6d15f5.jpg"/>
          <p:cNvPicPr>
            <a:picLocks noChangeAspect="1" noChangeArrowheads="1"/>
          </p:cNvPicPr>
          <p:nvPr/>
        </p:nvPicPr>
        <p:blipFill>
          <a:blip r:embed="rId3"/>
          <a:srcRect/>
          <a:stretch>
            <a:fillRect/>
          </a:stretch>
        </p:blipFill>
        <p:spPr bwMode="auto">
          <a:xfrm>
            <a:off x="4643438" y="3714752"/>
            <a:ext cx="4286250" cy="2838450"/>
          </a:xfrm>
          <a:prstGeom prst="rect">
            <a:avLst/>
          </a:prstGeom>
          <a:ln>
            <a:noFill/>
          </a:ln>
          <a:effectLst>
            <a:softEdge rad="112500"/>
          </a:effectLst>
        </p:spPr>
      </p:pic>
    </p:spTree>
  </p:cSld>
  <p:clrMapOvr>
    <a:masterClrMapping/>
  </p:clrMapOvr>
  <p:transition advClick="0" advTm="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9458"/>
                                        </p:tgtEl>
                                        <p:attrNameLst>
                                          <p:attrName>style.visibility</p:attrName>
                                        </p:attrNameLst>
                                      </p:cBhvr>
                                      <p:to>
                                        <p:strVal val="visible"/>
                                      </p:to>
                                    </p:set>
                                    <p:anim calcmode="lin" valueType="num">
                                      <p:cBhvr>
                                        <p:cTn id="16" dur="1000" fill="hold"/>
                                        <p:tgtEl>
                                          <p:spTgt spid="19458"/>
                                        </p:tgtEl>
                                        <p:attrNameLst>
                                          <p:attrName>ppt_w</p:attrName>
                                        </p:attrNameLst>
                                      </p:cBhvr>
                                      <p:tavLst>
                                        <p:tav tm="0">
                                          <p:val>
                                            <p:fltVal val="0"/>
                                          </p:val>
                                        </p:tav>
                                        <p:tav tm="100000">
                                          <p:val>
                                            <p:strVal val="#ppt_w"/>
                                          </p:val>
                                        </p:tav>
                                      </p:tavLst>
                                    </p:anim>
                                    <p:anim calcmode="lin" valueType="num">
                                      <p:cBhvr>
                                        <p:cTn id="17" dur="1000" fill="hold"/>
                                        <p:tgtEl>
                                          <p:spTgt spid="19458"/>
                                        </p:tgtEl>
                                        <p:attrNameLst>
                                          <p:attrName>ppt_h</p:attrName>
                                        </p:attrNameLst>
                                      </p:cBhvr>
                                      <p:tavLst>
                                        <p:tav tm="0">
                                          <p:val>
                                            <p:fltVal val="0"/>
                                          </p:val>
                                        </p:tav>
                                        <p:tav tm="100000">
                                          <p:val>
                                            <p:strVal val="#ppt_h"/>
                                          </p:val>
                                        </p:tav>
                                      </p:tavLst>
                                    </p:anim>
                                    <p:anim calcmode="lin" valueType="num">
                                      <p:cBhvr>
                                        <p:cTn id="18" dur="1000" fill="hold"/>
                                        <p:tgtEl>
                                          <p:spTgt spid="19458"/>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94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19460"/>
                                        </p:tgtEl>
                                        <p:attrNameLst>
                                          <p:attrName>style.visibility</p:attrName>
                                        </p:attrNameLst>
                                      </p:cBhvr>
                                      <p:to>
                                        <p:strVal val="visible"/>
                                      </p:to>
                                    </p:set>
                                    <p:anim calcmode="lin" valueType="num">
                                      <p:cBhvr>
                                        <p:cTn id="24" dur="1000" fill="hold"/>
                                        <p:tgtEl>
                                          <p:spTgt spid="19460"/>
                                        </p:tgtEl>
                                        <p:attrNameLst>
                                          <p:attrName>ppt_w</p:attrName>
                                        </p:attrNameLst>
                                      </p:cBhvr>
                                      <p:tavLst>
                                        <p:tav tm="0">
                                          <p:val>
                                            <p:fltVal val="0"/>
                                          </p:val>
                                        </p:tav>
                                        <p:tav tm="100000">
                                          <p:val>
                                            <p:strVal val="#ppt_w"/>
                                          </p:val>
                                        </p:tav>
                                      </p:tavLst>
                                    </p:anim>
                                    <p:anim calcmode="lin" valueType="num">
                                      <p:cBhvr>
                                        <p:cTn id="25" dur="1000" fill="hold"/>
                                        <p:tgtEl>
                                          <p:spTgt spid="19460"/>
                                        </p:tgtEl>
                                        <p:attrNameLst>
                                          <p:attrName>ppt_h</p:attrName>
                                        </p:attrNameLst>
                                      </p:cBhvr>
                                      <p:tavLst>
                                        <p:tav tm="0">
                                          <p:val>
                                            <p:fltVal val="0"/>
                                          </p:val>
                                        </p:tav>
                                        <p:tav tm="100000">
                                          <p:val>
                                            <p:strVal val="#ppt_h"/>
                                          </p:val>
                                        </p:tav>
                                      </p:tavLst>
                                    </p:anim>
                                    <p:anim calcmode="lin" valueType="num">
                                      <p:cBhvr>
                                        <p:cTn id="26" dur="1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94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zlyuk.ru/wp-content/uploads/2008/11/golodomor_1.jpg"/>
          <p:cNvPicPr>
            <a:picLocks noChangeAspect="1" noChangeArrowheads="1"/>
          </p:cNvPicPr>
          <p:nvPr/>
        </p:nvPicPr>
        <p:blipFill>
          <a:blip r:embed="rId2"/>
          <a:srcRect/>
          <a:stretch>
            <a:fillRect/>
          </a:stretch>
        </p:blipFill>
        <p:spPr bwMode="auto">
          <a:xfrm>
            <a:off x="0" y="0"/>
            <a:ext cx="4714876" cy="3349167"/>
          </a:xfrm>
          <a:prstGeom prst="rect">
            <a:avLst/>
          </a:prstGeom>
          <a:ln>
            <a:noFill/>
          </a:ln>
          <a:effectLst>
            <a:softEdge rad="112500"/>
          </a:effectLst>
        </p:spPr>
      </p:pic>
      <p:pic>
        <p:nvPicPr>
          <p:cNvPr id="18436" name="Picture 4" descr="http://upload.wikimedia.org/wikipedia/commons/e/eb/Girl_affected_by_famine_in_Buguruslan,_Russia_-_1921.jpg"/>
          <p:cNvPicPr>
            <a:picLocks noChangeAspect="1" noChangeArrowheads="1"/>
          </p:cNvPicPr>
          <p:nvPr/>
        </p:nvPicPr>
        <p:blipFill>
          <a:blip r:embed="rId3"/>
          <a:srcRect/>
          <a:stretch>
            <a:fillRect/>
          </a:stretch>
        </p:blipFill>
        <p:spPr bwMode="auto">
          <a:xfrm>
            <a:off x="4686460" y="0"/>
            <a:ext cx="4457540" cy="6858000"/>
          </a:xfrm>
          <a:prstGeom prst="rect">
            <a:avLst/>
          </a:prstGeom>
          <a:ln>
            <a:noFill/>
          </a:ln>
          <a:effectLst>
            <a:softEdge rad="112500"/>
          </a:effectLst>
        </p:spPr>
      </p:pic>
      <p:pic>
        <p:nvPicPr>
          <p:cNvPr id="18438" name="Picture 6" descr="http://www.yaplakal.com/uploads/post-2-13316377097323.jpg"/>
          <p:cNvPicPr>
            <a:picLocks noChangeAspect="1" noChangeArrowheads="1"/>
          </p:cNvPicPr>
          <p:nvPr/>
        </p:nvPicPr>
        <p:blipFill>
          <a:blip r:embed="rId4"/>
          <a:srcRect/>
          <a:stretch>
            <a:fillRect/>
          </a:stretch>
        </p:blipFill>
        <p:spPr bwMode="auto">
          <a:xfrm>
            <a:off x="0" y="3357562"/>
            <a:ext cx="4762500" cy="3500438"/>
          </a:xfrm>
          <a:prstGeom prst="rect">
            <a:avLst/>
          </a:prstGeom>
          <a:ln>
            <a:noFill/>
          </a:ln>
          <a:effectLst>
            <a:softEdge rad="112500"/>
          </a:effectLst>
        </p:spPr>
      </p:pic>
    </p:spTree>
  </p:cSld>
  <p:clrMapOvr>
    <a:masterClrMapping/>
  </p:clrMapOvr>
  <p:transition spd="med" advClick="0"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p:cTn id="13" dur="500" fill="hold"/>
                                        <p:tgtEl>
                                          <p:spTgt spid="18438"/>
                                        </p:tgtEl>
                                        <p:attrNameLst>
                                          <p:attrName>ppt_w</p:attrName>
                                        </p:attrNameLst>
                                      </p:cBhvr>
                                      <p:tavLst>
                                        <p:tav tm="0">
                                          <p:val>
                                            <p:fltVal val="0"/>
                                          </p:val>
                                        </p:tav>
                                        <p:tav tm="100000">
                                          <p:val>
                                            <p:strVal val="#ppt_w"/>
                                          </p:val>
                                        </p:tav>
                                      </p:tavLst>
                                    </p:anim>
                                    <p:anim calcmode="lin" valueType="num">
                                      <p:cBhvr>
                                        <p:cTn id="14" dur="500" fill="hold"/>
                                        <p:tgtEl>
                                          <p:spTgt spid="1843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p:cTn id="19" dur="500" fill="hold"/>
                                        <p:tgtEl>
                                          <p:spTgt spid="18436"/>
                                        </p:tgtEl>
                                        <p:attrNameLst>
                                          <p:attrName>ppt_w</p:attrName>
                                        </p:attrNameLst>
                                      </p:cBhvr>
                                      <p:tavLst>
                                        <p:tav tm="0">
                                          <p:val>
                                            <p:fltVal val="0"/>
                                          </p:val>
                                        </p:tav>
                                        <p:tav tm="100000">
                                          <p:val>
                                            <p:strVal val="#ppt_w"/>
                                          </p:val>
                                        </p:tav>
                                      </p:tavLst>
                                    </p:anim>
                                    <p:anim calcmode="lin" valueType="num">
                                      <p:cBhvr>
                                        <p:cTn id="20" dur="500" fill="hold"/>
                                        <p:tgtEl>
                                          <p:spTgt spid="184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Наслідки голодомору</a:t>
            </a:r>
            <a:br>
              <a:rPr lang="uk-UA" dirty="0" smtClean="0"/>
            </a:br>
            <a:endParaRPr lang="uk-UA" dirty="0"/>
          </a:p>
        </p:txBody>
      </p:sp>
      <p:sp>
        <p:nvSpPr>
          <p:cNvPr id="3" name="Содержимое 2"/>
          <p:cNvSpPr>
            <a:spLocks noGrp="1"/>
          </p:cNvSpPr>
          <p:nvPr>
            <p:ph idx="1"/>
          </p:nvPr>
        </p:nvSpPr>
        <p:spPr>
          <a:xfrm>
            <a:off x="0" y="1000109"/>
            <a:ext cx="9144000" cy="2928958"/>
          </a:xfrm>
        </p:spPr>
        <p:txBody>
          <a:bodyPr>
            <a:normAutofit fontScale="77500" lnSpcReduction="20000"/>
          </a:bodyPr>
          <a:lstStyle/>
          <a:p>
            <a:r>
              <a:rPr lang="uk-UA" dirty="0" smtClean="0"/>
              <a:t>Історики і демографи сперечаються навколо кількості жертв голодомору, виголошуючи різні дані від 3 до 15 мільйонів. Найвірогідніше, враховуючи матеріали перепису населення 37-го року, втрати населення внаслідок повного фізичного виснаження, тифу, кишково-шлункових отруєнь, канібалізму, репресій, самогубств на ґрунті розладу психіки та соціального колапсу, жертви становили близько 7 мільйонів чоловік на теренах України</a:t>
            </a:r>
            <a:endParaRPr lang="uk-UA" dirty="0"/>
          </a:p>
        </p:txBody>
      </p:sp>
      <p:pic>
        <p:nvPicPr>
          <p:cNvPr id="20482" name="Picture 2" descr="http://img.narodna.pravda.com.ua/images/doc/2/1/211d3-gol5-big-1-.jpg"/>
          <p:cNvPicPr>
            <a:picLocks noChangeAspect="1" noChangeArrowheads="1"/>
          </p:cNvPicPr>
          <p:nvPr/>
        </p:nvPicPr>
        <p:blipFill>
          <a:blip r:embed="rId2"/>
          <a:srcRect/>
          <a:stretch>
            <a:fillRect/>
          </a:stretch>
        </p:blipFill>
        <p:spPr bwMode="auto">
          <a:xfrm>
            <a:off x="285720" y="3571876"/>
            <a:ext cx="3000396" cy="2250298"/>
          </a:xfrm>
          <a:prstGeom prst="rect">
            <a:avLst/>
          </a:prstGeom>
          <a:ln>
            <a:noFill/>
          </a:ln>
          <a:effectLst>
            <a:softEdge rad="112500"/>
          </a:effectLst>
        </p:spPr>
      </p:pic>
      <p:pic>
        <p:nvPicPr>
          <p:cNvPr id="20484" name="Picture 4" descr="http://myroslavaterlecky.files.wordpress.com/2012/01/famine-ukraine-holodomor-32-33.jpg"/>
          <p:cNvPicPr>
            <a:picLocks noChangeAspect="1" noChangeArrowheads="1"/>
          </p:cNvPicPr>
          <p:nvPr/>
        </p:nvPicPr>
        <p:blipFill>
          <a:blip r:embed="rId3"/>
          <a:srcRect/>
          <a:stretch>
            <a:fillRect/>
          </a:stretch>
        </p:blipFill>
        <p:spPr bwMode="auto">
          <a:xfrm>
            <a:off x="3929058" y="3214686"/>
            <a:ext cx="4762500" cy="3228975"/>
          </a:xfrm>
          <a:prstGeom prst="rect">
            <a:avLst/>
          </a:prstGeom>
          <a:ln>
            <a:noFill/>
          </a:ln>
          <a:effectLst>
            <a:softEdge rad="112500"/>
          </a:effectLst>
        </p:spPr>
      </p:pic>
    </p:spTree>
  </p:cSld>
  <p:clrMapOvr>
    <a:masterClrMapping/>
  </p:clrMapOvr>
  <p:transition spd="med" advClick="0" advTm="5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0482"/>
                                        </p:tgtEl>
                                        <p:attrNameLst>
                                          <p:attrName>style.visibility</p:attrName>
                                        </p:attrNameLst>
                                      </p:cBhvr>
                                      <p:to>
                                        <p:strVal val="visible"/>
                                      </p:to>
                                    </p:set>
                                    <p:animEffect transition="in" filter="strips(downLeft)">
                                      <p:cBhvr>
                                        <p:cTn id="22" dur="500"/>
                                        <p:tgtEl>
                                          <p:spTgt spid="2048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strips(downLeft)">
                                      <p:cBhvr>
                                        <p:cTn id="2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80</TotalTime>
  <Words>482</Words>
  <Application>Microsoft Office PowerPoint</Application>
  <PresentationFormat>Экран (4:3)</PresentationFormat>
  <Paragraphs>13</Paragraphs>
  <Slides>15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Техническая</vt:lpstr>
      <vt:lpstr>Слайд 1</vt:lpstr>
      <vt:lpstr>Причини голодомору </vt:lpstr>
      <vt:lpstr>Слайд 3</vt:lpstr>
      <vt:lpstr>Слайд 4</vt:lpstr>
      <vt:lpstr>Слайд 5</vt:lpstr>
      <vt:lpstr>Слайд 6</vt:lpstr>
      <vt:lpstr>Слайд 7</vt:lpstr>
      <vt:lpstr>Слайд 8</vt:lpstr>
      <vt:lpstr>Наслідки голодомору </vt:lpstr>
      <vt:lpstr>Слайд 10</vt:lpstr>
      <vt:lpstr>Слайд 11</vt:lpstr>
      <vt:lpstr>Слайд 12</vt:lpstr>
      <vt:lpstr>Голодомор як геноцид</vt:lpstr>
      <vt:lpstr>Слайд 14</vt:lpstr>
      <vt:lpstr>День пам'яті жертв голодоморів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Sergey</dc:creator>
  <cp:lastModifiedBy>Sergey</cp:lastModifiedBy>
  <cp:revision>10</cp:revision>
  <dcterms:created xsi:type="dcterms:W3CDTF">2013-04-15T17:09:02Z</dcterms:created>
  <dcterms:modified xsi:type="dcterms:W3CDTF">2014-01-17T15:28:10Z</dcterms:modified>
</cp:coreProperties>
</file>