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8F8"/>
    <a:srgbClr val="FDF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9186D-0BE8-4D37-9BED-0D6218DF976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9BE69-8E4C-44A2-BC51-74ECAF767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877272"/>
            <a:ext cx="1944216" cy="88211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Аскерової</a:t>
            </a:r>
            <a:r>
              <a:rPr lang="uk-UA" dirty="0" smtClean="0">
                <a:solidFill>
                  <a:srgbClr val="0070C0"/>
                </a:solidFill>
              </a:rPr>
              <a:t> Марії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7-Б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6" y="908720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00B0F0"/>
                </a:solidFill>
              </a:rPr>
              <a:t>Презентація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sz="4000" dirty="0" smtClean="0">
                <a:solidFill>
                  <a:srgbClr val="00B0F0"/>
                </a:solidFill>
              </a:rPr>
              <a:t>з історії України</a:t>
            </a:r>
            <a:br>
              <a:rPr lang="uk-UA" sz="4000" dirty="0" smtClean="0">
                <a:solidFill>
                  <a:srgbClr val="00B0F0"/>
                </a:solidFill>
              </a:rPr>
            </a:br>
            <a:r>
              <a:rPr lang="uk-UA" sz="4000" dirty="0" smtClean="0">
                <a:solidFill>
                  <a:srgbClr val="00B0F0"/>
                </a:solidFill>
              </a:rPr>
              <a:t>на тему:</a:t>
            </a:r>
            <a:br>
              <a:rPr lang="uk-UA" sz="4000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«Релігійне життя в Україні в умовах незалежності»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716" y="405319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Урок 48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879" y="404664"/>
            <a:ext cx="3744416" cy="396044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Протестантизм </a:t>
            </a:r>
            <a:r>
              <a:rPr lang="ru-RU" dirty="0">
                <a:solidFill>
                  <a:srgbClr val="0070C0"/>
                </a:solidFill>
              </a:rPr>
              <a:t>в </a:t>
            </a:r>
            <a:r>
              <a:rPr lang="ru-RU" dirty="0" err="1">
                <a:solidFill>
                  <a:srgbClr val="0070C0"/>
                </a:solidFill>
              </a:rPr>
              <a:t>Україні</a:t>
            </a:r>
            <a:r>
              <a:rPr lang="ru-RU" dirty="0">
                <a:solidFill>
                  <a:srgbClr val="0070C0"/>
                </a:solidFill>
              </a:rPr>
              <a:t> представлено 33 </a:t>
            </a:r>
            <a:r>
              <a:rPr lang="ru-RU" dirty="0" err="1">
                <a:solidFill>
                  <a:srgbClr val="0070C0"/>
                </a:solidFill>
              </a:rPr>
              <a:t>напрямами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Питома</a:t>
            </a:r>
            <a:r>
              <a:rPr lang="ru-RU" dirty="0">
                <a:solidFill>
                  <a:srgbClr val="0070C0"/>
                </a:solidFill>
              </a:rPr>
              <a:t> вага </a:t>
            </a:r>
            <a:r>
              <a:rPr lang="ru-RU" dirty="0" err="1">
                <a:solidFill>
                  <a:srgbClr val="0070C0"/>
                </a:solidFill>
              </a:rPr>
              <a:t>протестантських</a:t>
            </a:r>
            <a:r>
              <a:rPr lang="ru-RU" dirty="0">
                <a:solidFill>
                  <a:srgbClr val="0070C0"/>
                </a:solidFill>
              </a:rPr>
              <a:t> громад </a:t>
            </a:r>
            <a:r>
              <a:rPr lang="ru-RU" dirty="0" err="1">
                <a:solidFill>
                  <a:srgbClr val="0070C0"/>
                </a:solidFill>
              </a:rPr>
              <a:t>останніми</a:t>
            </a:r>
            <a:r>
              <a:rPr lang="ru-RU" dirty="0">
                <a:solidFill>
                  <a:srgbClr val="0070C0"/>
                </a:solidFill>
              </a:rPr>
              <a:t> роками </a:t>
            </a:r>
            <a:r>
              <a:rPr lang="ru-RU" dirty="0" err="1">
                <a:solidFill>
                  <a:srgbClr val="0070C0"/>
                </a:solidFill>
              </a:rPr>
              <a:t>динамічно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зростає</a:t>
            </a:r>
            <a:r>
              <a:rPr lang="ru-RU" dirty="0">
                <a:solidFill>
                  <a:srgbClr val="0070C0"/>
                </a:solidFill>
              </a:rPr>
              <a:t> й становить </a:t>
            </a:r>
            <a:r>
              <a:rPr lang="ru-RU" dirty="0" err="1">
                <a:solidFill>
                  <a:srgbClr val="0070C0"/>
                </a:solidFill>
              </a:rPr>
              <a:t>вже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понад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чверть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релігійної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мережі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країни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Водночас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збільшується</a:t>
            </a:r>
            <a:r>
              <a:rPr lang="ru-RU" dirty="0">
                <a:solidFill>
                  <a:srgbClr val="0070C0"/>
                </a:solidFill>
              </a:rPr>
              <a:t> число громад </a:t>
            </a:r>
            <a:r>
              <a:rPr lang="ru-RU" dirty="0">
                <a:solidFill>
                  <a:srgbClr val="00B0F0"/>
                </a:solidFill>
              </a:rPr>
              <a:t>мусульман, </a:t>
            </a:r>
            <a:r>
              <a:rPr lang="ru-RU" dirty="0" err="1">
                <a:solidFill>
                  <a:srgbClr val="00B0F0"/>
                </a:solidFill>
              </a:rPr>
              <a:t>іудеїв</a:t>
            </a:r>
            <a:r>
              <a:rPr lang="ru-RU" dirty="0">
                <a:solidFill>
                  <a:srgbClr val="00B0F0"/>
                </a:solidFill>
              </a:rPr>
              <a:t>, а </a:t>
            </a:r>
            <a:r>
              <a:rPr lang="ru-RU" dirty="0" err="1">
                <a:solidFill>
                  <a:srgbClr val="00B0F0"/>
                </a:solidFill>
              </a:rPr>
              <a:t>також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новітніх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нетрадиційних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релігійних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течій</a:t>
            </a:r>
            <a:r>
              <a:rPr lang="ru-RU" dirty="0">
                <a:solidFill>
                  <a:srgbClr val="0070C0"/>
                </a:solidFill>
              </a:rPr>
              <a:t> (на жаль, </a:t>
            </a:r>
            <a:r>
              <a:rPr lang="ru-RU" dirty="0" err="1">
                <a:solidFill>
                  <a:srgbClr val="0070C0"/>
                </a:solidFill>
              </a:rPr>
              <a:t>досить</a:t>
            </a:r>
            <a:r>
              <a:rPr lang="ru-RU" dirty="0">
                <a:solidFill>
                  <a:srgbClr val="0070C0"/>
                </a:solidFill>
              </a:rPr>
              <a:t> часто </a:t>
            </a:r>
            <a:r>
              <a:rPr lang="ru-RU" dirty="0" err="1">
                <a:solidFill>
                  <a:srgbClr val="0070C0"/>
                </a:solidFill>
              </a:rPr>
              <a:t>згубних</a:t>
            </a:r>
            <a:r>
              <a:rPr lang="ru-RU" dirty="0">
                <a:solidFill>
                  <a:srgbClr val="0070C0"/>
                </a:solidFill>
              </a:rPr>
              <a:t> для душевного та </a:t>
            </a:r>
            <a:r>
              <a:rPr lang="ru-RU" dirty="0" err="1">
                <a:solidFill>
                  <a:srgbClr val="0070C0"/>
                </a:solidFill>
              </a:rPr>
              <a:t>фізичного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здоров'я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людини</a:t>
            </a:r>
            <a:r>
              <a:rPr lang="ru-RU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2715" y="4149080"/>
            <a:ext cx="35397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Ружин, </a:t>
            </a:r>
            <a:r>
              <a:rPr lang="ru-RU" dirty="0" err="1" smtClean="0">
                <a:solidFill>
                  <a:srgbClr val="0070C0"/>
                </a:solidFill>
              </a:rPr>
              <a:t>протестантська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церква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8" y="4549696"/>
            <a:ext cx="4824536" cy="221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3960440" cy="446449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dirty="0" err="1">
                <a:solidFill>
                  <a:srgbClr val="0070C0"/>
                </a:solidFill>
              </a:rPr>
              <a:t>Релігійне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життя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України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зазнає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впливу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політичних</a:t>
            </a:r>
            <a:r>
              <a:rPr lang="ru-RU" sz="1900" dirty="0">
                <a:solidFill>
                  <a:srgbClr val="0070C0"/>
                </a:solidFill>
              </a:rPr>
              <a:t> та </a:t>
            </a:r>
            <a:r>
              <a:rPr lang="ru-RU" sz="1900" dirty="0" err="1">
                <a:solidFill>
                  <a:srgbClr val="0070C0"/>
                </a:solidFill>
              </a:rPr>
              <a:t>економічних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процесів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що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відбуваються</a:t>
            </a:r>
            <a:r>
              <a:rPr lang="ru-RU" sz="1900" dirty="0">
                <a:solidFill>
                  <a:srgbClr val="0070C0"/>
                </a:solidFill>
              </a:rPr>
              <a:t> у </a:t>
            </a:r>
            <a:r>
              <a:rPr lang="ru-RU" sz="1900" dirty="0" err="1">
                <a:solidFill>
                  <a:srgbClr val="0070C0"/>
                </a:solidFill>
              </a:rPr>
              <a:t>нашій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державі</a:t>
            </a:r>
            <a:r>
              <a:rPr lang="ru-RU" sz="1900" dirty="0">
                <a:solidFill>
                  <a:srgbClr val="0070C0"/>
                </a:solidFill>
              </a:rPr>
              <a:t>. </a:t>
            </a:r>
            <a:r>
              <a:rPr lang="ru-RU" sz="1900" dirty="0" err="1">
                <a:solidFill>
                  <a:srgbClr val="0070C0"/>
                </a:solidFill>
              </a:rPr>
              <a:t>Подальший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позитивний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розвиток</a:t>
            </a:r>
            <a:r>
              <a:rPr lang="ru-RU" sz="1900" dirty="0">
                <a:solidFill>
                  <a:srgbClr val="0070C0"/>
                </a:solidFill>
              </a:rPr>
              <a:t> державно-</a:t>
            </a:r>
            <a:r>
              <a:rPr lang="ru-RU" sz="1900" dirty="0" err="1">
                <a:solidFill>
                  <a:srgbClr val="0070C0"/>
                </a:solidFill>
              </a:rPr>
              <a:t>церковних</a:t>
            </a:r>
            <a:r>
              <a:rPr lang="ru-RU" sz="1900" dirty="0">
                <a:solidFill>
                  <a:srgbClr val="0070C0"/>
                </a:solidFill>
              </a:rPr>
              <a:t> і </a:t>
            </a:r>
            <a:r>
              <a:rPr lang="ru-RU" sz="1900" dirty="0" err="1">
                <a:solidFill>
                  <a:srgbClr val="0070C0"/>
                </a:solidFill>
              </a:rPr>
              <a:t>міжконфесійних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взаємин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можливий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лише</a:t>
            </a:r>
            <a:r>
              <a:rPr lang="ru-RU" sz="1900" dirty="0">
                <a:solidFill>
                  <a:srgbClr val="0070C0"/>
                </a:solidFill>
              </a:rPr>
              <a:t> за </a:t>
            </a:r>
            <a:r>
              <a:rPr lang="ru-RU" sz="1900" dirty="0" err="1">
                <a:solidFill>
                  <a:srgbClr val="0070C0"/>
                </a:solidFill>
              </a:rPr>
              <a:t>умови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дотримання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усіма</a:t>
            </a:r>
            <a:r>
              <a:rPr lang="ru-RU" sz="1900" dirty="0">
                <a:solidFill>
                  <a:srgbClr val="0070C0"/>
                </a:solidFill>
              </a:rPr>
              <a:t> сторонами </a:t>
            </a:r>
            <a:r>
              <a:rPr lang="ru-RU" sz="1900" dirty="0" err="1">
                <a:solidFill>
                  <a:srgbClr val="0070C0"/>
                </a:solidFill>
              </a:rPr>
              <a:t>вимог</a:t>
            </a:r>
            <a:r>
              <a:rPr lang="ru-RU" sz="1900" dirty="0">
                <a:solidFill>
                  <a:srgbClr val="0070C0"/>
                </a:solidFill>
              </a:rPr>
              <a:t> чинного </a:t>
            </a:r>
            <a:r>
              <a:rPr lang="ru-RU" sz="1900" dirty="0" err="1">
                <a:solidFill>
                  <a:srgbClr val="0070C0"/>
                </a:solidFill>
              </a:rPr>
              <a:t>законодавства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України</a:t>
            </a:r>
            <a:r>
              <a:rPr lang="ru-RU" sz="1900" dirty="0">
                <a:solidFill>
                  <a:srgbClr val="0070C0"/>
                </a:solidFill>
              </a:rPr>
              <a:t>, а </a:t>
            </a:r>
            <a:r>
              <a:rPr lang="ru-RU" sz="1900" dirty="0" err="1">
                <a:solidFill>
                  <a:srgbClr val="0070C0"/>
                </a:solidFill>
              </a:rPr>
              <a:t>також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удосконалення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правових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механізмів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розв'язання</a:t>
            </a:r>
            <a:r>
              <a:rPr lang="ru-RU" sz="1900" dirty="0">
                <a:solidFill>
                  <a:srgbClr val="0070C0"/>
                </a:solidFill>
              </a:rPr>
              <a:t> проблем, </a:t>
            </a:r>
            <a:r>
              <a:rPr lang="ru-RU" sz="1900" dirty="0" err="1">
                <a:solidFill>
                  <a:srgbClr val="0070C0"/>
                </a:solidFill>
              </a:rPr>
              <a:t>що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виникають</a:t>
            </a:r>
            <a:r>
              <a:rPr lang="ru-RU" sz="1900" dirty="0">
                <a:solidFill>
                  <a:srgbClr val="0070C0"/>
                </a:solidFill>
              </a:rPr>
              <a:t> у </a:t>
            </a:r>
            <a:r>
              <a:rPr lang="ru-RU" sz="1900" dirty="0" err="1">
                <a:solidFill>
                  <a:srgbClr val="0070C0"/>
                </a:solidFill>
              </a:rPr>
              <a:t>сфері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релігійного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життя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10000" cy="469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5203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4176464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/>
              <a:t>СРСР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орган - Рада у справах </a:t>
            </a:r>
            <a:r>
              <a:rPr lang="ru-RU" dirty="0" err="1"/>
              <a:t>релігій</a:t>
            </a:r>
            <a:r>
              <a:rPr lang="ru-RU" dirty="0"/>
              <a:t> при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СРСР , </a:t>
            </a:r>
            <a:r>
              <a:rPr lang="ru-RU" dirty="0" err="1"/>
              <a:t>утворений</a:t>
            </a:r>
            <a:r>
              <a:rPr lang="ru-RU" dirty="0"/>
              <a:t> в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релігій</a:t>
            </a:r>
            <a:r>
              <a:rPr lang="ru-RU" dirty="0"/>
              <a:t> .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Ради </a:t>
            </a:r>
            <a:r>
              <a:rPr lang="ru-RU" dirty="0" err="1"/>
              <a:t>були</a:t>
            </a:r>
            <a:r>
              <a:rPr lang="ru-RU" dirty="0"/>
              <a:t>: контроль 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, </a:t>
            </a: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узагальнення</a:t>
            </a:r>
            <a:r>
              <a:rPr lang="ru-RU" dirty="0"/>
              <a:t> практики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про культи ,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зв'язках</a:t>
            </a:r>
            <a:r>
              <a:rPr lang="ru-RU" dirty="0"/>
              <a:t> ,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боротьбі</a:t>
            </a:r>
            <a:r>
              <a:rPr lang="ru-RU" dirty="0"/>
              <a:t> за мир , за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дружби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народами. Рада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здійснювала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урядом СРСР і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smtClean="0"/>
              <a:t>урядом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СРСР.</a:t>
            </a:r>
          </a:p>
        </p:txBody>
      </p:sp>
    </p:spTree>
    <p:extLst>
      <p:ext uri="{BB962C8B-B14F-4D97-AF65-F5344CB8AC3E}">
        <p14:creationId xmlns:p14="http://schemas.microsoft.com/office/powerpoint/2010/main" val="18746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4320480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Конституція</a:t>
            </a:r>
            <a:r>
              <a:rPr lang="ru-RU" dirty="0"/>
              <a:t> СРСР 1977 року </a:t>
            </a:r>
            <a:r>
              <a:rPr lang="ru-RU" dirty="0" err="1"/>
              <a:t>зберігала</a:t>
            </a:r>
            <a:r>
              <a:rPr lang="ru-RU" dirty="0"/>
              <a:t> </a:t>
            </a:r>
            <a:r>
              <a:rPr lang="ru-RU" dirty="0" err="1"/>
              <a:t>фактичне</a:t>
            </a:r>
            <a:r>
              <a:rPr lang="ru-RU" dirty="0"/>
              <a:t> </a:t>
            </a:r>
            <a:r>
              <a:rPr lang="ru-RU" dirty="0" err="1"/>
              <a:t>нерівноправність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релігії</a:t>
            </a:r>
            <a:r>
              <a:rPr lang="ru-RU" dirty="0"/>
              <a:t> : </a:t>
            </a:r>
            <a:r>
              <a:rPr lang="ru-RU" dirty="0" err="1"/>
              <a:t>атеїсти</a:t>
            </a:r>
            <a:r>
              <a:rPr lang="ru-RU" dirty="0"/>
              <a:t> могли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пропагувати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 , а </a:t>
            </a:r>
            <a:r>
              <a:rPr lang="ru-RU" dirty="0" err="1"/>
              <a:t>віруючі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право « </a:t>
            </a:r>
            <a:r>
              <a:rPr lang="ru-RU" dirty="0" err="1"/>
              <a:t>відправляти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культи » (</a:t>
            </a:r>
            <a:r>
              <a:rPr lang="ru-RU" dirty="0" err="1"/>
              <a:t>стаття</a:t>
            </a:r>
            <a:r>
              <a:rPr lang="ru-RU" dirty="0"/>
              <a:t> 52 -я) . </a:t>
            </a:r>
            <a:r>
              <a:rPr lang="ru-RU" dirty="0" err="1"/>
              <a:t>Поширення</a:t>
            </a:r>
            <a:r>
              <a:rPr lang="ru-RU" dirty="0"/>
              <a:t> "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атеїзму</a:t>
            </a:r>
            <a:r>
              <a:rPr lang="ru-RU" dirty="0"/>
              <a:t> " з </a:t>
            </a:r>
            <a:r>
              <a:rPr lang="ru-RU" dirty="0" err="1"/>
              <a:t>марксистською</a:t>
            </a:r>
            <a:r>
              <a:rPr lang="ru-RU" dirty="0"/>
              <a:t> </a:t>
            </a:r>
            <a:r>
              <a:rPr lang="ru-RU" dirty="0" err="1"/>
              <a:t>підкладкою</a:t>
            </a:r>
            <a:r>
              <a:rPr lang="ru-RU" dirty="0"/>
              <a:t> </a:t>
            </a:r>
            <a:r>
              <a:rPr lang="ru-RU" dirty="0" err="1"/>
              <a:t>ставилося</a:t>
            </a:r>
            <a:r>
              <a:rPr lang="ru-RU" dirty="0"/>
              <a:t> в </a:t>
            </a:r>
            <a:r>
              <a:rPr lang="ru-RU" dirty="0" err="1"/>
              <a:t>обов'язок</a:t>
            </a:r>
            <a:r>
              <a:rPr lang="ru-RU" dirty="0"/>
              <a:t> </a:t>
            </a:r>
            <a:r>
              <a:rPr lang="ru-RU" dirty="0" err="1"/>
              <a:t>викладачам</a:t>
            </a:r>
            <a:r>
              <a:rPr lang="ru-RU" dirty="0"/>
              <a:t> в школах і вузах , в </a:t>
            </a:r>
            <a:r>
              <a:rPr lang="ru-RU" dirty="0" err="1"/>
              <a:t>комітетах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на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штатні</a:t>
            </a:r>
            <a:r>
              <a:rPr lang="ru-RU" dirty="0"/>
              <a:t> посади </a:t>
            </a:r>
            <a:r>
              <a:rPr lang="ru-RU" dirty="0" err="1"/>
              <a:t>пропагандистів</a:t>
            </a:r>
            <a:r>
              <a:rPr lang="ru-RU" dirty="0"/>
              <a:t> . Разом з </a:t>
            </a:r>
            <a:r>
              <a:rPr lang="ru-RU" dirty="0" err="1"/>
              <a:t>тим</a:t>
            </a:r>
            <a:r>
              <a:rPr lang="ru-RU" dirty="0"/>
              <a:t> , у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ідеологічної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такого роду </a:t>
            </a:r>
            <a:r>
              <a:rPr lang="ru-RU" dirty="0" err="1"/>
              <a:t>кадрів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невисокий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поступовий</a:t>
            </a:r>
            <a:r>
              <a:rPr lang="ru-RU" dirty="0"/>
              <a:t> перегляд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церкви</a:t>
            </a:r>
            <a:r>
              <a:rPr lang="ru-RU" dirty="0" smtClean="0"/>
              <a:t>.</a:t>
            </a:r>
          </a:p>
          <a:p>
            <a:pPr algn="ctr"/>
            <a:r>
              <a:rPr lang="uk-UA" dirty="0" smtClean="0"/>
              <a:t>Після розпаду </a:t>
            </a:r>
            <a:r>
              <a:rPr lang="en-US" dirty="0" smtClean="0"/>
              <a:t>C</a:t>
            </a:r>
            <a:r>
              <a:rPr lang="uk-UA" dirty="0" smtClean="0"/>
              <a:t>РСР почалося поступове відновлення храмів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936"/>
            <a:ext cx="4265313" cy="575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1430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Особливості релігійних процесів в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uk-UA" sz="3200" dirty="0" smtClean="0">
                <a:solidFill>
                  <a:srgbClr val="00B0F0"/>
                </a:solidFill>
              </a:rPr>
              <a:t>незалежній Україні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3384376" cy="511256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межі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80-90-х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умов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лібералізації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державно-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церковних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взаємин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стрімко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зросла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релігійна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Віруючими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визнали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половина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громадян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нашої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суспільних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інституцій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церква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авторитет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користується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довірою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наших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співвітчизників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Упродовж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19881990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pp.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число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релігійних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об'єднань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щороку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збільшувалося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третину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на початок 1991 р. становило 10,5 тис.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4716016" y="1196752"/>
            <a:ext cx="381642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6293" y="6165304"/>
            <a:ext cx="31758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Почаївська лавра,</a:t>
            </a:r>
            <a:r>
              <a:rPr lang="uk-UA" dirty="0" err="1" smtClean="0">
                <a:solidFill>
                  <a:srgbClr val="0070C0"/>
                </a:solidFill>
              </a:rPr>
              <a:t>дзвінниця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3744416" cy="536177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dirty="0" err="1">
                <a:solidFill>
                  <a:srgbClr val="0070C0"/>
                </a:solidFill>
              </a:rPr>
              <a:t>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реалії</a:t>
            </a:r>
            <a:r>
              <a:rPr lang="ru-RU" dirty="0">
                <a:solidFill>
                  <a:srgbClr val="0070C0"/>
                </a:solidFill>
              </a:rPr>
              <a:t> духовного </a:t>
            </a:r>
            <a:r>
              <a:rPr lang="ru-RU" dirty="0" err="1">
                <a:solidFill>
                  <a:srgbClr val="0070C0"/>
                </a:solidFill>
              </a:rPr>
              <a:t>життя</a:t>
            </a:r>
            <a:r>
              <a:rPr lang="ru-RU" dirty="0">
                <a:solidFill>
                  <a:srgbClr val="0070C0"/>
                </a:solidFill>
              </a:rPr>
              <a:t> народу, державно-</a:t>
            </a:r>
            <a:r>
              <a:rPr lang="ru-RU" dirty="0" err="1">
                <a:solidFill>
                  <a:srgbClr val="0070C0"/>
                </a:solidFill>
              </a:rPr>
              <a:t>церковних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міжконфесійних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взаємин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Верховна</a:t>
            </a:r>
            <a:r>
              <a:rPr lang="ru-RU" dirty="0">
                <a:solidFill>
                  <a:srgbClr val="0070C0"/>
                </a:solidFill>
              </a:rPr>
              <a:t> Рада </a:t>
            </a:r>
            <a:r>
              <a:rPr lang="ru-RU" dirty="0" err="1">
                <a:solidFill>
                  <a:srgbClr val="0070C0"/>
                </a:solidFill>
              </a:rPr>
              <a:t>України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відреагувала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ухваленням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23 </a:t>
            </a:r>
            <a:r>
              <a:rPr lang="ru-RU" b="1" dirty="0" err="1">
                <a:solidFill>
                  <a:srgbClr val="00B0F0"/>
                </a:solidFill>
              </a:rPr>
              <a:t>квітня</a:t>
            </a:r>
            <a:r>
              <a:rPr lang="ru-RU" b="1" dirty="0">
                <a:solidFill>
                  <a:srgbClr val="00B0F0"/>
                </a:solidFill>
              </a:rPr>
              <a:t> 1991 р. Закону </a:t>
            </a:r>
            <a:r>
              <a:rPr lang="ru-RU" b="1" dirty="0" err="1">
                <a:solidFill>
                  <a:srgbClr val="00B0F0"/>
                </a:solidFill>
              </a:rPr>
              <a:t>України</a:t>
            </a:r>
            <a:r>
              <a:rPr lang="ru-RU" b="1" dirty="0">
                <a:solidFill>
                  <a:srgbClr val="00B0F0"/>
                </a:solidFill>
              </a:rPr>
              <a:t> «Про свободу </a:t>
            </a:r>
            <a:r>
              <a:rPr lang="ru-RU" b="1" dirty="0" err="1">
                <a:solidFill>
                  <a:srgbClr val="00B0F0"/>
                </a:solidFill>
              </a:rPr>
              <a:t>совісті</a:t>
            </a:r>
            <a:r>
              <a:rPr lang="ru-RU" b="1" dirty="0">
                <a:solidFill>
                  <a:srgbClr val="00B0F0"/>
                </a:solidFill>
              </a:rPr>
              <a:t> та </a:t>
            </a:r>
            <a:r>
              <a:rPr lang="ru-RU" b="1" dirty="0" err="1">
                <a:solidFill>
                  <a:srgbClr val="00B0F0"/>
                </a:solidFill>
              </a:rPr>
              <a:t>релігійні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організації</a:t>
            </a:r>
            <a:r>
              <a:rPr lang="ru-RU" b="1" dirty="0">
                <a:solidFill>
                  <a:srgbClr val="00B0F0"/>
                </a:solidFill>
              </a:rPr>
              <a:t>». </a:t>
            </a:r>
            <a:r>
              <a:rPr lang="ru-RU" dirty="0" err="1">
                <a:solidFill>
                  <a:srgbClr val="0070C0"/>
                </a:solidFill>
              </a:rPr>
              <a:t>Проте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політику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щодо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релігії</a:t>
            </a:r>
            <a:r>
              <a:rPr lang="ru-RU" dirty="0">
                <a:solidFill>
                  <a:srgbClr val="0070C0"/>
                </a:solidFill>
              </a:rPr>
              <a:t> й церкви </a:t>
            </a:r>
            <a:r>
              <a:rPr lang="ru-RU" dirty="0" err="1">
                <a:solidFill>
                  <a:srgbClr val="0070C0"/>
                </a:solidFill>
              </a:rPr>
              <a:t>Україна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змогла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здійснювати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лише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остаточного </a:t>
            </a:r>
            <a:r>
              <a:rPr lang="ru-RU" dirty="0" err="1">
                <a:solidFill>
                  <a:srgbClr val="0070C0"/>
                </a:solidFill>
              </a:rPr>
              <a:t>здобуття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незалежності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Насамперед</a:t>
            </a:r>
            <a:r>
              <a:rPr lang="ru-RU" dirty="0">
                <a:solidFill>
                  <a:srgbClr val="0070C0"/>
                </a:solidFill>
              </a:rPr>
              <a:t> наша держава </a:t>
            </a:r>
            <a:r>
              <a:rPr lang="ru-RU" dirty="0" err="1">
                <a:solidFill>
                  <a:srgbClr val="0070C0"/>
                </a:solidFill>
              </a:rPr>
              <a:t>відмовилася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тоталітарних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методів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впливу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віруючих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церковні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стала на шлях </a:t>
            </a:r>
            <a:r>
              <a:rPr lang="ru-RU" dirty="0" err="1">
                <a:solidFill>
                  <a:srgbClr val="0070C0"/>
                </a:solidFill>
              </a:rPr>
              <a:t>розбудови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цивілізованих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демократичних</a:t>
            </a:r>
            <a:r>
              <a:rPr lang="ru-RU" dirty="0">
                <a:solidFill>
                  <a:srgbClr val="0070C0"/>
                </a:solidFill>
              </a:rPr>
              <a:t> державно- </a:t>
            </a:r>
            <a:r>
              <a:rPr lang="ru-RU" dirty="0" err="1">
                <a:solidFill>
                  <a:srgbClr val="0070C0"/>
                </a:solidFill>
              </a:rPr>
              <a:t>церковних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взаємин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2068"/>
            <a:ext cx="4320480" cy="499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805264"/>
            <a:ext cx="42484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Один з </a:t>
            </a:r>
            <a:r>
              <a:rPr lang="ru-RU" dirty="0" err="1" smtClean="0">
                <a:solidFill>
                  <a:srgbClr val="0070C0"/>
                </a:solidFill>
              </a:rPr>
              <a:t>найдревніших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храмів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України</a:t>
            </a:r>
            <a:r>
              <a:rPr lang="ru-RU" dirty="0" smtClean="0">
                <a:solidFill>
                  <a:srgbClr val="0070C0"/>
                </a:solidFill>
              </a:rPr>
              <a:t> – Свято-</a:t>
            </a:r>
            <a:r>
              <a:rPr lang="ru-RU" dirty="0" err="1" smtClean="0">
                <a:solidFill>
                  <a:srgbClr val="0070C0"/>
                </a:solidFill>
              </a:rPr>
              <a:t>Василівський</a:t>
            </a:r>
            <a:r>
              <a:rPr lang="ru-RU" dirty="0" smtClean="0">
                <a:solidFill>
                  <a:srgbClr val="0070C0"/>
                </a:solidFill>
              </a:rPr>
              <a:t> собор у </a:t>
            </a:r>
            <a:r>
              <a:rPr lang="ru-RU" dirty="0" err="1" smtClean="0">
                <a:solidFill>
                  <a:srgbClr val="0070C0"/>
                </a:solidFill>
              </a:rPr>
              <a:t>Овручі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4351"/>
            <a:ext cx="3816424" cy="489654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900" dirty="0" err="1">
                <a:solidFill>
                  <a:srgbClr val="0070C0"/>
                </a:solidFill>
              </a:rPr>
              <a:t>Дістали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можливість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легалізувати</a:t>
            </a:r>
            <a:r>
              <a:rPr lang="ru-RU" sz="1900" dirty="0">
                <a:solidFill>
                  <a:srgbClr val="0070C0"/>
                </a:solidFill>
              </a:rPr>
              <a:t> свою </a:t>
            </a:r>
            <a:r>
              <a:rPr lang="ru-RU" sz="1900" dirty="0" err="1">
                <a:solidFill>
                  <a:srgbClr val="0070C0"/>
                </a:solidFill>
              </a:rPr>
              <a:t>діяльність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раніше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заборонені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владою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Українська</a:t>
            </a:r>
            <a:r>
              <a:rPr lang="ru-RU" sz="1900" b="1" dirty="0">
                <a:solidFill>
                  <a:srgbClr val="00B0F0"/>
                </a:solidFill>
              </a:rPr>
              <a:t> греко-</a:t>
            </a:r>
            <a:r>
              <a:rPr lang="ru-RU" sz="1900" b="1" dirty="0" err="1">
                <a:solidFill>
                  <a:srgbClr val="00B0F0"/>
                </a:solidFill>
              </a:rPr>
              <a:t>католицька</a:t>
            </a:r>
            <a:r>
              <a:rPr lang="ru-RU" sz="1900" b="1" dirty="0">
                <a:solidFill>
                  <a:srgbClr val="00B0F0"/>
                </a:solidFill>
              </a:rPr>
              <a:t> (</a:t>
            </a:r>
            <a:r>
              <a:rPr lang="ru-RU" sz="1900" b="1" dirty="0" err="1">
                <a:solidFill>
                  <a:srgbClr val="00B0F0"/>
                </a:solidFill>
              </a:rPr>
              <a:t>інша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назва</a:t>
            </a:r>
            <a:r>
              <a:rPr lang="ru-RU" sz="1900" b="1" dirty="0">
                <a:solidFill>
                  <a:srgbClr val="00B0F0"/>
                </a:solidFill>
              </a:rPr>
              <a:t> — </a:t>
            </a:r>
            <a:r>
              <a:rPr lang="ru-RU" sz="1900" b="1" dirty="0" err="1">
                <a:solidFill>
                  <a:srgbClr val="00B0F0"/>
                </a:solidFill>
              </a:rPr>
              <a:t>Українська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католицька</a:t>
            </a:r>
            <a:r>
              <a:rPr lang="ru-RU" sz="1900" b="1" dirty="0">
                <a:solidFill>
                  <a:srgbClr val="00B0F0"/>
                </a:solidFill>
              </a:rPr>
              <a:t>) і </a:t>
            </a:r>
            <a:r>
              <a:rPr lang="ru-RU" sz="1900" b="1" dirty="0" err="1">
                <a:solidFill>
                  <a:srgbClr val="00B0F0"/>
                </a:solidFill>
              </a:rPr>
              <a:t>Українська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автокефальна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православна</a:t>
            </a:r>
            <a:r>
              <a:rPr lang="ru-RU" sz="1900" b="1" dirty="0">
                <a:solidFill>
                  <a:srgbClr val="00B0F0"/>
                </a:solidFill>
              </a:rPr>
              <a:t> церкви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численні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протестантські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течії</a:t>
            </a:r>
            <a:r>
              <a:rPr lang="ru-RU" sz="1900" dirty="0">
                <a:solidFill>
                  <a:srgbClr val="0070C0"/>
                </a:solidFill>
              </a:rPr>
              <a:t>. За роки </a:t>
            </a:r>
            <a:r>
              <a:rPr lang="ru-RU" sz="1900" dirty="0" err="1">
                <a:solidFill>
                  <a:srgbClr val="0070C0"/>
                </a:solidFill>
              </a:rPr>
              <a:t>незалежності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вірянам</a:t>
            </a:r>
            <a:r>
              <a:rPr lang="ru-RU" sz="1900" dirty="0">
                <a:solidFill>
                  <a:srgbClr val="0070C0"/>
                </a:solidFill>
              </a:rPr>
              <a:t> повернули 3 400 </a:t>
            </a:r>
            <a:r>
              <a:rPr lang="ru-RU" sz="1900" dirty="0" err="1">
                <a:solidFill>
                  <a:srgbClr val="0070C0"/>
                </a:solidFill>
              </a:rPr>
              <a:t>храмів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відібраних</a:t>
            </a:r>
            <a:r>
              <a:rPr lang="ru-RU" sz="1900" dirty="0">
                <a:solidFill>
                  <a:srgbClr val="0070C0"/>
                </a:solidFill>
              </a:rPr>
              <a:t> у них </a:t>
            </a:r>
            <a:r>
              <a:rPr lang="ru-RU" sz="1900" dirty="0" err="1">
                <a:solidFill>
                  <a:srgbClr val="0070C0"/>
                </a:solidFill>
              </a:rPr>
              <a:t>свого</a:t>
            </a:r>
            <a:r>
              <a:rPr lang="ru-RU" sz="1900" dirty="0">
                <a:solidFill>
                  <a:srgbClr val="0070C0"/>
                </a:solidFill>
              </a:rPr>
              <a:t> часу </a:t>
            </a:r>
            <a:r>
              <a:rPr lang="ru-RU" sz="1900" dirty="0" err="1">
                <a:solidFill>
                  <a:srgbClr val="0070C0"/>
                </a:solidFill>
              </a:rPr>
              <a:t>радянською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адміністрацією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збудовано</a:t>
            </a:r>
            <a:r>
              <a:rPr lang="ru-RU" sz="1900" dirty="0">
                <a:solidFill>
                  <a:srgbClr val="0070C0"/>
                </a:solidFill>
              </a:rPr>
              <a:t> 2 600 </a:t>
            </a:r>
            <a:r>
              <a:rPr lang="ru-RU" sz="1900" dirty="0" err="1">
                <a:solidFill>
                  <a:srgbClr val="0070C0"/>
                </a:solidFill>
              </a:rPr>
              <a:t>нових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церков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костьолів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молитовних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будинків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4725144"/>
            <a:ext cx="41232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Тернопіль,греко-католицька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церква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4176464" cy="439248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dirty="0" err="1">
                <a:solidFill>
                  <a:srgbClr val="0070C0"/>
                </a:solidFill>
              </a:rPr>
              <a:t>Церковну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діяльність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здійснюють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нині</a:t>
            </a:r>
            <a:r>
              <a:rPr lang="ru-RU" sz="1900" dirty="0">
                <a:solidFill>
                  <a:srgbClr val="0070C0"/>
                </a:solidFill>
              </a:rPr>
              <a:t> 21,3 тис. </a:t>
            </a:r>
            <a:r>
              <a:rPr lang="ru-RU" sz="1900" dirty="0" err="1">
                <a:solidFill>
                  <a:srgbClr val="0070C0"/>
                </a:solidFill>
              </a:rPr>
              <a:t>священнослужителів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значна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частина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яких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підготовлена</a:t>
            </a:r>
            <a:r>
              <a:rPr lang="ru-RU" sz="1900" dirty="0">
                <a:solidFill>
                  <a:srgbClr val="0070C0"/>
                </a:solidFill>
              </a:rPr>
              <a:t> у </a:t>
            </a:r>
            <a:r>
              <a:rPr lang="ru-RU" sz="1900" dirty="0" err="1">
                <a:solidFill>
                  <a:srgbClr val="0070C0"/>
                </a:solidFill>
              </a:rPr>
              <a:t>духовних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навчальних</a:t>
            </a:r>
            <a:r>
              <a:rPr lang="ru-RU" sz="1900" dirty="0">
                <a:solidFill>
                  <a:srgbClr val="0070C0"/>
                </a:solidFill>
              </a:rPr>
              <a:t> закладах, </a:t>
            </a:r>
            <a:r>
              <a:rPr lang="ru-RU" sz="1900" dirty="0" err="1">
                <a:solidFill>
                  <a:srgbClr val="0070C0"/>
                </a:solidFill>
              </a:rPr>
              <a:t>відкритих</a:t>
            </a:r>
            <a:r>
              <a:rPr lang="ru-RU" sz="1900" dirty="0">
                <a:solidFill>
                  <a:srgbClr val="0070C0"/>
                </a:solidFill>
              </a:rPr>
              <a:t> в </a:t>
            </a:r>
            <a:r>
              <a:rPr lang="ru-RU" sz="1900" dirty="0" err="1">
                <a:solidFill>
                  <a:srgbClr val="0070C0"/>
                </a:solidFill>
              </a:rPr>
              <a:t>Україні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протягом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останнього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десятиріччя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</a:p>
          <a:p>
            <a:r>
              <a:rPr lang="ru-RU" sz="1900" dirty="0" err="1">
                <a:solidFill>
                  <a:srgbClr val="0070C0"/>
                </a:solidFill>
              </a:rPr>
              <a:t>Україна</a:t>
            </a:r>
            <a:r>
              <a:rPr lang="ru-RU" sz="1900" dirty="0">
                <a:solidFill>
                  <a:srgbClr val="0070C0"/>
                </a:solidFill>
              </a:rPr>
              <a:t> — </a:t>
            </a:r>
            <a:r>
              <a:rPr lang="ru-RU" sz="1900" dirty="0" err="1">
                <a:solidFill>
                  <a:srgbClr val="0070C0"/>
                </a:solidFill>
              </a:rPr>
              <a:t>багатоконфесійна</a:t>
            </a:r>
            <a:r>
              <a:rPr lang="ru-RU" sz="1900" dirty="0">
                <a:solidFill>
                  <a:srgbClr val="0070C0"/>
                </a:solidFill>
              </a:rPr>
              <a:t> держава. </a:t>
            </a:r>
            <a:r>
              <a:rPr lang="ru-RU" sz="1900" dirty="0" err="1">
                <a:solidFill>
                  <a:srgbClr val="0070C0"/>
                </a:solidFill>
              </a:rPr>
              <a:t>Згідно</a:t>
            </a:r>
            <a:r>
              <a:rPr lang="ru-RU" sz="1900" dirty="0">
                <a:solidFill>
                  <a:srgbClr val="0070C0"/>
                </a:solidFill>
              </a:rPr>
              <a:t> з </a:t>
            </a:r>
            <a:r>
              <a:rPr lang="ru-RU" sz="1900" dirty="0" err="1">
                <a:solidFill>
                  <a:srgbClr val="0070C0"/>
                </a:solidFill>
              </a:rPr>
              <a:t>чинним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законодавством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усі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конфесії</a:t>
            </a:r>
            <a:r>
              <a:rPr lang="ru-RU" sz="1900" dirty="0">
                <a:solidFill>
                  <a:srgbClr val="0070C0"/>
                </a:solidFill>
              </a:rPr>
              <a:t> та </a:t>
            </a:r>
            <a:r>
              <a:rPr lang="ru-RU" sz="1900" dirty="0" err="1">
                <a:solidFill>
                  <a:srgbClr val="0070C0"/>
                </a:solidFill>
              </a:rPr>
              <a:t>віряни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рівні</a:t>
            </a:r>
            <a:r>
              <a:rPr lang="ru-RU" sz="1900" dirty="0">
                <a:solidFill>
                  <a:srgbClr val="0070C0"/>
                </a:solidFill>
              </a:rPr>
              <a:t> перед законом. Станом на 1 </a:t>
            </a:r>
            <a:r>
              <a:rPr lang="ru-RU" sz="1900" dirty="0" err="1">
                <a:solidFill>
                  <a:srgbClr val="0070C0"/>
                </a:solidFill>
              </a:rPr>
              <a:t>січня</a:t>
            </a:r>
            <a:r>
              <a:rPr lang="ru-RU" sz="1900" dirty="0">
                <a:solidFill>
                  <a:srgbClr val="0070C0"/>
                </a:solidFill>
              </a:rPr>
              <a:t> 2000 р. у </a:t>
            </a:r>
            <a:r>
              <a:rPr lang="ru-RU" sz="1900" dirty="0" err="1">
                <a:solidFill>
                  <a:srgbClr val="0070C0"/>
                </a:solidFill>
              </a:rPr>
              <a:t>нашій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державі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діяло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понад</a:t>
            </a:r>
            <a:r>
              <a:rPr lang="ru-RU" sz="1900" dirty="0">
                <a:solidFill>
                  <a:srgbClr val="0070C0"/>
                </a:solidFill>
              </a:rPr>
              <a:t> 23,5 тис. </a:t>
            </a:r>
            <a:r>
              <a:rPr lang="ru-RU" sz="1900" dirty="0" err="1">
                <a:solidFill>
                  <a:srgbClr val="0070C0"/>
                </a:solidFill>
              </a:rPr>
              <a:t>релігійних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організацій</a:t>
            </a:r>
            <a:r>
              <a:rPr lang="ru-RU" sz="1900" dirty="0">
                <a:solidFill>
                  <a:srgbClr val="0070C0"/>
                </a:solidFill>
              </a:rPr>
              <a:t> 90 </a:t>
            </a:r>
            <a:r>
              <a:rPr lang="ru-RU" sz="1900" dirty="0" err="1">
                <a:solidFill>
                  <a:srgbClr val="0070C0"/>
                </a:solidFill>
              </a:rPr>
              <a:t>конфесій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течій</a:t>
            </a:r>
            <a:r>
              <a:rPr lang="ru-RU" sz="1900" dirty="0">
                <a:solidFill>
                  <a:srgbClr val="0070C0"/>
                </a:solidFill>
              </a:rPr>
              <a:t> і </a:t>
            </a:r>
            <a:r>
              <a:rPr lang="ru-RU" sz="1900" dirty="0" err="1">
                <a:solidFill>
                  <a:srgbClr val="0070C0"/>
                </a:solidFill>
              </a:rPr>
              <a:t>напрямів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2" y="20041"/>
            <a:ext cx="43290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37" y="3789040"/>
            <a:ext cx="3033482" cy="273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99472"/>
            <a:ext cx="3744416" cy="456968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900" dirty="0">
                <a:solidFill>
                  <a:srgbClr val="0070C0"/>
                </a:solidFill>
              </a:rPr>
              <a:t>Половина </a:t>
            </a:r>
            <a:r>
              <a:rPr lang="ru-RU" sz="1900" dirty="0" err="1">
                <a:solidFill>
                  <a:srgbClr val="0070C0"/>
                </a:solidFill>
              </a:rPr>
              <a:t>усіх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вітчизняних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релігійних</a:t>
            </a:r>
            <a:r>
              <a:rPr lang="ru-RU" sz="1900" dirty="0">
                <a:solidFill>
                  <a:srgbClr val="0070C0"/>
                </a:solidFill>
              </a:rPr>
              <a:t> громад </a:t>
            </a:r>
            <a:r>
              <a:rPr lang="ru-RU" sz="1900" dirty="0" err="1">
                <a:solidFill>
                  <a:srgbClr val="0070C0"/>
                </a:solidFill>
              </a:rPr>
              <a:t>належить</a:t>
            </a:r>
            <a:r>
              <a:rPr lang="ru-RU" sz="1900" dirty="0">
                <a:solidFill>
                  <a:srgbClr val="0070C0"/>
                </a:solidFill>
              </a:rPr>
              <a:t> до </a:t>
            </a:r>
            <a:r>
              <a:rPr lang="ru-RU" sz="1900" dirty="0" err="1">
                <a:solidFill>
                  <a:srgbClr val="0070C0"/>
                </a:solidFill>
              </a:rPr>
              <a:t>православ'я</a:t>
            </a:r>
            <a:r>
              <a:rPr lang="ru-RU" sz="1900" dirty="0">
                <a:solidFill>
                  <a:srgbClr val="0070C0"/>
                </a:solidFill>
              </a:rPr>
              <a:t> (</a:t>
            </a:r>
            <a:r>
              <a:rPr lang="ru-RU" sz="1900" b="1" dirty="0" err="1">
                <a:solidFill>
                  <a:srgbClr val="00B0F0"/>
                </a:solidFill>
              </a:rPr>
              <a:t>Українська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православна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церква</a:t>
            </a:r>
            <a:r>
              <a:rPr lang="ru-RU" sz="1900" b="1" dirty="0">
                <a:solidFill>
                  <a:srgbClr val="00B0F0"/>
                </a:solidFill>
              </a:rPr>
              <a:t>, </a:t>
            </a:r>
            <a:r>
              <a:rPr lang="ru-RU" sz="1900" b="1" dirty="0" err="1">
                <a:solidFill>
                  <a:srgbClr val="00B0F0"/>
                </a:solidFill>
              </a:rPr>
              <a:t>що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перебуває</a:t>
            </a:r>
            <a:r>
              <a:rPr lang="ru-RU" sz="1900" b="1" dirty="0">
                <a:solidFill>
                  <a:srgbClr val="00B0F0"/>
                </a:solidFill>
              </a:rPr>
              <a:t> в </a:t>
            </a:r>
            <a:r>
              <a:rPr lang="ru-RU" sz="1900" b="1" dirty="0" err="1">
                <a:solidFill>
                  <a:srgbClr val="00B0F0"/>
                </a:solidFill>
              </a:rPr>
              <a:t>юрисдикції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Московського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dirty="0" err="1">
                <a:solidFill>
                  <a:srgbClr val="00B0F0"/>
                </a:solidFill>
              </a:rPr>
              <a:t>патріархату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dirty="0">
                <a:solidFill>
                  <a:srgbClr val="0070C0"/>
                </a:solidFill>
              </a:rPr>
              <a:t>(</a:t>
            </a:r>
            <a:r>
              <a:rPr lang="ru-RU" sz="1900" dirty="0" err="1">
                <a:solidFill>
                  <a:srgbClr val="0070C0"/>
                </a:solidFill>
              </a:rPr>
              <a:t>діяльність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підпорядкованої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йому</a:t>
            </a:r>
            <a:r>
              <a:rPr lang="ru-RU" sz="1900" dirty="0">
                <a:solidFill>
                  <a:srgbClr val="0070C0"/>
                </a:solidFill>
              </a:rPr>
              <a:t> УПЦ далеко не </a:t>
            </a:r>
            <a:r>
              <a:rPr lang="ru-RU" sz="1900" dirty="0" err="1">
                <a:solidFill>
                  <a:srgbClr val="0070C0"/>
                </a:solidFill>
              </a:rPr>
              <a:t>завжди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відповідає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державним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інтересам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незалежної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України</a:t>
            </a:r>
            <a:r>
              <a:rPr lang="ru-RU" sz="1900" dirty="0">
                <a:solidFill>
                  <a:srgbClr val="0070C0"/>
                </a:solidFill>
              </a:rPr>
              <a:t>), </a:t>
            </a:r>
            <a:r>
              <a:rPr lang="ru-RU" sz="1900" dirty="0" err="1">
                <a:solidFill>
                  <a:srgbClr val="0070C0"/>
                </a:solidFill>
              </a:rPr>
              <a:t>Українська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православна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церква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Київського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патріархату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Українська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автокефальна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православна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церква</a:t>
            </a:r>
            <a:r>
              <a:rPr lang="ru-RU" sz="1900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5999" r="1851"/>
          <a:stretch/>
        </p:blipFill>
        <p:spPr bwMode="auto">
          <a:xfrm>
            <a:off x="3784587" y="188640"/>
            <a:ext cx="532343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0192"/>
            <a:ext cx="4250570" cy="283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3888432" cy="312952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900" dirty="0">
                <a:solidFill>
                  <a:srgbClr val="0070C0"/>
                </a:solidFill>
              </a:rPr>
              <a:t>За </a:t>
            </a:r>
            <a:r>
              <a:rPr lang="ru-RU" sz="1900" dirty="0" err="1">
                <a:solidFill>
                  <a:srgbClr val="0070C0"/>
                </a:solidFill>
              </a:rPr>
              <a:t>чисельністю</a:t>
            </a:r>
            <a:r>
              <a:rPr lang="ru-RU" sz="1900" dirty="0">
                <a:solidFill>
                  <a:srgbClr val="0070C0"/>
                </a:solidFill>
              </a:rPr>
              <a:t> громад і </a:t>
            </a:r>
            <a:r>
              <a:rPr lang="ru-RU" sz="1900" dirty="0" err="1">
                <a:solidFill>
                  <a:srgbClr val="0070C0"/>
                </a:solidFill>
              </a:rPr>
              <a:t>монастирів</a:t>
            </a:r>
            <a:r>
              <a:rPr lang="ru-RU" sz="1900" dirty="0">
                <a:solidFill>
                  <a:srgbClr val="0070C0"/>
                </a:solidFill>
              </a:rPr>
              <a:t> друге </a:t>
            </a:r>
            <a:r>
              <a:rPr lang="ru-RU" sz="1900" dirty="0" err="1">
                <a:solidFill>
                  <a:srgbClr val="0070C0"/>
                </a:solidFill>
              </a:rPr>
              <a:t>місце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посідає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B0F0"/>
                </a:solidFill>
              </a:rPr>
              <a:t>Українська</a:t>
            </a:r>
            <a:r>
              <a:rPr lang="ru-RU" sz="1900" dirty="0">
                <a:solidFill>
                  <a:srgbClr val="00B0F0"/>
                </a:solidFill>
              </a:rPr>
              <a:t> греко-</a:t>
            </a:r>
            <a:r>
              <a:rPr lang="ru-RU" sz="1900" dirty="0" err="1">
                <a:solidFill>
                  <a:srgbClr val="00B0F0"/>
                </a:solidFill>
              </a:rPr>
              <a:t>католицька</a:t>
            </a:r>
            <a:r>
              <a:rPr lang="ru-RU" sz="1900" dirty="0">
                <a:solidFill>
                  <a:srgbClr val="00B0F0"/>
                </a:solidFill>
              </a:rPr>
              <a:t> </a:t>
            </a:r>
            <a:r>
              <a:rPr lang="ru-RU" sz="1900" dirty="0" err="1">
                <a:solidFill>
                  <a:srgbClr val="00B0F0"/>
                </a:solidFill>
              </a:rPr>
              <a:t>церква</a:t>
            </a:r>
            <a:r>
              <a:rPr lang="ru-RU" sz="1900" dirty="0">
                <a:solidFill>
                  <a:srgbClr val="0070C0"/>
                </a:solidFill>
              </a:rPr>
              <a:t>, яка на </a:t>
            </a:r>
            <a:r>
              <a:rPr lang="ru-RU" sz="1900" dirty="0" err="1">
                <a:solidFill>
                  <a:srgbClr val="0070C0"/>
                </a:solidFill>
              </a:rPr>
              <a:t>загал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домінує</a:t>
            </a:r>
            <a:r>
              <a:rPr lang="ru-RU" sz="1900" dirty="0">
                <a:solidFill>
                  <a:srgbClr val="0070C0"/>
                </a:solidFill>
              </a:rPr>
              <a:t> у </a:t>
            </a:r>
            <a:r>
              <a:rPr lang="ru-RU" sz="1900" dirty="0" err="1">
                <a:solidFill>
                  <a:srgbClr val="0070C0"/>
                </a:solidFill>
              </a:rPr>
              <a:t>західному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регіоні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України</a:t>
            </a:r>
            <a:r>
              <a:rPr lang="ru-RU" sz="1900" dirty="0">
                <a:solidFill>
                  <a:srgbClr val="0070C0"/>
                </a:solidFill>
              </a:rPr>
              <a:t>. </a:t>
            </a:r>
            <a:r>
              <a:rPr lang="ru-RU" sz="1900" dirty="0" err="1">
                <a:solidFill>
                  <a:srgbClr val="0070C0"/>
                </a:solidFill>
              </a:rPr>
              <a:t>Найбільше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послідовників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католицької</a:t>
            </a:r>
            <a:r>
              <a:rPr lang="ru-RU" sz="1900" dirty="0">
                <a:solidFill>
                  <a:srgbClr val="0070C0"/>
                </a:solidFill>
              </a:rPr>
              <a:t> церкви </a:t>
            </a:r>
            <a:r>
              <a:rPr lang="ru-RU" sz="1900" dirty="0" err="1">
                <a:solidFill>
                  <a:srgbClr val="0070C0"/>
                </a:solidFill>
              </a:rPr>
              <a:t>традиційно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мешкає</a:t>
            </a:r>
            <a:r>
              <a:rPr lang="ru-RU" sz="1900" dirty="0">
                <a:solidFill>
                  <a:srgbClr val="0070C0"/>
                </a:solidFill>
              </a:rPr>
              <a:t> на </a:t>
            </a:r>
            <a:r>
              <a:rPr lang="ru-RU" sz="1900" dirty="0" err="1">
                <a:solidFill>
                  <a:srgbClr val="0070C0"/>
                </a:solidFill>
              </a:rPr>
              <a:t>Поділлі</a:t>
            </a:r>
            <a:r>
              <a:rPr lang="ru-RU" sz="1900" dirty="0">
                <a:solidFill>
                  <a:srgbClr val="0070C0"/>
                </a:solidFill>
              </a:rPr>
              <a:t>, </a:t>
            </a:r>
            <a:r>
              <a:rPr lang="ru-RU" sz="1900" dirty="0" err="1">
                <a:solidFill>
                  <a:srgbClr val="0070C0"/>
                </a:solidFill>
              </a:rPr>
              <a:t>Волині</a:t>
            </a:r>
            <a:r>
              <a:rPr lang="ru-RU" sz="1900" dirty="0">
                <a:solidFill>
                  <a:srgbClr val="0070C0"/>
                </a:solidFill>
              </a:rPr>
              <a:t>, у </a:t>
            </a:r>
            <a:r>
              <a:rPr lang="ru-RU" sz="1900" dirty="0" err="1" smtClean="0">
                <a:solidFill>
                  <a:srgbClr val="0070C0"/>
                </a:solidFill>
              </a:rPr>
              <a:t>Галичині</a:t>
            </a:r>
            <a:r>
              <a:rPr lang="ru-RU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>
                <a:solidFill>
                  <a:srgbClr val="0070C0"/>
                </a:solidFill>
              </a:rPr>
              <a:t>та </a:t>
            </a:r>
            <a:r>
              <a:rPr lang="ru-RU" sz="1900" dirty="0" err="1">
                <a:solidFill>
                  <a:srgbClr val="0070C0"/>
                </a:solidFill>
              </a:rPr>
              <a:t>Закарпатті</a:t>
            </a:r>
            <a:r>
              <a:rPr lang="ru-RU" sz="19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55066"/>
            <a:ext cx="4333925" cy="4979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80638"/>
            <a:ext cx="41617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Собор </a:t>
            </a:r>
            <a:r>
              <a:rPr lang="ru-RU" dirty="0" err="1" smtClean="0">
                <a:solidFill>
                  <a:srgbClr val="0070C0"/>
                </a:solidFill>
              </a:rPr>
              <a:t>Воскресіння</a:t>
            </a:r>
            <a:r>
              <a:rPr lang="ru-RU" dirty="0" smtClean="0">
                <a:solidFill>
                  <a:srgbClr val="0070C0"/>
                </a:solidFill>
              </a:rPr>
              <a:t> Христового УГКЦ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697213" cy="249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F3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662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Презентація з історії України на тему: «Релігійне життя в Україні в умовах незалежності»</vt:lpstr>
      <vt:lpstr>Презентация PowerPoint</vt:lpstr>
      <vt:lpstr>Презентация PowerPoint</vt:lpstr>
      <vt:lpstr>Особливості релігійних процесів в незалежній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історії України на тему: «Релігійне життя в Україні в умовах незалежності»</dc:title>
  <dc:creator>Admin</dc:creator>
  <cp:lastModifiedBy>Admin</cp:lastModifiedBy>
  <cp:revision>15</cp:revision>
  <dcterms:created xsi:type="dcterms:W3CDTF">2014-04-19T16:37:01Z</dcterms:created>
  <dcterms:modified xsi:type="dcterms:W3CDTF">2014-04-24T18:33:08Z</dcterms:modified>
</cp:coreProperties>
</file>