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61" r:id="rId3"/>
    <p:sldId id="271" r:id="rId4"/>
    <p:sldId id="275" r:id="rId5"/>
    <p:sldId id="273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4" autoAdjust="0"/>
    <p:restoredTop sz="94660"/>
  </p:normalViewPr>
  <p:slideViewPr>
    <p:cSldViewPr>
      <p:cViewPr>
        <p:scale>
          <a:sx n="76" d="100"/>
          <a:sy n="76" d="100"/>
        </p:scale>
        <p:origin x="-129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3ED6A-1369-462E-8D11-26FECA91F6C3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CDE2-A59A-4352-9B0D-F0CF995BCF6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434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CDE2-A59A-4352-9B0D-F0CF995BCF6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802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CDE2-A59A-4352-9B0D-F0CF995BCF6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8024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CDE2-A59A-4352-9B0D-F0CF995BCF61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802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17032"/>
            <a:ext cx="9144000" cy="2232248"/>
          </a:xfrm>
        </p:spPr>
        <p:txBody>
          <a:bodyPr>
            <a:noAutofit/>
          </a:bodyPr>
          <a:lstStyle/>
          <a:p>
            <a:pPr algn="ctr"/>
            <a:r>
              <a:rPr lang="en-US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універсали</a:t>
            </a:r>
            <a:endParaRPr lang="uk-UA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74"/>
            <a:ext cx="3456384" cy="3380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7174"/>
            <a:ext cx="2664296" cy="3380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39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C000"/>
                </a:solidFill>
              </a:rPr>
              <a:t>Прийняття І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uk-UA" b="1" i="1" dirty="0">
                <a:solidFill>
                  <a:srgbClr val="FFC000"/>
                </a:solidFill>
              </a:rPr>
              <a:t>Універсалу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4252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Дата:</a:t>
            </a:r>
          </a:p>
          <a:p>
            <a:pPr marL="0" indent="0">
              <a:buNone/>
            </a:pPr>
            <a:r>
              <a:rPr lang="ru-RU" dirty="0"/>
              <a:t>10 </a:t>
            </a:r>
            <a:r>
              <a:rPr lang="ru-RU" dirty="0" err="1" smtClean="0"/>
              <a:t>червня</a:t>
            </a:r>
            <a:r>
              <a:rPr lang="ru-RU" dirty="0" smtClean="0"/>
              <a:t> </a:t>
            </a:r>
            <a:r>
              <a:rPr lang="uk-UA" dirty="0" smtClean="0"/>
              <a:t>(</a:t>
            </a:r>
            <a:r>
              <a:rPr lang="uk-UA" dirty="0"/>
              <a:t>23 — за новим стилем)</a:t>
            </a:r>
            <a:r>
              <a:rPr lang="ru-RU" dirty="0"/>
              <a:t> </a:t>
            </a:r>
            <a:r>
              <a:rPr lang="ru-RU" dirty="0" smtClean="0"/>
              <a:t>1917р.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Умови:</a:t>
            </a:r>
            <a:endParaRPr lang="uk-UA" b="1" dirty="0"/>
          </a:p>
          <a:p>
            <a:r>
              <a:rPr lang="uk-UA" dirty="0"/>
              <a:t>Проголошення автономії України в складі </a:t>
            </a:r>
            <a:r>
              <a:rPr lang="uk-UA" dirty="0" smtClean="0"/>
              <a:t>Росії;</a:t>
            </a:r>
            <a:endParaRPr lang="uk-UA" dirty="0"/>
          </a:p>
          <a:p>
            <a:r>
              <a:rPr lang="uk-UA" dirty="0"/>
              <a:t>Джерелом влади в Україні є український народ;</a:t>
            </a:r>
          </a:p>
          <a:p>
            <a:r>
              <a:rPr lang="uk-UA" dirty="0"/>
              <a:t>Управління України має здійснювати всенародні українські збори (сейми або парламент);</a:t>
            </a:r>
          </a:p>
          <a:p>
            <a:r>
              <a:rPr lang="uk-UA" dirty="0"/>
              <a:t>Українські збори приймають закони, і тільки ці закони діють на території України;</a:t>
            </a:r>
          </a:p>
          <a:p>
            <a:r>
              <a:rPr lang="uk-UA" dirty="0"/>
              <a:t>Висловлювалася надія, що неукраїнські народи, які проживають на території України, разом з українцями будуть будувати автономний устрій.</a:t>
            </a:r>
          </a:p>
          <a:p>
            <a:pPr marL="0" indent="0">
              <a:buNone/>
            </a:pPr>
            <a:endParaRPr lang="uk-UA" b="1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61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C000"/>
                </a:solidFill>
              </a:rPr>
              <a:t>Прийняття ІІ Універсалу </a:t>
            </a:r>
            <a:endParaRPr lang="uk-UA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4252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Дата:</a:t>
            </a:r>
          </a:p>
          <a:p>
            <a:pPr marL="0" indent="0">
              <a:buNone/>
            </a:pPr>
            <a:r>
              <a:rPr lang="ru-RU" dirty="0"/>
              <a:t>3 </a:t>
            </a:r>
            <a:r>
              <a:rPr lang="ru-RU" dirty="0" err="1"/>
              <a:t>липня</a:t>
            </a:r>
            <a:r>
              <a:rPr lang="ru-RU" dirty="0"/>
              <a:t> (16 — за </a:t>
            </a:r>
            <a:r>
              <a:rPr lang="ru-RU" dirty="0" err="1"/>
              <a:t>новим</a:t>
            </a:r>
            <a:r>
              <a:rPr lang="ru-RU" dirty="0"/>
              <a:t> стилем) </a:t>
            </a:r>
            <a:r>
              <a:rPr lang="ru-RU" dirty="0" smtClean="0"/>
              <a:t>1917р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Умови:</a:t>
            </a:r>
          </a:p>
          <a:p>
            <a:r>
              <a:rPr lang="uk-UA" dirty="0" smtClean="0"/>
              <a:t>Центральна </a:t>
            </a:r>
            <a:r>
              <a:rPr lang="uk-UA" dirty="0"/>
              <a:t>Рада має поповнитися представниками від інших народів, які живуть в Україні;</a:t>
            </a:r>
          </a:p>
          <a:p>
            <a:r>
              <a:rPr lang="uk-UA" dirty="0"/>
              <a:t>Поповнена Центральна Рада утворює Генеральний Секретаріат, склад якого затверджує Тимчасовий Уряд;</a:t>
            </a:r>
          </a:p>
          <a:p>
            <a:r>
              <a:rPr lang="uk-UA" dirty="0"/>
              <a:t>Центральна Рада починає розробку закону про автономічний устрій України, який має бути затверджений установчим збором. До затвердження цього закону, УЦР зобов'язується не здійснювати автономії України;</a:t>
            </a:r>
          </a:p>
          <a:p>
            <a:r>
              <a:rPr lang="uk-UA" dirty="0"/>
              <a:t>Формування українського війська здійснюється під контролем Тимчасового Уряду.</a:t>
            </a:r>
          </a:p>
          <a:p>
            <a:pPr marL="0" indent="0">
              <a:buNone/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1431559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C000"/>
                </a:solidFill>
              </a:rPr>
              <a:t>Прийняття ІІІ Універсалу </a:t>
            </a:r>
            <a:endParaRPr lang="uk-UA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4252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i="1" dirty="0">
                <a:solidFill>
                  <a:srgbClr val="FFC000"/>
                </a:solidFill>
                <a:cs typeface="Times New Roman" panose="02020603050405020304" pitchFamily="18" charset="0"/>
              </a:rPr>
              <a:t>Дата:</a:t>
            </a:r>
          </a:p>
          <a:p>
            <a:pPr marL="0" indent="0">
              <a:buNone/>
            </a:pPr>
            <a:r>
              <a:rPr lang="ru-RU" sz="1800" dirty="0"/>
              <a:t>7 листопада (20 — за </a:t>
            </a:r>
            <a:r>
              <a:rPr lang="ru-RU" sz="1800" dirty="0" err="1"/>
              <a:t>новим</a:t>
            </a:r>
            <a:r>
              <a:rPr lang="ru-RU" sz="1800" dirty="0"/>
              <a:t> стилем) 1917р</a:t>
            </a:r>
            <a:endParaRPr lang="uk-UA" sz="1800" i="1" dirty="0">
              <a:cs typeface="Times New Roman" panose="02020603050405020304" pitchFamily="18" charset="0"/>
            </a:endParaRPr>
          </a:p>
          <a:p>
            <a:r>
              <a:rPr lang="uk-UA" sz="1800" b="1" i="1" dirty="0">
                <a:solidFill>
                  <a:srgbClr val="FFC000"/>
                </a:solidFill>
                <a:cs typeface="Times New Roman" panose="02020603050405020304" pitchFamily="18" charset="0"/>
              </a:rPr>
              <a:t>Умови:</a:t>
            </a:r>
          </a:p>
          <a:p>
            <a:r>
              <a:rPr lang="ru-RU" sz="1800" dirty="0" err="1"/>
              <a:t>Україна</a:t>
            </a:r>
            <a:r>
              <a:rPr lang="ru-RU" sz="1800" dirty="0"/>
              <a:t> </a:t>
            </a:r>
            <a:r>
              <a:rPr lang="ru-RU" sz="1800" dirty="0" err="1"/>
              <a:t>проголошується</a:t>
            </a:r>
            <a:r>
              <a:rPr lang="ru-RU" sz="1800" dirty="0"/>
              <a:t> </a:t>
            </a:r>
            <a:r>
              <a:rPr lang="ru-RU" sz="1800" dirty="0" err="1"/>
              <a:t>Українською</a:t>
            </a:r>
            <a:r>
              <a:rPr lang="ru-RU" sz="1800" dirty="0"/>
              <a:t> Народною </a:t>
            </a:r>
            <a:r>
              <a:rPr lang="ru-RU" sz="1800" dirty="0" err="1"/>
              <a:t>Республікою</a:t>
            </a:r>
            <a:r>
              <a:rPr lang="ru-RU" sz="1800" dirty="0"/>
              <a:t>, не </a:t>
            </a:r>
            <a:r>
              <a:rPr lang="ru-RU" sz="1800" dirty="0" err="1"/>
              <a:t>відділяючись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Росії</a:t>
            </a:r>
            <a:r>
              <a:rPr lang="ru-RU" sz="1800" dirty="0"/>
              <a:t>;</a:t>
            </a:r>
          </a:p>
          <a:p>
            <a:r>
              <a:rPr lang="ru-RU" sz="1800" dirty="0"/>
              <a:t>До </a:t>
            </a:r>
            <a:r>
              <a:rPr lang="ru-RU" sz="1800" dirty="0" err="1"/>
              <a:t>установчих</a:t>
            </a:r>
            <a:r>
              <a:rPr lang="ru-RU" sz="1800" dirty="0"/>
              <a:t> </a:t>
            </a:r>
            <a:r>
              <a:rPr lang="ru-RU" sz="1800" dirty="0" err="1"/>
              <a:t>зборів</a:t>
            </a:r>
            <a:r>
              <a:rPr lang="ru-RU" sz="1800" dirty="0"/>
              <a:t> в </a:t>
            </a:r>
            <a:r>
              <a:rPr lang="ru-RU" sz="1800" dirty="0" err="1"/>
              <a:t>Україні</a:t>
            </a:r>
            <a:r>
              <a:rPr lang="ru-RU" sz="1800" dirty="0"/>
              <a:t> вся </a:t>
            </a:r>
            <a:r>
              <a:rPr lang="ru-RU" sz="1800" dirty="0" err="1"/>
              <a:t>влада</a:t>
            </a:r>
            <a:r>
              <a:rPr lang="ru-RU" sz="1800" dirty="0"/>
              <a:t> </a:t>
            </a:r>
            <a:r>
              <a:rPr lang="ru-RU" sz="1800" dirty="0" err="1"/>
              <a:t>належить</a:t>
            </a:r>
            <a:r>
              <a:rPr lang="ru-RU" sz="1800" dirty="0"/>
              <a:t> УЦР та Генеральному </a:t>
            </a:r>
            <a:r>
              <a:rPr lang="ru-RU" sz="1800" dirty="0" err="1"/>
              <a:t>Секретаріату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Скасовується</a:t>
            </a:r>
            <a:r>
              <a:rPr lang="ru-RU" sz="1800" dirty="0"/>
              <a:t> право </a:t>
            </a:r>
            <a:r>
              <a:rPr lang="ru-RU" sz="1800" dirty="0" err="1"/>
              <a:t>приватної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 на землю;</a:t>
            </a:r>
          </a:p>
          <a:p>
            <a:r>
              <a:rPr lang="ru-RU" sz="1800" dirty="0"/>
              <a:t>УЦР </a:t>
            </a:r>
            <a:r>
              <a:rPr lang="ru-RU" sz="1800" dirty="0" err="1"/>
              <a:t>починає</a:t>
            </a:r>
            <a:r>
              <a:rPr lang="ru-RU" sz="1800" dirty="0"/>
              <a:t> </a:t>
            </a:r>
            <a:r>
              <a:rPr lang="ru-RU" sz="1800" dirty="0" err="1"/>
              <a:t>мирні</a:t>
            </a:r>
            <a:r>
              <a:rPr lang="ru-RU" sz="1800" dirty="0"/>
              <a:t> переговори з </a:t>
            </a:r>
            <a:r>
              <a:rPr lang="ru-RU" sz="1800" dirty="0" err="1"/>
              <a:t>Німеччиною</a:t>
            </a:r>
            <a:r>
              <a:rPr lang="ru-RU" sz="1800" dirty="0"/>
              <a:t> та </a:t>
            </a:r>
            <a:r>
              <a:rPr lang="ru-RU" sz="1800" dirty="0" err="1"/>
              <a:t>її</a:t>
            </a:r>
            <a:r>
              <a:rPr lang="ru-RU" sz="1800" dirty="0"/>
              <a:t> союзниками;</a:t>
            </a:r>
          </a:p>
          <a:p>
            <a:r>
              <a:rPr lang="ru-RU" sz="1800" dirty="0" err="1"/>
              <a:t>Впроваджуються</a:t>
            </a:r>
            <a:r>
              <a:rPr lang="ru-RU" sz="1800" dirty="0"/>
              <a:t> </a:t>
            </a:r>
            <a:r>
              <a:rPr lang="ru-RU" sz="1800" dirty="0" err="1"/>
              <a:t>демократичні</a:t>
            </a:r>
            <a:r>
              <a:rPr lang="ru-RU" sz="1800" dirty="0"/>
              <a:t> </a:t>
            </a:r>
            <a:r>
              <a:rPr lang="ru-RU" sz="1800" dirty="0" err="1"/>
              <a:t>свободи</a:t>
            </a:r>
            <a:r>
              <a:rPr lang="ru-RU" sz="1800" dirty="0"/>
              <a:t>: свобода </a:t>
            </a:r>
            <a:r>
              <a:rPr lang="ru-RU" sz="1800" dirty="0" err="1"/>
              <a:t>мови</a:t>
            </a:r>
            <a:r>
              <a:rPr lang="ru-RU" sz="1800" dirty="0"/>
              <a:t>, свобода </a:t>
            </a:r>
            <a:r>
              <a:rPr lang="ru-RU" sz="1800" dirty="0" err="1"/>
              <a:t>друку</a:t>
            </a:r>
            <a:r>
              <a:rPr lang="ru-RU" sz="1800" dirty="0"/>
              <a:t> та </a:t>
            </a:r>
            <a:r>
              <a:rPr lang="ru-RU" sz="1800" dirty="0" err="1"/>
              <a:t>ін</a:t>
            </a:r>
            <a:r>
              <a:rPr lang="ru-RU" sz="1800" dirty="0"/>
              <a:t>.;</a:t>
            </a:r>
          </a:p>
          <a:p>
            <a:r>
              <a:rPr lang="ru-RU" sz="1800" dirty="0" err="1"/>
              <a:t>Запроваджується</a:t>
            </a:r>
            <a:r>
              <a:rPr lang="ru-RU" sz="1800" dirty="0"/>
              <a:t> 8 </a:t>
            </a:r>
            <a:r>
              <a:rPr lang="ru-RU" sz="1800" dirty="0" err="1"/>
              <a:t>годинний</a:t>
            </a:r>
            <a:r>
              <a:rPr lang="ru-RU" sz="1800" dirty="0"/>
              <a:t> </a:t>
            </a:r>
            <a:r>
              <a:rPr lang="ru-RU" sz="1800" dirty="0" err="1"/>
              <a:t>робочий</a:t>
            </a:r>
            <a:r>
              <a:rPr lang="ru-RU" sz="1800" dirty="0"/>
              <a:t> день;</a:t>
            </a:r>
          </a:p>
          <a:p>
            <a:r>
              <a:rPr lang="ru-RU" sz="1800" dirty="0" err="1"/>
              <a:t>Встановлюється</a:t>
            </a:r>
            <a:r>
              <a:rPr lang="ru-RU" sz="1800" dirty="0"/>
              <a:t> </a:t>
            </a:r>
            <a:r>
              <a:rPr lang="ru-RU" sz="1800" dirty="0" err="1"/>
              <a:t>державний</a:t>
            </a:r>
            <a:r>
              <a:rPr lang="ru-RU" sz="1800" dirty="0"/>
              <a:t> контроль над </a:t>
            </a:r>
            <a:r>
              <a:rPr lang="ru-RU" sz="1800" dirty="0" err="1"/>
              <a:t>виробництвом</a:t>
            </a:r>
            <a:r>
              <a:rPr lang="ru-RU" sz="1800" dirty="0"/>
              <a:t>;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грудень</a:t>
            </a:r>
            <a:r>
              <a:rPr lang="ru-RU" sz="1800" dirty="0"/>
              <a:t> </a:t>
            </a:r>
            <a:r>
              <a:rPr lang="ru-RU" sz="1800" dirty="0" err="1"/>
              <a:t>призначаються</a:t>
            </a:r>
            <a:r>
              <a:rPr lang="ru-RU" sz="1800" dirty="0"/>
              <a:t> </a:t>
            </a:r>
            <a:r>
              <a:rPr lang="ru-RU" sz="1800" dirty="0" err="1"/>
              <a:t>вибори</a:t>
            </a:r>
            <a:r>
              <a:rPr lang="ru-RU" sz="1800" dirty="0"/>
              <a:t> до </a:t>
            </a:r>
            <a:r>
              <a:rPr lang="ru-RU" sz="1800" dirty="0" err="1"/>
              <a:t>всеукраїнських</a:t>
            </a:r>
            <a:r>
              <a:rPr lang="ru-RU" sz="1800" dirty="0"/>
              <a:t> </a:t>
            </a:r>
            <a:r>
              <a:rPr lang="ru-RU" sz="1800" dirty="0" err="1"/>
              <a:t>установчих</a:t>
            </a:r>
            <a:r>
              <a:rPr lang="ru-RU" sz="1800" dirty="0"/>
              <a:t> </a:t>
            </a:r>
            <a:r>
              <a:rPr lang="ru-RU" sz="1800" dirty="0" err="1"/>
              <a:t>зборів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Судова</a:t>
            </a:r>
            <a:r>
              <a:rPr lang="ru-RU" sz="1800" dirty="0"/>
              <a:t> реформа.</a:t>
            </a:r>
          </a:p>
          <a:p>
            <a:r>
              <a:rPr lang="ru-RU" sz="1800" dirty="0" err="1"/>
              <a:t>Амністія</a:t>
            </a:r>
            <a:r>
              <a:rPr lang="ru-RU" sz="1800" dirty="0"/>
              <a:t> </a:t>
            </a:r>
            <a:r>
              <a:rPr lang="ru-RU" sz="1800" dirty="0" err="1"/>
              <a:t>політичних</a:t>
            </a:r>
            <a:r>
              <a:rPr lang="ru-RU" sz="1800" dirty="0"/>
              <a:t> </a:t>
            </a:r>
            <a:r>
              <a:rPr lang="ru-RU" sz="1800" dirty="0" err="1"/>
              <a:t>в'язнів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xmlns="" val="412932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C000"/>
                </a:solidFill>
              </a:rPr>
              <a:t>Прийняття І</a:t>
            </a:r>
            <a:r>
              <a:rPr lang="en-US" b="1" i="1" dirty="0" smtClean="0">
                <a:solidFill>
                  <a:srgbClr val="FFC000"/>
                </a:solidFill>
              </a:rPr>
              <a:t>V</a:t>
            </a:r>
            <a:r>
              <a:rPr lang="uk-UA" b="1" i="1" dirty="0" smtClean="0">
                <a:solidFill>
                  <a:srgbClr val="FFC000"/>
                </a:solidFill>
              </a:rPr>
              <a:t> Універсалу </a:t>
            </a:r>
            <a:endParaRPr lang="uk-UA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4252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Дата:</a:t>
            </a:r>
          </a:p>
          <a:p>
            <a:pPr marL="0" indent="0">
              <a:buNone/>
            </a:pPr>
            <a:r>
              <a:rPr lang="ru-RU" dirty="0"/>
              <a:t>9 </a:t>
            </a:r>
            <a:r>
              <a:rPr lang="ru-RU" dirty="0" err="1"/>
              <a:t>січня</a:t>
            </a:r>
            <a:r>
              <a:rPr lang="ru-RU" dirty="0"/>
              <a:t> (22 </a:t>
            </a:r>
            <a:r>
              <a:rPr lang="ru-RU" dirty="0" err="1"/>
              <a:t>січня</a:t>
            </a:r>
            <a:r>
              <a:rPr lang="ru-RU" dirty="0"/>
              <a:t> за </a:t>
            </a:r>
            <a:r>
              <a:rPr lang="ru-RU" dirty="0" err="1"/>
              <a:t>новим</a:t>
            </a:r>
            <a:r>
              <a:rPr lang="ru-RU" dirty="0"/>
              <a:t> стилем) </a:t>
            </a:r>
            <a:r>
              <a:rPr lang="ru-RU" u="sng" dirty="0" smtClean="0"/>
              <a:t>1918</a:t>
            </a:r>
            <a:endParaRPr lang="en-US" u="sng" dirty="0" smtClean="0"/>
          </a:p>
          <a:p>
            <a:pPr marL="0" indent="0">
              <a:buNone/>
            </a:pPr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Умови:</a:t>
            </a:r>
          </a:p>
          <a:p>
            <a:r>
              <a:rPr lang="uk-UA" dirty="0" smtClean="0"/>
              <a:t>УНР </a:t>
            </a:r>
            <a:r>
              <a:rPr lang="uk-UA" dirty="0"/>
              <a:t>проголошується незалежною, вільною суверенною </a:t>
            </a:r>
            <a:r>
              <a:rPr lang="uk-UA" dirty="0" smtClean="0"/>
              <a:t>державою</a:t>
            </a:r>
          </a:p>
          <a:p>
            <a:pPr marL="0" indent="0">
              <a:buNone/>
            </a:pPr>
            <a:r>
              <a:rPr lang="uk-UA" dirty="0" smtClean="0"/>
              <a:t>      українського </a:t>
            </a:r>
            <a:r>
              <a:rPr lang="uk-UA" dirty="0"/>
              <a:t>народу;</a:t>
            </a:r>
          </a:p>
          <a:p>
            <a:r>
              <a:rPr lang="uk-UA" dirty="0"/>
              <a:t>З усіма сусідніми країнами УНР прагне жити у мирі та злагоді;</a:t>
            </a:r>
          </a:p>
          <a:p>
            <a:r>
              <a:rPr lang="uk-UA" dirty="0"/>
              <a:t>Влада в Україні належить народу України, від імені якого, допоки не зберуться українські Установчі збори, буде правити ЦР;</a:t>
            </a:r>
          </a:p>
          <a:p>
            <a:r>
              <a:rPr lang="uk-UA" dirty="0"/>
              <a:t>Піддано жорстокій критиці політику більшовиків, яка веде до громадянської війни;</a:t>
            </a:r>
          </a:p>
          <a:p>
            <a:r>
              <a:rPr lang="uk-UA" dirty="0" smtClean="0"/>
              <a:t>УЦР </a:t>
            </a:r>
            <a:r>
              <a:rPr lang="uk-UA" dirty="0"/>
              <a:t>зобов'язується вести боротьбу проти прибічників більшовиків в Україні;</a:t>
            </a:r>
          </a:p>
          <a:p>
            <a:r>
              <a:rPr lang="uk-UA" dirty="0"/>
              <a:t>УЦР зобов'язувалась негайно почати мирні переговори з Німеччиною;</a:t>
            </a:r>
          </a:p>
          <a:p>
            <a:r>
              <a:rPr lang="uk-UA" dirty="0"/>
              <a:t>УЦР планує провести земельну реформу в інтересах селян;</a:t>
            </a:r>
          </a:p>
          <a:p>
            <a:r>
              <a:rPr lang="uk-UA" dirty="0"/>
              <a:t>Держава має встановити контроль над торгівлею та </a:t>
            </a:r>
            <a:r>
              <a:rPr lang="uk-UA" dirty="0" smtClean="0"/>
              <a:t>банками</a:t>
            </a:r>
            <a:r>
              <a:rPr lang="en-US" dirty="0"/>
              <a:t>.</a:t>
            </a:r>
            <a:endParaRPr lang="uk-UA" dirty="0"/>
          </a:p>
          <a:p>
            <a:pPr marL="0" indent="0">
              <a:buNone/>
            </a:pPr>
            <a:endParaRPr lang="uk-UA" b="1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6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національно-територіальну автономію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07826"/>
            <a:ext cx="8568952" cy="334096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день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Рада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про </a:t>
            </a:r>
            <a:r>
              <a:rPr lang="ru-RU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національно-територіальну</a:t>
            </a:r>
            <a:r>
              <a:rPr lang="ru-RU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автономію</a:t>
            </a:r>
            <a:r>
              <a:rPr lang="ru-RU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визнавалося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євреями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поляками;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чехи,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молдавани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греки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петиції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зберуть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тис.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48794"/>
            <a:ext cx="3306438" cy="189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48794"/>
            <a:ext cx="3312368" cy="189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7604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FFC000"/>
                </a:solidFill>
              </a:rPr>
              <a:t>Підсумки </a:t>
            </a:r>
            <a:endParaRPr lang="uk-UA" sz="6000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5328592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IV </a:t>
            </a:r>
            <a:r>
              <a:rPr lang="ru-RU" dirty="0" err="1" smtClean="0"/>
              <a:t>Універсал</a:t>
            </a:r>
            <a:r>
              <a:rPr lang="ru-RU" dirty="0" smtClean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проголошено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пізно</a:t>
            </a:r>
            <a:r>
              <a:rPr lang="ru-RU" dirty="0"/>
              <a:t>, коли </a:t>
            </a:r>
            <a:r>
              <a:rPr lang="ru-RU" dirty="0" err="1"/>
              <a:t>кульмінаційний</a:t>
            </a:r>
            <a:r>
              <a:rPr lang="ru-RU" dirty="0"/>
              <a:t> момент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пройдений</a:t>
            </a:r>
            <a:r>
              <a:rPr lang="ru-RU" dirty="0"/>
              <a:t>. На початку 1918 р. УЦР </a:t>
            </a:r>
            <a:r>
              <a:rPr lang="ru-RU" dirty="0" err="1"/>
              <a:t>втрачала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за </a:t>
            </a:r>
            <a:r>
              <a:rPr lang="ru-RU" dirty="0" err="1"/>
              <a:t>позицією</a:t>
            </a:r>
            <a:r>
              <a:rPr lang="ru-RU" dirty="0"/>
              <a:t> - у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радянську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Посилювалася</a:t>
            </a:r>
            <a:r>
              <a:rPr lang="ru-RU" dirty="0"/>
              <a:t> </a:t>
            </a:r>
            <a:r>
              <a:rPr lang="ru-RU" dirty="0" err="1"/>
              <a:t>зневіра</a:t>
            </a:r>
            <a:r>
              <a:rPr lang="ru-RU" dirty="0"/>
              <a:t> народу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УЦР </a:t>
            </a:r>
            <a:r>
              <a:rPr lang="ru-RU" dirty="0" err="1"/>
              <a:t>розв'язати</a:t>
            </a:r>
            <a:r>
              <a:rPr lang="ru-RU" dirty="0"/>
              <a:t> </a:t>
            </a:r>
            <a:r>
              <a:rPr lang="ru-RU" dirty="0" err="1"/>
              <a:t>нагальні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брали гору над </a:t>
            </a:r>
            <a:r>
              <a:rPr lang="ru-RU" dirty="0" err="1"/>
              <a:t>національними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88032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440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168</Words>
  <Application>Microsoft Office PowerPoint</Application>
  <PresentationFormat>Екран (4:3)</PresentationFormat>
  <Paragraphs>52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Обычная</vt:lpstr>
      <vt:lpstr>IV універсали</vt:lpstr>
      <vt:lpstr>Прийняття І Універсалу </vt:lpstr>
      <vt:lpstr>Прийняття ІІ Універсалу </vt:lpstr>
      <vt:lpstr>Прийняття ІІІ Універсалу </vt:lpstr>
      <vt:lpstr>Прийняття ІV Універсалу </vt:lpstr>
      <vt:lpstr>Закон про національно-територіальну автономію</vt:lpstr>
      <vt:lpstr>Підсумки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Проголошення незалежності УНР. Прийняття IV Універсалу.</dc:title>
  <dc:creator>Лариса</dc:creator>
  <cp:lastModifiedBy>Даша</cp:lastModifiedBy>
  <cp:revision>17</cp:revision>
  <dcterms:created xsi:type="dcterms:W3CDTF">2013-11-09T15:54:58Z</dcterms:created>
  <dcterms:modified xsi:type="dcterms:W3CDTF">2014-01-27T19:45:06Z</dcterms:modified>
</cp:coreProperties>
</file>