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1092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D27CBA-2851-4E15-8F2B-DFB27FAB740D}" type="datetimeFigureOut">
              <a:rPr lang="ru-RU" smtClean="0"/>
              <a:pPr/>
              <a:t>15.01.2015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EDB15D-EE39-4C49-8147-786D3835C7F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245258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D27CBA-2851-4E15-8F2B-DFB27FAB740D}" type="datetimeFigureOut">
              <a:rPr lang="ru-RU" smtClean="0"/>
              <a:pPr/>
              <a:t>15.01.2015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EDB15D-EE39-4C49-8147-786D3835C7F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2581033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D27CBA-2851-4E15-8F2B-DFB27FAB740D}" type="datetimeFigureOut">
              <a:rPr lang="ru-RU" smtClean="0"/>
              <a:pPr/>
              <a:t>15.01.2015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EDB15D-EE39-4C49-8147-786D3835C7F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6070807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D27CBA-2851-4E15-8F2B-DFB27FAB740D}" type="datetimeFigureOut">
              <a:rPr lang="ru-RU" smtClean="0"/>
              <a:pPr/>
              <a:t>15.01.2015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EDB15D-EE39-4C49-8147-786D3835C7F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3214849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D27CBA-2851-4E15-8F2B-DFB27FAB740D}" type="datetimeFigureOut">
              <a:rPr lang="ru-RU" smtClean="0"/>
              <a:pPr/>
              <a:t>15.01.2015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EDB15D-EE39-4C49-8147-786D3835C7F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2026122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D27CBA-2851-4E15-8F2B-DFB27FAB740D}" type="datetimeFigureOut">
              <a:rPr lang="ru-RU" smtClean="0"/>
              <a:pPr/>
              <a:t>15.01.2015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EDB15D-EE39-4C49-8147-786D3835C7F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7026330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D27CBA-2851-4E15-8F2B-DFB27FAB740D}" type="datetimeFigureOut">
              <a:rPr lang="ru-RU" smtClean="0"/>
              <a:pPr/>
              <a:t>15.01.2015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EDB15D-EE39-4C49-8147-786D3835C7F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7593003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D27CBA-2851-4E15-8F2B-DFB27FAB740D}" type="datetimeFigureOut">
              <a:rPr lang="ru-RU" smtClean="0"/>
              <a:pPr/>
              <a:t>15.01.2015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EDB15D-EE39-4C49-8147-786D3835C7F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9006911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D27CBA-2851-4E15-8F2B-DFB27FAB740D}" type="datetimeFigureOut">
              <a:rPr lang="ru-RU" smtClean="0"/>
              <a:pPr/>
              <a:t>15.01.2015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EDB15D-EE39-4C49-8147-786D3835C7F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1563714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D27CBA-2851-4E15-8F2B-DFB27FAB740D}" type="datetimeFigureOut">
              <a:rPr lang="ru-RU" smtClean="0"/>
              <a:pPr/>
              <a:t>15.01.2015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EDB15D-EE39-4C49-8147-786D3835C7F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8630192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D27CBA-2851-4E15-8F2B-DFB27FAB740D}" type="datetimeFigureOut">
              <a:rPr lang="ru-RU" smtClean="0"/>
              <a:pPr/>
              <a:t>15.01.2015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EDB15D-EE39-4C49-8147-786D3835C7F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6883094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D27CBA-2851-4E15-8F2B-DFB27FAB740D}" type="datetimeFigureOut">
              <a:rPr lang="ru-RU" smtClean="0"/>
              <a:pPr/>
              <a:t>15.01.2015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EDB15D-EE39-4C49-8147-786D3835C7F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8937139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28000"/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2204864"/>
            <a:ext cx="8060432" cy="1686049"/>
          </a:xfr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>
            <a:noAutofit/>
          </a:bodyPr>
          <a:lstStyle/>
          <a:p>
            <a:r>
              <a:rPr lang="ru-RU" sz="4000" b="1" dirty="0" err="1">
                <a:solidFill>
                  <a:srgbClr val="002060"/>
                </a:solidFill>
              </a:rPr>
              <a:t>Гітлерівський</a:t>
            </a:r>
            <a:r>
              <a:rPr lang="ru-RU" sz="4000" b="1" dirty="0">
                <a:solidFill>
                  <a:srgbClr val="002060"/>
                </a:solidFill>
              </a:rPr>
              <a:t> </a:t>
            </a:r>
            <a:r>
              <a:rPr lang="ru-RU" sz="4000" b="1" dirty="0" err="1">
                <a:solidFill>
                  <a:srgbClr val="002060"/>
                </a:solidFill>
              </a:rPr>
              <a:t>терор</a:t>
            </a:r>
            <a:r>
              <a:rPr lang="ru-RU" sz="4000" b="1" dirty="0">
                <a:solidFill>
                  <a:srgbClr val="002060"/>
                </a:solidFill>
              </a:rPr>
              <a:t> на </a:t>
            </a:r>
            <a:r>
              <a:rPr lang="ru-RU" sz="4000" b="1" dirty="0" err="1">
                <a:solidFill>
                  <a:srgbClr val="002060"/>
                </a:solidFill>
              </a:rPr>
              <a:t>окупованих</a:t>
            </a:r>
            <a:r>
              <a:rPr lang="ru-RU" sz="4000" b="1" dirty="0">
                <a:solidFill>
                  <a:srgbClr val="002060"/>
                </a:solidFill>
              </a:rPr>
              <a:t> </a:t>
            </a:r>
            <a:r>
              <a:rPr lang="ru-RU" sz="4000" b="1" dirty="0" err="1">
                <a:solidFill>
                  <a:srgbClr val="002060"/>
                </a:solidFill>
              </a:rPr>
              <a:t>українських</a:t>
            </a:r>
            <a:r>
              <a:rPr lang="ru-RU" sz="4000" b="1" dirty="0">
                <a:solidFill>
                  <a:srgbClr val="002060"/>
                </a:solidFill>
              </a:rPr>
              <a:t> </a:t>
            </a:r>
            <a:r>
              <a:rPr lang="ru-RU" sz="4000" b="1" dirty="0" smtClean="0">
                <a:solidFill>
                  <a:srgbClr val="002060"/>
                </a:solidFill>
              </a:rPr>
              <a:t>землях.</a:t>
            </a:r>
            <a:r>
              <a:rPr lang="ru-RU" sz="4000" b="1" dirty="0">
                <a:solidFill>
                  <a:srgbClr val="002060"/>
                </a:solidFill>
              </a:rPr>
              <a:t/>
            </a:r>
            <a:br>
              <a:rPr lang="ru-RU" sz="4000" b="1" dirty="0">
                <a:solidFill>
                  <a:srgbClr val="002060"/>
                </a:solidFill>
              </a:rPr>
            </a:br>
            <a:endParaRPr lang="ru-RU" sz="40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01659241"/>
      </p:ext>
    </p:extLst>
  </p:cSld>
  <p:clrMapOvr>
    <a:masterClrMapping/>
  </p:clrMapOvr>
  <p:transition>
    <p:comb dir="vert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65000"/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11560" y="548680"/>
            <a:ext cx="7848872" cy="5760640"/>
          </a:xfrm>
        </p:spPr>
        <p:txBody>
          <a:bodyPr>
            <a:normAutofit fontScale="85000" lnSpcReduction="10000"/>
          </a:bodyPr>
          <a:lstStyle/>
          <a:p>
            <a:r>
              <a:rPr lang="ru-RU" b="1" dirty="0" err="1">
                <a:solidFill>
                  <a:schemeClr val="accent1">
                    <a:lumMod val="50000"/>
                  </a:schemeClr>
                </a:solidFill>
              </a:rPr>
              <a:t>Плануючи</a:t>
            </a:r>
            <a:r>
              <a:rPr lang="ru-RU" b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b="1" dirty="0" err="1">
                <a:solidFill>
                  <a:schemeClr val="accent1">
                    <a:lumMod val="50000"/>
                  </a:schemeClr>
                </a:solidFill>
              </a:rPr>
              <a:t>війну</a:t>
            </a:r>
            <a:r>
              <a:rPr lang="ru-RU" b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b="1" dirty="0" err="1">
                <a:solidFill>
                  <a:schemeClr val="accent1">
                    <a:lumMod val="50000"/>
                  </a:schemeClr>
                </a:solidFill>
              </a:rPr>
              <a:t>проти</a:t>
            </a:r>
            <a:r>
              <a:rPr lang="ru-RU" b="1" dirty="0">
                <a:solidFill>
                  <a:schemeClr val="accent1">
                    <a:lumMod val="50000"/>
                  </a:schemeClr>
                </a:solidFill>
              </a:rPr>
              <a:t> СРСР, А. </a:t>
            </a:r>
            <a:r>
              <a:rPr lang="ru-RU" b="1" dirty="0" err="1">
                <a:solidFill>
                  <a:schemeClr val="accent1">
                    <a:lumMod val="50000"/>
                  </a:schemeClr>
                </a:solidFill>
              </a:rPr>
              <a:t>Гітлер</a:t>
            </a:r>
            <a:r>
              <a:rPr lang="ru-RU" b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b="1" dirty="0" err="1">
                <a:solidFill>
                  <a:schemeClr val="accent1">
                    <a:lumMod val="50000"/>
                  </a:schemeClr>
                </a:solidFill>
              </a:rPr>
              <a:t>під</a:t>
            </a:r>
            <a:r>
              <a:rPr lang="ru-RU" b="1" dirty="0">
                <a:solidFill>
                  <a:schemeClr val="accent1">
                    <a:lumMod val="50000"/>
                  </a:schemeClr>
                </a:solidFill>
              </a:rPr>
              <a:t> час </a:t>
            </a:r>
            <a:r>
              <a:rPr lang="ru-RU" b="1" dirty="0" err="1">
                <a:solidFill>
                  <a:schemeClr val="accent1">
                    <a:lumMod val="50000"/>
                  </a:schemeClr>
                </a:solidFill>
              </a:rPr>
              <a:t>наради</a:t>
            </a:r>
            <a:r>
              <a:rPr lang="ru-RU" b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b="1" dirty="0" err="1">
                <a:solidFill>
                  <a:schemeClr val="accent1">
                    <a:lumMod val="50000"/>
                  </a:schemeClr>
                </a:solidFill>
              </a:rPr>
              <a:t>вищого</a:t>
            </a:r>
            <a:r>
              <a:rPr lang="ru-RU" b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b="1" dirty="0" err="1">
                <a:solidFill>
                  <a:schemeClr val="accent1">
                    <a:lumMod val="50000"/>
                  </a:schemeClr>
                </a:solidFill>
              </a:rPr>
              <a:t>генералітету</a:t>
            </a:r>
            <a:r>
              <a:rPr lang="ru-RU" b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b="1" dirty="0" err="1">
                <a:solidFill>
                  <a:schemeClr val="accent1">
                    <a:lumMod val="50000"/>
                  </a:schemeClr>
                </a:solidFill>
              </a:rPr>
              <a:t>підкреслював</a:t>
            </a:r>
            <a:r>
              <a:rPr lang="ru-RU" b="1" dirty="0">
                <a:solidFill>
                  <a:schemeClr val="accent1">
                    <a:lumMod val="50000"/>
                  </a:schemeClr>
                </a:solidFill>
              </a:rPr>
              <a:t>, </a:t>
            </a:r>
            <a:r>
              <a:rPr lang="ru-RU" b="1" dirty="0" err="1">
                <a:solidFill>
                  <a:schemeClr val="accent1">
                    <a:lumMod val="50000"/>
                  </a:schemeClr>
                </a:solidFill>
              </a:rPr>
              <a:t>що</a:t>
            </a:r>
            <a:r>
              <a:rPr lang="ru-RU" b="1" dirty="0">
                <a:solidFill>
                  <a:schemeClr val="accent1">
                    <a:lumMod val="50000"/>
                  </a:schemeClr>
                </a:solidFill>
              </a:rPr>
              <a:t> «</a:t>
            </a:r>
            <a:r>
              <a:rPr lang="ru-RU" b="1" dirty="0" err="1">
                <a:solidFill>
                  <a:schemeClr val="accent1">
                    <a:lumMod val="50000"/>
                  </a:schemeClr>
                </a:solidFill>
              </a:rPr>
              <a:t>війна</a:t>
            </a:r>
            <a:r>
              <a:rPr lang="ru-RU" b="1" dirty="0">
                <a:solidFill>
                  <a:schemeClr val="accent1">
                    <a:lumMod val="50000"/>
                  </a:schemeClr>
                </a:solidFill>
              </a:rPr>
              <a:t> буде </a:t>
            </a:r>
            <a:r>
              <a:rPr lang="ru-RU" b="1" dirty="0" err="1">
                <a:solidFill>
                  <a:schemeClr val="accent1">
                    <a:lumMod val="50000"/>
                  </a:schemeClr>
                </a:solidFill>
              </a:rPr>
              <a:t>різко</a:t>
            </a:r>
            <a:r>
              <a:rPr lang="ru-RU" b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b="1" dirty="0" err="1">
                <a:solidFill>
                  <a:schemeClr val="accent1">
                    <a:lumMod val="50000"/>
                  </a:schemeClr>
                </a:solidFill>
              </a:rPr>
              <a:t>відрізнятися</a:t>
            </a:r>
            <a:r>
              <a:rPr lang="ru-RU" b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b="1" dirty="0" err="1">
                <a:solidFill>
                  <a:schemeClr val="accent1">
                    <a:lumMod val="50000"/>
                  </a:schemeClr>
                </a:solidFill>
              </a:rPr>
              <a:t>від</a:t>
            </a:r>
            <a:r>
              <a:rPr lang="ru-RU" b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b="1" dirty="0" err="1">
                <a:solidFill>
                  <a:schemeClr val="accent1">
                    <a:lumMod val="50000"/>
                  </a:schemeClr>
                </a:solidFill>
              </a:rPr>
              <a:t>війни</a:t>
            </a:r>
            <a:r>
              <a:rPr lang="ru-RU" b="1" dirty="0">
                <a:solidFill>
                  <a:schemeClr val="accent1">
                    <a:lumMod val="50000"/>
                  </a:schemeClr>
                </a:solidFill>
              </a:rPr>
              <a:t> на </a:t>
            </a:r>
            <a:r>
              <a:rPr lang="ru-RU" b="1" dirty="0" err="1">
                <a:solidFill>
                  <a:schemeClr val="accent1">
                    <a:lumMod val="50000"/>
                  </a:schemeClr>
                </a:solidFill>
              </a:rPr>
              <a:t>Заході</a:t>
            </a:r>
            <a:r>
              <a:rPr lang="ru-RU" b="1" dirty="0">
                <a:solidFill>
                  <a:schemeClr val="accent1">
                    <a:lumMod val="50000"/>
                  </a:schemeClr>
                </a:solidFill>
              </a:rPr>
              <a:t>. На </a:t>
            </a:r>
            <a:r>
              <a:rPr lang="ru-RU" b="1" dirty="0" err="1">
                <a:solidFill>
                  <a:schemeClr val="accent1">
                    <a:lumMod val="50000"/>
                  </a:schemeClr>
                </a:solidFill>
              </a:rPr>
              <a:t>Сході</a:t>
            </a:r>
            <a:r>
              <a:rPr lang="ru-RU" b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b="1" dirty="0" err="1">
                <a:solidFill>
                  <a:schemeClr val="accent1">
                    <a:lumMod val="50000"/>
                  </a:schemeClr>
                </a:solidFill>
              </a:rPr>
              <a:t>жорстокість</a:t>
            </a:r>
            <a:r>
              <a:rPr lang="ru-RU" b="1" dirty="0">
                <a:solidFill>
                  <a:schemeClr val="accent1">
                    <a:lumMod val="50000"/>
                  </a:schemeClr>
                </a:solidFill>
              </a:rPr>
              <a:t> є благом для </a:t>
            </a:r>
            <a:r>
              <a:rPr lang="ru-RU" b="1" dirty="0" err="1">
                <a:solidFill>
                  <a:schemeClr val="accent1">
                    <a:lumMod val="50000"/>
                  </a:schemeClr>
                </a:solidFill>
              </a:rPr>
              <a:t>майбутнього</a:t>
            </a:r>
            <a:r>
              <a:rPr lang="ru-RU" b="1" dirty="0">
                <a:solidFill>
                  <a:schemeClr val="accent1">
                    <a:lumMod val="50000"/>
                  </a:schemeClr>
                </a:solidFill>
              </a:rPr>
              <a:t>». </a:t>
            </a:r>
            <a:r>
              <a:rPr lang="ru-RU" b="1" dirty="0" err="1">
                <a:solidFill>
                  <a:schemeClr val="accent1">
                    <a:lumMod val="50000"/>
                  </a:schemeClr>
                </a:solidFill>
              </a:rPr>
              <a:t>Відповідно</a:t>
            </a:r>
            <a:r>
              <a:rPr lang="ru-RU" b="1" dirty="0">
                <a:solidFill>
                  <a:schemeClr val="accent1">
                    <a:lumMod val="50000"/>
                  </a:schemeClr>
                </a:solidFill>
              </a:rPr>
              <a:t> до </a:t>
            </a:r>
            <a:r>
              <a:rPr lang="ru-RU" b="1" dirty="0" err="1">
                <a:solidFill>
                  <a:schemeClr val="accent1">
                    <a:lumMod val="50000"/>
                  </a:schemeClr>
                </a:solidFill>
              </a:rPr>
              <a:t>такої</a:t>
            </a:r>
            <a:r>
              <a:rPr lang="ru-RU" b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b="1" dirty="0" err="1">
                <a:solidFill>
                  <a:schemeClr val="accent1">
                    <a:lumMod val="50000"/>
                  </a:schemeClr>
                </a:solidFill>
              </a:rPr>
              <a:t>тези</a:t>
            </a:r>
            <a:r>
              <a:rPr lang="ru-RU" b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b="1" dirty="0" err="1">
                <a:solidFill>
                  <a:schemeClr val="accent1">
                    <a:lumMod val="50000"/>
                  </a:schemeClr>
                </a:solidFill>
              </a:rPr>
              <a:t>керманичі</a:t>
            </a:r>
            <a:r>
              <a:rPr lang="ru-RU" b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b="1" dirty="0" err="1">
                <a:solidFill>
                  <a:schemeClr val="accent1">
                    <a:lumMod val="50000"/>
                  </a:schemeClr>
                </a:solidFill>
              </a:rPr>
              <a:t>Третього</a:t>
            </a:r>
            <a:r>
              <a:rPr lang="ru-RU" b="1" dirty="0">
                <a:solidFill>
                  <a:schemeClr val="accent1">
                    <a:lumMod val="50000"/>
                  </a:schemeClr>
                </a:solidFill>
              </a:rPr>
              <a:t> Рейху </a:t>
            </a:r>
            <a:r>
              <a:rPr lang="ru-RU" b="1" dirty="0" err="1">
                <a:solidFill>
                  <a:schemeClr val="accent1">
                    <a:lumMod val="50000"/>
                  </a:schemeClr>
                </a:solidFill>
              </a:rPr>
              <a:t>поряд</a:t>
            </a:r>
            <a:r>
              <a:rPr lang="ru-RU" b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b="1" dirty="0" err="1">
                <a:solidFill>
                  <a:schemeClr val="accent1">
                    <a:lumMod val="50000"/>
                  </a:schemeClr>
                </a:solidFill>
              </a:rPr>
              <a:t>із</a:t>
            </a:r>
            <a:r>
              <a:rPr lang="ru-RU" b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b="1" dirty="0" err="1">
                <a:solidFill>
                  <a:schemeClr val="accent1">
                    <a:lumMod val="50000"/>
                  </a:schemeClr>
                </a:solidFill>
              </a:rPr>
              <a:t>військовими</a:t>
            </a:r>
            <a:r>
              <a:rPr lang="ru-RU" b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b="1" dirty="0" err="1">
                <a:solidFill>
                  <a:schemeClr val="accent1">
                    <a:lumMod val="50000"/>
                  </a:schemeClr>
                </a:solidFill>
              </a:rPr>
              <a:t>діями</a:t>
            </a:r>
            <a:r>
              <a:rPr lang="ru-RU" b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b="1" dirty="0" err="1">
                <a:solidFill>
                  <a:schemeClr val="accent1">
                    <a:lumMod val="50000"/>
                  </a:schemeClr>
                </a:solidFill>
              </a:rPr>
              <a:t>планували</a:t>
            </a:r>
            <a:r>
              <a:rPr lang="ru-RU" b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b="1" dirty="0" err="1">
                <a:solidFill>
                  <a:schemeClr val="accent1">
                    <a:lumMod val="50000"/>
                  </a:schemeClr>
                </a:solidFill>
              </a:rPr>
              <a:t>тотальний</a:t>
            </a:r>
            <a:r>
              <a:rPr lang="ru-RU" b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b="1" dirty="0" err="1">
                <a:solidFill>
                  <a:schemeClr val="accent1">
                    <a:lumMod val="50000"/>
                  </a:schemeClr>
                </a:solidFill>
              </a:rPr>
              <a:t>фізичний</a:t>
            </a:r>
            <a:r>
              <a:rPr lang="ru-RU" b="1" dirty="0">
                <a:solidFill>
                  <a:schemeClr val="accent1">
                    <a:lumMod val="50000"/>
                  </a:schemeClr>
                </a:solidFill>
              </a:rPr>
              <a:t>, </a:t>
            </a:r>
            <a:r>
              <a:rPr lang="ru-RU" b="1" dirty="0" err="1">
                <a:solidFill>
                  <a:schemeClr val="accent1">
                    <a:lumMod val="50000"/>
                  </a:schemeClr>
                </a:solidFill>
              </a:rPr>
              <a:t>духовний</a:t>
            </a:r>
            <a:r>
              <a:rPr lang="ru-RU" b="1" dirty="0">
                <a:solidFill>
                  <a:schemeClr val="accent1">
                    <a:lumMod val="50000"/>
                  </a:schemeClr>
                </a:solidFill>
              </a:rPr>
              <a:t> та </a:t>
            </a:r>
            <a:r>
              <a:rPr lang="ru-RU" b="1" dirty="0" err="1">
                <a:solidFill>
                  <a:schemeClr val="accent1">
                    <a:lumMod val="50000"/>
                  </a:schemeClr>
                </a:solidFill>
              </a:rPr>
              <a:t>адміністративний</a:t>
            </a:r>
            <a:r>
              <a:rPr lang="ru-RU" b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b="1" dirty="0" err="1">
                <a:solidFill>
                  <a:schemeClr val="accent1">
                    <a:lumMod val="50000"/>
                  </a:schemeClr>
                </a:solidFill>
              </a:rPr>
              <a:t>терор</a:t>
            </a:r>
            <a:r>
              <a:rPr lang="ru-RU" b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b="1" dirty="0" err="1">
                <a:solidFill>
                  <a:schemeClr val="accent1">
                    <a:lumMod val="50000"/>
                  </a:schemeClr>
                </a:solidFill>
              </a:rPr>
              <a:t>проти</a:t>
            </a:r>
            <a:r>
              <a:rPr lang="ru-RU" b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b="1" dirty="0" err="1">
                <a:solidFill>
                  <a:schemeClr val="accent1">
                    <a:lumMod val="50000"/>
                  </a:schemeClr>
                </a:solidFill>
              </a:rPr>
              <a:t>цивільного</a:t>
            </a:r>
            <a:r>
              <a:rPr lang="ru-RU" b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b="1" dirty="0" err="1">
                <a:solidFill>
                  <a:schemeClr val="accent1">
                    <a:lumMod val="50000"/>
                  </a:schemeClr>
                </a:solidFill>
              </a:rPr>
              <a:t>населення</a:t>
            </a:r>
            <a:r>
              <a:rPr lang="ru-RU" b="1" dirty="0">
                <a:solidFill>
                  <a:schemeClr val="accent1">
                    <a:lumMod val="50000"/>
                  </a:schemeClr>
                </a:solidFill>
              </a:rPr>
              <a:t> та </a:t>
            </a:r>
            <a:r>
              <a:rPr lang="ru-RU" b="1" dirty="0" err="1">
                <a:solidFill>
                  <a:schemeClr val="accent1">
                    <a:lumMod val="50000"/>
                  </a:schemeClr>
                </a:solidFill>
              </a:rPr>
              <a:t>військовополонених</a:t>
            </a:r>
            <a:r>
              <a:rPr lang="ru-RU" b="1" dirty="0">
                <a:solidFill>
                  <a:schemeClr val="accent1">
                    <a:lumMod val="50000"/>
                  </a:schemeClr>
                </a:solidFill>
              </a:rPr>
              <a:t>. Акцент </a:t>
            </a:r>
            <a:r>
              <a:rPr lang="ru-RU" b="1" dirty="0" err="1">
                <a:solidFill>
                  <a:schemeClr val="accent1">
                    <a:lumMod val="50000"/>
                  </a:schemeClr>
                </a:solidFill>
              </a:rPr>
              <a:t>робили</a:t>
            </a:r>
            <a:r>
              <a:rPr lang="ru-RU" b="1" dirty="0">
                <a:solidFill>
                  <a:schemeClr val="accent1">
                    <a:lumMod val="50000"/>
                  </a:schemeClr>
                </a:solidFill>
              </a:rPr>
              <a:t> на </a:t>
            </a:r>
            <a:r>
              <a:rPr lang="ru-RU" b="1" dirty="0" err="1">
                <a:solidFill>
                  <a:schemeClr val="accent1">
                    <a:lumMod val="50000"/>
                  </a:schemeClr>
                </a:solidFill>
              </a:rPr>
              <a:t>позасудове</a:t>
            </a:r>
            <a:r>
              <a:rPr lang="ru-RU" b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b="1" dirty="0" err="1">
                <a:solidFill>
                  <a:schemeClr val="accent1">
                    <a:lumMod val="50000"/>
                  </a:schemeClr>
                </a:solidFill>
              </a:rPr>
              <a:t>насилля</a:t>
            </a:r>
            <a:r>
              <a:rPr lang="ru-RU" b="1" dirty="0">
                <a:solidFill>
                  <a:schemeClr val="accent1">
                    <a:lumMod val="50000"/>
                  </a:schemeClr>
                </a:solidFill>
              </a:rPr>
              <a:t>, яке мало </a:t>
            </a:r>
            <a:r>
              <a:rPr lang="ru-RU" b="1" dirty="0" err="1">
                <a:solidFill>
                  <a:schemeClr val="accent1">
                    <a:lumMod val="50000"/>
                  </a:schemeClr>
                </a:solidFill>
              </a:rPr>
              <a:t>супроводжуватися</a:t>
            </a:r>
            <a:r>
              <a:rPr lang="ru-RU" b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b="1" dirty="0" err="1">
                <a:solidFill>
                  <a:schemeClr val="accent1">
                    <a:lumMod val="50000"/>
                  </a:schemeClr>
                </a:solidFill>
              </a:rPr>
              <a:t>придушенням</a:t>
            </a:r>
            <a:r>
              <a:rPr lang="ru-RU" b="1" dirty="0">
                <a:solidFill>
                  <a:schemeClr val="accent1">
                    <a:lumMod val="50000"/>
                  </a:schemeClr>
                </a:solidFill>
              </a:rPr>
              <a:t> будь-</a:t>
            </a:r>
            <a:r>
              <a:rPr lang="ru-RU" b="1" dirty="0" err="1">
                <a:solidFill>
                  <a:schemeClr val="accent1">
                    <a:lumMod val="50000"/>
                  </a:schemeClr>
                </a:solidFill>
              </a:rPr>
              <a:t>якої</a:t>
            </a:r>
            <a:r>
              <a:rPr lang="ru-RU" b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b="1" dirty="0" err="1">
                <a:solidFill>
                  <a:schemeClr val="accent1">
                    <a:lumMod val="50000"/>
                  </a:schemeClr>
                </a:solidFill>
              </a:rPr>
              <a:t>опозиційної</a:t>
            </a:r>
            <a:r>
              <a:rPr lang="ru-RU" b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b="1" dirty="0" err="1">
                <a:solidFill>
                  <a:schemeClr val="accent1">
                    <a:lumMod val="50000"/>
                  </a:schemeClr>
                </a:solidFill>
              </a:rPr>
              <a:t>діяльності</a:t>
            </a:r>
            <a:r>
              <a:rPr lang="ru-RU" b="1" dirty="0">
                <a:solidFill>
                  <a:schemeClr val="accent1">
                    <a:lumMod val="50000"/>
                  </a:schemeClr>
                </a:solidFill>
              </a:rPr>
              <a:t>, </a:t>
            </a:r>
            <a:r>
              <a:rPr lang="ru-RU" b="1" dirty="0" err="1">
                <a:solidFill>
                  <a:schemeClr val="accent1">
                    <a:lumMod val="50000"/>
                  </a:schemeClr>
                </a:solidFill>
              </a:rPr>
              <a:t>каральними</a:t>
            </a:r>
            <a:r>
              <a:rPr lang="ru-RU" b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b="1" dirty="0" err="1">
                <a:solidFill>
                  <a:schemeClr val="accent1">
                    <a:lumMod val="50000"/>
                  </a:schemeClr>
                </a:solidFill>
              </a:rPr>
              <a:t>операціями</a:t>
            </a:r>
            <a:r>
              <a:rPr lang="ru-RU" b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b="1" dirty="0" err="1">
                <a:solidFill>
                  <a:schemeClr val="accent1">
                    <a:lumMod val="50000"/>
                  </a:schemeClr>
                </a:solidFill>
              </a:rPr>
              <a:t>проти</a:t>
            </a:r>
            <a:r>
              <a:rPr lang="ru-RU" b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b="1" dirty="0" err="1">
                <a:solidFill>
                  <a:schemeClr val="accent1">
                    <a:lumMod val="50000"/>
                  </a:schemeClr>
                </a:solidFill>
              </a:rPr>
              <a:t>всіх</a:t>
            </a:r>
            <a:r>
              <a:rPr lang="ru-RU" b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b="1" dirty="0" err="1">
                <a:solidFill>
                  <a:schemeClr val="accent1">
                    <a:lumMod val="50000"/>
                  </a:schemeClr>
                </a:solidFill>
              </a:rPr>
              <a:t>незгодних</a:t>
            </a:r>
            <a:r>
              <a:rPr lang="ru-RU" b="1" dirty="0">
                <a:solidFill>
                  <a:schemeClr val="accent1">
                    <a:lumMod val="50000"/>
                  </a:schemeClr>
                </a:solidFill>
              </a:rPr>
              <a:t> та </a:t>
            </a:r>
            <a:r>
              <a:rPr lang="ru-RU" b="1" dirty="0" err="1">
                <a:solidFill>
                  <a:schemeClr val="accent1">
                    <a:lumMod val="50000"/>
                  </a:schemeClr>
                </a:solidFill>
              </a:rPr>
              <a:t>їм</a:t>
            </a:r>
            <a:r>
              <a:rPr lang="ru-RU" b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b="1" dirty="0" err="1">
                <a:solidFill>
                  <a:schemeClr val="accent1">
                    <a:lumMod val="50000"/>
                  </a:schemeClr>
                </a:solidFill>
              </a:rPr>
              <a:t>співчуваючих</a:t>
            </a:r>
            <a:r>
              <a:rPr lang="ru-RU" b="1" dirty="0">
                <a:solidFill>
                  <a:schemeClr val="accent1">
                    <a:lumMod val="50000"/>
                  </a:schemeClr>
                </a:solidFill>
              </a:rPr>
              <a:t>. </a:t>
            </a:r>
            <a:r>
              <a:rPr lang="ru-RU" b="1" dirty="0" err="1">
                <a:solidFill>
                  <a:schemeClr val="accent1">
                    <a:lumMod val="50000"/>
                  </a:schemeClr>
                </a:solidFill>
              </a:rPr>
              <a:t>Останні</a:t>
            </a:r>
            <a:r>
              <a:rPr lang="ru-RU" b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b="1" dirty="0" err="1">
                <a:solidFill>
                  <a:schemeClr val="accent1">
                    <a:lumMod val="50000"/>
                  </a:schemeClr>
                </a:solidFill>
              </a:rPr>
              <a:t>мали</a:t>
            </a:r>
            <a:r>
              <a:rPr lang="ru-RU" b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b="1" dirty="0" err="1">
                <a:solidFill>
                  <a:schemeClr val="accent1">
                    <a:lumMod val="50000"/>
                  </a:schemeClr>
                </a:solidFill>
              </a:rPr>
              <a:t>доповнювати</a:t>
            </a:r>
            <a:r>
              <a:rPr lang="ru-RU" b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b="1" dirty="0" err="1">
                <a:solidFill>
                  <a:schemeClr val="accent1">
                    <a:lumMod val="50000"/>
                  </a:schemeClr>
                </a:solidFill>
              </a:rPr>
              <a:t>ідеологічний</a:t>
            </a:r>
            <a:r>
              <a:rPr lang="ru-RU" b="1" dirty="0">
                <a:solidFill>
                  <a:schemeClr val="accent1">
                    <a:lumMod val="50000"/>
                  </a:schemeClr>
                </a:solidFill>
              </a:rPr>
              <a:t> і </a:t>
            </a:r>
            <a:r>
              <a:rPr lang="ru-RU" b="1" dirty="0" err="1">
                <a:solidFill>
                  <a:schemeClr val="accent1">
                    <a:lumMod val="50000"/>
                  </a:schemeClr>
                </a:solidFill>
              </a:rPr>
              <a:t>поліцейський</a:t>
            </a:r>
            <a:r>
              <a:rPr lang="ru-RU" b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b="1" dirty="0" err="1">
                <a:solidFill>
                  <a:schemeClr val="accent1">
                    <a:lumMod val="50000"/>
                  </a:schemeClr>
                </a:solidFill>
              </a:rPr>
              <a:t>терор</a:t>
            </a:r>
            <a:r>
              <a:rPr lang="ru-RU" b="1" dirty="0">
                <a:solidFill>
                  <a:schemeClr val="accent1">
                    <a:lumMod val="50000"/>
                  </a:schemeClr>
                </a:solidFill>
              </a:rPr>
              <a:t> на </a:t>
            </a:r>
            <a:r>
              <a:rPr lang="ru-RU" b="1" dirty="0" err="1">
                <a:solidFill>
                  <a:schemeClr val="accent1">
                    <a:lumMod val="50000"/>
                  </a:schemeClr>
                </a:solidFill>
              </a:rPr>
              <a:t>окупованих</a:t>
            </a:r>
            <a:r>
              <a:rPr lang="ru-RU" b="1" dirty="0">
                <a:solidFill>
                  <a:schemeClr val="accent1">
                    <a:lumMod val="50000"/>
                  </a:schemeClr>
                </a:solidFill>
              </a:rPr>
              <a:t> вермахтом </a:t>
            </a:r>
            <a:r>
              <a:rPr lang="ru-RU" b="1" dirty="0" err="1">
                <a:solidFill>
                  <a:schemeClr val="accent1">
                    <a:lumMod val="50000"/>
                  </a:schemeClr>
                </a:solidFill>
              </a:rPr>
              <a:t>територіях</a:t>
            </a:r>
            <a:r>
              <a:rPr lang="ru-RU" b="1" dirty="0">
                <a:solidFill>
                  <a:schemeClr val="accent1">
                    <a:lumMod val="50000"/>
                  </a:schemeClr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xmlns="" val="4043942093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5000"/>
            <a:lum/>
          </a:blip>
          <a:srcRect/>
          <a:stretch>
            <a:fillRect l="-7000" r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/>
              <a:t>«Тотальна </a:t>
            </a:r>
            <a:r>
              <a:rPr lang="ru-RU" b="1" dirty="0" err="1"/>
              <a:t>війна</a:t>
            </a:r>
            <a:r>
              <a:rPr lang="ru-RU" b="1" dirty="0"/>
              <a:t>»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1700808"/>
            <a:ext cx="8388424" cy="5472608"/>
          </a:xfrm>
        </p:spPr>
        <p:txBody>
          <a:bodyPr>
            <a:normAutofit fontScale="32500" lnSpcReduction="20000"/>
          </a:bodyPr>
          <a:lstStyle/>
          <a:p>
            <a:r>
              <a:rPr lang="ru-RU" sz="6200" b="1" dirty="0" err="1">
                <a:solidFill>
                  <a:schemeClr val="tx2">
                    <a:lumMod val="50000"/>
                  </a:schemeClr>
                </a:solidFill>
              </a:rPr>
              <a:t>Війна</a:t>
            </a:r>
            <a:r>
              <a:rPr lang="ru-RU" sz="6200" b="1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sz="6200" b="1" dirty="0" err="1">
                <a:solidFill>
                  <a:schemeClr val="tx2">
                    <a:lumMod val="50000"/>
                  </a:schemeClr>
                </a:solidFill>
              </a:rPr>
              <a:t>Німеччини</a:t>
            </a:r>
            <a:r>
              <a:rPr lang="ru-RU" sz="6200" b="1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sz="6200" b="1" dirty="0" err="1">
                <a:solidFill>
                  <a:schemeClr val="tx2">
                    <a:lumMod val="50000"/>
                  </a:schemeClr>
                </a:solidFill>
              </a:rPr>
              <a:t>проти</a:t>
            </a:r>
            <a:r>
              <a:rPr lang="ru-RU" sz="6200" b="1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sz="6200" b="1" dirty="0" err="1">
                <a:solidFill>
                  <a:schemeClr val="tx2">
                    <a:lumMod val="50000"/>
                  </a:schemeClr>
                </a:solidFill>
              </a:rPr>
              <a:t>Радянського</a:t>
            </a:r>
            <a:r>
              <a:rPr lang="ru-RU" sz="6200" b="1" dirty="0">
                <a:solidFill>
                  <a:schemeClr val="tx2">
                    <a:lumMod val="50000"/>
                  </a:schemeClr>
                </a:solidFill>
              </a:rPr>
              <a:t> Союзу </a:t>
            </a:r>
            <a:r>
              <a:rPr lang="ru-RU" sz="6200" b="1" dirty="0" err="1">
                <a:solidFill>
                  <a:schemeClr val="tx2">
                    <a:lumMod val="50000"/>
                  </a:schemeClr>
                </a:solidFill>
              </a:rPr>
              <a:t>супроводжувалася</a:t>
            </a:r>
            <a:r>
              <a:rPr lang="ru-RU" sz="6200" b="1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sz="6200" b="1" dirty="0" err="1">
                <a:solidFill>
                  <a:schemeClr val="tx2">
                    <a:lumMod val="50000"/>
                  </a:schemeClr>
                </a:solidFill>
              </a:rPr>
              <a:t>масовим</a:t>
            </a:r>
            <a:r>
              <a:rPr lang="ru-RU" sz="6200" b="1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sz="6200" b="1" dirty="0" err="1">
                <a:solidFill>
                  <a:schemeClr val="tx2">
                    <a:lumMod val="50000"/>
                  </a:schemeClr>
                </a:solidFill>
              </a:rPr>
              <a:t>терором</a:t>
            </a:r>
            <a:r>
              <a:rPr lang="ru-RU" sz="6200" b="1" dirty="0">
                <a:solidFill>
                  <a:schemeClr val="tx2">
                    <a:lumMod val="50000"/>
                  </a:schemeClr>
                </a:solidFill>
              </a:rPr>
              <a:t> і геноцидом </a:t>
            </a:r>
            <a:r>
              <a:rPr lang="ru-RU" sz="6200" b="1" dirty="0" err="1">
                <a:solidFill>
                  <a:schemeClr val="tx2">
                    <a:lumMod val="50000"/>
                  </a:schemeClr>
                </a:solidFill>
              </a:rPr>
              <a:t>проти</a:t>
            </a:r>
            <a:r>
              <a:rPr lang="ru-RU" sz="6200" b="1" dirty="0">
                <a:solidFill>
                  <a:schemeClr val="tx2">
                    <a:lumMod val="50000"/>
                  </a:schemeClr>
                </a:solidFill>
              </a:rPr>
              <a:t> мирного </a:t>
            </a:r>
            <a:r>
              <a:rPr lang="ru-RU" sz="6200" b="1" dirty="0" err="1">
                <a:solidFill>
                  <a:schemeClr val="tx2">
                    <a:lumMod val="50000"/>
                  </a:schemeClr>
                </a:solidFill>
              </a:rPr>
              <a:t>населення</a:t>
            </a:r>
            <a:r>
              <a:rPr lang="ru-RU" sz="6200" b="1" dirty="0">
                <a:solidFill>
                  <a:schemeClr val="tx2">
                    <a:lumMod val="50000"/>
                  </a:schemeClr>
                </a:solidFill>
              </a:rPr>
              <a:t>, </a:t>
            </a:r>
            <a:r>
              <a:rPr lang="ru-RU" sz="6200" b="1" dirty="0" err="1">
                <a:solidFill>
                  <a:schemeClr val="tx2">
                    <a:lumMod val="50000"/>
                  </a:schemeClr>
                </a:solidFill>
              </a:rPr>
              <a:t>колосальним</a:t>
            </a:r>
            <a:r>
              <a:rPr lang="ru-RU" sz="6200" b="1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sz="6200" b="1" dirty="0" err="1">
                <a:solidFill>
                  <a:schemeClr val="tx2">
                    <a:lumMod val="50000"/>
                  </a:schemeClr>
                </a:solidFill>
              </a:rPr>
              <a:t>спустошенням</a:t>
            </a:r>
            <a:r>
              <a:rPr lang="ru-RU" sz="6200" b="1" dirty="0">
                <a:solidFill>
                  <a:schemeClr val="tx2">
                    <a:lumMod val="50000"/>
                  </a:schemeClr>
                </a:solidFill>
              </a:rPr>
              <a:t>, </a:t>
            </a:r>
            <a:r>
              <a:rPr lang="ru-RU" sz="6200" b="1" dirty="0" err="1">
                <a:solidFill>
                  <a:schemeClr val="tx2">
                    <a:lumMod val="50000"/>
                  </a:schemeClr>
                </a:solidFill>
              </a:rPr>
              <a:t>руйнуванням</a:t>
            </a:r>
            <a:r>
              <a:rPr lang="ru-RU" sz="6200" b="1" dirty="0">
                <a:solidFill>
                  <a:schemeClr val="tx2">
                    <a:lumMod val="50000"/>
                  </a:schemeClr>
                </a:solidFill>
              </a:rPr>
              <a:t> і </a:t>
            </a:r>
            <a:r>
              <a:rPr lang="ru-RU" sz="6200" b="1" dirty="0" err="1">
                <a:solidFill>
                  <a:schemeClr val="tx2">
                    <a:lumMod val="50000"/>
                  </a:schemeClr>
                </a:solidFill>
              </a:rPr>
              <a:t>пограбуванням</a:t>
            </a:r>
            <a:r>
              <a:rPr lang="ru-RU" sz="6200" b="1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sz="6200" b="1" dirty="0" err="1">
                <a:solidFill>
                  <a:schemeClr val="tx2">
                    <a:lumMod val="50000"/>
                  </a:schemeClr>
                </a:solidFill>
              </a:rPr>
              <a:t>матеріальних</a:t>
            </a:r>
            <a:r>
              <a:rPr lang="ru-RU" sz="6200" b="1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sz="6200" b="1" dirty="0" err="1">
                <a:solidFill>
                  <a:schemeClr val="tx2">
                    <a:lumMod val="50000"/>
                  </a:schemeClr>
                </a:solidFill>
              </a:rPr>
              <a:t>цінностей</a:t>
            </a:r>
            <a:r>
              <a:rPr lang="ru-RU" sz="6200" b="1" dirty="0">
                <a:solidFill>
                  <a:schemeClr val="tx2">
                    <a:lumMod val="50000"/>
                  </a:schemeClr>
                </a:solidFill>
              </a:rPr>
              <a:t>.</a:t>
            </a:r>
          </a:p>
          <a:p>
            <a:r>
              <a:rPr lang="ru-RU" sz="6200" b="1" dirty="0" err="1">
                <a:solidFill>
                  <a:schemeClr val="tx2">
                    <a:lumMod val="50000"/>
                  </a:schemeClr>
                </a:solidFill>
              </a:rPr>
              <a:t>Гітлер</a:t>
            </a:r>
            <a:r>
              <a:rPr lang="ru-RU" sz="6200" b="1" dirty="0">
                <a:solidFill>
                  <a:schemeClr val="tx2">
                    <a:lumMod val="50000"/>
                  </a:schemeClr>
                </a:solidFill>
              </a:rPr>
              <a:t> та </a:t>
            </a:r>
            <a:r>
              <a:rPr lang="ru-RU" sz="6200" b="1" dirty="0" err="1">
                <a:solidFill>
                  <a:schemeClr val="tx2">
                    <a:lumMod val="50000"/>
                  </a:schemeClr>
                </a:solidFill>
              </a:rPr>
              <a:t>його</a:t>
            </a:r>
            <a:r>
              <a:rPr lang="ru-RU" sz="6200" b="1" dirty="0">
                <a:solidFill>
                  <a:schemeClr val="tx2">
                    <a:lumMod val="50000"/>
                  </a:schemeClr>
                </a:solidFill>
              </a:rPr>
              <a:t> соратники </a:t>
            </a:r>
            <a:r>
              <a:rPr lang="ru-RU" sz="6200" b="1" dirty="0" err="1">
                <a:solidFill>
                  <a:schemeClr val="tx2">
                    <a:lumMod val="50000"/>
                  </a:schemeClr>
                </a:solidFill>
              </a:rPr>
              <a:t>висунули</a:t>
            </a:r>
            <a:r>
              <a:rPr lang="ru-RU" sz="6200" b="1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sz="6200" b="1" dirty="0" err="1">
                <a:solidFill>
                  <a:schemeClr val="tx2">
                    <a:lumMod val="50000"/>
                  </a:schemeClr>
                </a:solidFill>
              </a:rPr>
              <a:t>расистську</a:t>
            </a:r>
            <a:r>
              <a:rPr lang="ru-RU" sz="6200" b="1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sz="6200" b="1" dirty="0" err="1">
                <a:solidFill>
                  <a:schemeClr val="tx2">
                    <a:lumMod val="50000"/>
                  </a:schemeClr>
                </a:solidFill>
              </a:rPr>
              <a:t>теорію</a:t>
            </a:r>
            <a:r>
              <a:rPr lang="ru-RU" sz="6200" b="1" dirty="0">
                <a:solidFill>
                  <a:schemeClr val="tx2">
                    <a:lumMod val="50000"/>
                  </a:schemeClr>
                </a:solidFill>
              </a:rPr>
              <a:t> про </a:t>
            </a:r>
            <a:r>
              <a:rPr lang="ru-RU" sz="6200" b="1" dirty="0" err="1">
                <a:solidFill>
                  <a:schemeClr val="tx2">
                    <a:lumMod val="50000"/>
                  </a:schemeClr>
                </a:solidFill>
              </a:rPr>
              <a:t>вищість</a:t>
            </a:r>
            <a:r>
              <a:rPr lang="ru-RU" sz="6200" b="1" dirty="0">
                <a:solidFill>
                  <a:schemeClr val="tx2">
                    <a:lumMod val="50000"/>
                  </a:schemeClr>
                </a:solidFill>
              </a:rPr>
              <a:t> «</a:t>
            </a:r>
            <a:r>
              <a:rPr lang="ru-RU" sz="6200" b="1" dirty="0" err="1">
                <a:solidFill>
                  <a:schemeClr val="tx2">
                    <a:lumMod val="50000"/>
                  </a:schemeClr>
                </a:solidFill>
              </a:rPr>
              <a:t>арійської</a:t>
            </a:r>
            <a:r>
              <a:rPr lang="ru-RU" sz="6200" b="1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sz="6200" b="1" dirty="0" err="1">
                <a:solidFill>
                  <a:schemeClr val="tx2">
                    <a:lumMod val="50000"/>
                  </a:schemeClr>
                </a:solidFill>
              </a:rPr>
              <a:t>раси</a:t>
            </a:r>
            <a:r>
              <a:rPr lang="ru-RU" sz="6200" b="1" dirty="0">
                <a:solidFill>
                  <a:schemeClr val="tx2">
                    <a:lumMod val="50000"/>
                  </a:schemeClr>
                </a:solidFill>
              </a:rPr>
              <a:t>» (до </a:t>
            </a:r>
            <a:r>
              <a:rPr lang="ru-RU" sz="6200" b="1" dirty="0" err="1">
                <a:solidFill>
                  <a:schemeClr val="tx2">
                    <a:lumMod val="50000"/>
                  </a:schemeClr>
                </a:solidFill>
              </a:rPr>
              <a:t>якої</a:t>
            </a:r>
            <a:r>
              <a:rPr lang="ru-RU" sz="6200" b="1" dirty="0">
                <a:solidFill>
                  <a:schemeClr val="tx2">
                    <a:lumMod val="50000"/>
                  </a:schemeClr>
                </a:solidFill>
              </a:rPr>
              <a:t> належали </a:t>
            </a:r>
            <a:r>
              <a:rPr lang="ru-RU" sz="6200" b="1" dirty="0" err="1">
                <a:solidFill>
                  <a:schemeClr val="tx2">
                    <a:lumMod val="50000"/>
                  </a:schemeClr>
                </a:solidFill>
              </a:rPr>
              <a:t>німці</a:t>
            </a:r>
            <a:r>
              <a:rPr lang="ru-RU" sz="6200" b="1" dirty="0">
                <a:solidFill>
                  <a:schemeClr val="tx2">
                    <a:lumMod val="50000"/>
                  </a:schemeClr>
                </a:solidFill>
              </a:rPr>
              <a:t> та </a:t>
            </a:r>
            <a:r>
              <a:rPr lang="ru-RU" sz="6200" b="1" dirty="0" err="1">
                <a:solidFill>
                  <a:schemeClr val="tx2">
                    <a:lumMod val="50000"/>
                  </a:schemeClr>
                </a:solidFill>
              </a:rPr>
              <a:t>інші</a:t>
            </a:r>
            <a:r>
              <a:rPr lang="ru-RU" sz="6200" b="1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sz="6200" b="1" dirty="0" err="1">
                <a:solidFill>
                  <a:schemeClr val="tx2">
                    <a:lumMod val="50000"/>
                  </a:schemeClr>
                </a:solidFill>
              </a:rPr>
              <a:t>нордичні</a:t>
            </a:r>
            <a:r>
              <a:rPr lang="ru-RU" sz="6200" b="1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sz="6200" b="1" dirty="0" err="1">
                <a:solidFill>
                  <a:schemeClr val="tx2">
                    <a:lumMod val="50000"/>
                  </a:schemeClr>
                </a:solidFill>
              </a:rPr>
              <a:t>германські</a:t>
            </a:r>
            <a:r>
              <a:rPr lang="ru-RU" sz="6200" b="1" dirty="0">
                <a:solidFill>
                  <a:schemeClr val="tx2">
                    <a:lumMod val="50000"/>
                  </a:schemeClr>
                </a:solidFill>
              </a:rPr>
              <a:t> народи) над </a:t>
            </a:r>
            <a:r>
              <a:rPr lang="ru-RU" sz="6200" b="1" dirty="0" err="1">
                <a:solidFill>
                  <a:schemeClr val="tx2">
                    <a:lumMod val="50000"/>
                  </a:schemeClr>
                </a:solidFill>
              </a:rPr>
              <a:t>усіма</a:t>
            </a:r>
            <a:r>
              <a:rPr lang="ru-RU" sz="6200" b="1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sz="6200" b="1" dirty="0" err="1">
                <a:solidFill>
                  <a:schemeClr val="tx2">
                    <a:lumMod val="50000"/>
                  </a:schemeClr>
                </a:solidFill>
              </a:rPr>
              <a:t>іншими</a:t>
            </a:r>
            <a:r>
              <a:rPr lang="ru-RU" sz="6200" b="1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sz="6200" b="1" dirty="0" err="1">
                <a:solidFill>
                  <a:schemeClr val="tx2">
                    <a:lumMod val="50000"/>
                  </a:schemeClr>
                </a:solidFill>
              </a:rPr>
              <a:t>етносами</a:t>
            </a:r>
            <a:r>
              <a:rPr lang="ru-RU" sz="6200" b="1" dirty="0">
                <a:solidFill>
                  <a:schemeClr val="tx2">
                    <a:lumMod val="50000"/>
                  </a:schemeClr>
                </a:solidFill>
              </a:rPr>
              <a:t> та </a:t>
            </a:r>
            <a:r>
              <a:rPr lang="ru-RU" sz="6200" b="1" dirty="0" err="1">
                <a:solidFill>
                  <a:schemeClr val="tx2">
                    <a:lumMod val="50000"/>
                  </a:schemeClr>
                </a:solidFill>
              </a:rPr>
              <a:t>націями</a:t>
            </a:r>
            <a:r>
              <a:rPr lang="ru-RU" sz="6200" b="1" dirty="0">
                <a:solidFill>
                  <a:schemeClr val="tx2">
                    <a:lumMod val="50000"/>
                  </a:schemeClr>
                </a:solidFill>
              </a:rPr>
              <a:t>. </a:t>
            </a:r>
            <a:r>
              <a:rPr lang="ru-RU" sz="6200" b="1" dirty="0" err="1">
                <a:solidFill>
                  <a:schemeClr val="tx2">
                    <a:lumMod val="50000"/>
                  </a:schemeClr>
                </a:solidFill>
              </a:rPr>
              <a:t>Наступним</a:t>
            </a:r>
            <a:r>
              <a:rPr lang="ru-RU" sz="6200" b="1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sz="6200" b="1" dirty="0" err="1">
                <a:solidFill>
                  <a:schemeClr val="tx2">
                    <a:lumMod val="50000"/>
                  </a:schemeClr>
                </a:solidFill>
              </a:rPr>
              <a:t>етапом</a:t>
            </a:r>
            <a:r>
              <a:rPr lang="ru-RU" sz="6200" b="1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sz="6200" b="1" dirty="0" err="1">
                <a:solidFill>
                  <a:schemeClr val="tx2">
                    <a:lumMod val="50000"/>
                  </a:schemeClr>
                </a:solidFill>
              </a:rPr>
              <a:t>після</a:t>
            </a:r>
            <a:r>
              <a:rPr lang="ru-RU" sz="6200" b="1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sz="6200" b="1" dirty="0" err="1">
                <a:solidFill>
                  <a:schemeClr val="tx2">
                    <a:lumMod val="50000"/>
                  </a:schemeClr>
                </a:solidFill>
              </a:rPr>
              <a:t>завоювання</a:t>
            </a:r>
            <a:r>
              <a:rPr lang="ru-RU" sz="6200" b="1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sz="6200" b="1" dirty="0" err="1">
                <a:solidFill>
                  <a:schemeClr val="tx2">
                    <a:lumMod val="50000"/>
                  </a:schemeClr>
                </a:solidFill>
              </a:rPr>
              <a:t>нових</a:t>
            </a:r>
            <a:r>
              <a:rPr lang="ru-RU" sz="6200" b="1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sz="6200" b="1" dirty="0" err="1">
                <a:solidFill>
                  <a:schemeClr val="tx2">
                    <a:lumMod val="50000"/>
                  </a:schemeClr>
                </a:solidFill>
              </a:rPr>
              <a:t>територій</a:t>
            </a:r>
            <a:r>
              <a:rPr lang="ru-RU" sz="6200" b="1" dirty="0">
                <a:solidFill>
                  <a:schemeClr val="tx2">
                    <a:lumMod val="50000"/>
                  </a:schemeClr>
                </a:solidFill>
              </a:rPr>
              <a:t> на </a:t>
            </a:r>
            <a:r>
              <a:rPr lang="ru-RU" sz="6200" b="1" dirty="0" err="1">
                <a:solidFill>
                  <a:schemeClr val="tx2">
                    <a:lumMod val="50000"/>
                  </a:schemeClr>
                </a:solidFill>
              </a:rPr>
              <a:t>сході</a:t>
            </a:r>
            <a:r>
              <a:rPr lang="ru-RU" sz="6200" b="1" dirty="0">
                <a:solidFill>
                  <a:schemeClr val="tx2">
                    <a:lumMod val="50000"/>
                  </a:schemeClr>
                </a:solidFill>
              </a:rPr>
              <a:t> (</a:t>
            </a:r>
            <a:r>
              <a:rPr lang="ru-RU" sz="6200" b="1" dirty="0" err="1">
                <a:solidFill>
                  <a:schemeClr val="tx2">
                    <a:lumMod val="50000"/>
                  </a:schemeClr>
                </a:solidFill>
              </a:rPr>
              <a:t>т.зв</a:t>
            </a:r>
            <a:r>
              <a:rPr lang="ru-RU" sz="6200" b="1" dirty="0">
                <a:solidFill>
                  <a:schemeClr val="tx2">
                    <a:lumMod val="50000"/>
                  </a:schemeClr>
                </a:solidFill>
              </a:rPr>
              <a:t>. </a:t>
            </a:r>
            <a:r>
              <a:rPr lang="ru-RU" sz="6200" b="1" dirty="0" err="1">
                <a:solidFill>
                  <a:schemeClr val="tx2">
                    <a:lumMod val="50000"/>
                  </a:schemeClr>
                </a:solidFill>
              </a:rPr>
              <a:t>життєвого</a:t>
            </a:r>
            <a:r>
              <a:rPr lang="ru-RU" sz="6200" b="1" dirty="0">
                <a:solidFill>
                  <a:schemeClr val="tx2">
                    <a:lumMod val="50000"/>
                  </a:schemeClr>
                </a:solidFill>
              </a:rPr>
              <a:t> простору) мало стати </a:t>
            </a:r>
            <a:r>
              <a:rPr lang="ru-RU" sz="6200" b="1" dirty="0" err="1">
                <a:solidFill>
                  <a:schemeClr val="tx2">
                    <a:lumMod val="50000"/>
                  </a:schemeClr>
                </a:solidFill>
              </a:rPr>
              <a:t>їх</a:t>
            </a:r>
            <a:r>
              <a:rPr lang="ru-RU" sz="6200" b="1" dirty="0">
                <a:solidFill>
                  <a:schemeClr val="tx2">
                    <a:lumMod val="50000"/>
                  </a:schemeClr>
                </a:solidFill>
              </a:rPr>
              <a:t> «</a:t>
            </a:r>
            <a:r>
              <a:rPr lang="ru-RU" sz="6200" b="1" dirty="0" err="1">
                <a:solidFill>
                  <a:schemeClr val="tx2">
                    <a:lumMod val="50000"/>
                  </a:schemeClr>
                </a:solidFill>
              </a:rPr>
              <a:t>звільнення</a:t>
            </a:r>
            <a:r>
              <a:rPr lang="ru-RU" sz="6200" b="1" dirty="0">
                <a:solidFill>
                  <a:schemeClr val="tx2">
                    <a:lumMod val="50000"/>
                  </a:schemeClr>
                </a:solidFill>
              </a:rPr>
              <a:t>» </a:t>
            </a:r>
            <a:r>
              <a:rPr lang="ru-RU" sz="6200" b="1" dirty="0" err="1">
                <a:solidFill>
                  <a:schemeClr val="tx2">
                    <a:lumMod val="50000"/>
                  </a:schemeClr>
                </a:solidFill>
              </a:rPr>
              <a:t>від</a:t>
            </a:r>
            <a:r>
              <a:rPr lang="ru-RU" sz="6200" b="1" dirty="0">
                <a:solidFill>
                  <a:schemeClr val="tx2">
                    <a:lumMod val="50000"/>
                  </a:schemeClr>
                </a:solidFill>
              </a:rPr>
              <a:t> «</a:t>
            </a:r>
            <a:r>
              <a:rPr lang="ru-RU" sz="6200" b="1" dirty="0" err="1">
                <a:solidFill>
                  <a:schemeClr val="tx2">
                    <a:lumMod val="50000"/>
                  </a:schemeClr>
                </a:solidFill>
              </a:rPr>
              <a:t>зайвої</a:t>
            </a:r>
            <a:r>
              <a:rPr lang="ru-RU" sz="6200" b="1" dirty="0">
                <a:solidFill>
                  <a:schemeClr val="tx2">
                    <a:lumMod val="50000"/>
                  </a:schemeClr>
                </a:solidFill>
              </a:rPr>
              <a:t>» </a:t>
            </a:r>
            <a:r>
              <a:rPr lang="ru-RU" sz="6200" b="1" dirty="0" err="1">
                <a:solidFill>
                  <a:schemeClr val="tx2">
                    <a:lumMod val="50000"/>
                  </a:schemeClr>
                </a:solidFill>
              </a:rPr>
              <a:t>маси</a:t>
            </a:r>
            <a:r>
              <a:rPr lang="ru-RU" sz="6200" b="1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sz="6200" b="1" dirty="0" err="1">
                <a:solidFill>
                  <a:schemeClr val="tx2">
                    <a:lumMod val="50000"/>
                  </a:schemeClr>
                </a:solidFill>
              </a:rPr>
              <a:t>населення</a:t>
            </a:r>
            <a:r>
              <a:rPr lang="ru-RU" sz="6200" b="1" dirty="0">
                <a:solidFill>
                  <a:schemeClr val="tx2">
                    <a:lumMod val="50000"/>
                  </a:schemeClr>
                </a:solidFill>
              </a:rPr>
              <a:t> і </a:t>
            </a:r>
            <a:r>
              <a:rPr lang="ru-RU" sz="6200" b="1" dirty="0" err="1">
                <a:solidFill>
                  <a:schemeClr val="tx2">
                    <a:lumMod val="50000"/>
                  </a:schemeClr>
                </a:solidFill>
              </a:rPr>
              <a:t>подальша</a:t>
            </a:r>
            <a:r>
              <a:rPr lang="ru-RU" sz="6200" b="1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sz="6200" b="1" dirty="0" err="1">
                <a:solidFill>
                  <a:schemeClr val="tx2">
                    <a:lumMod val="50000"/>
                  </a:schemeClr>
                </a:solidFill>
              </a:rPr>
              <a:t>колонізація</a:t>
            </a:r>
            <a:r>
              <a:rPr lang="ru-RU" sz="6200" b="1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sz="6200" b="1" dirty="0" err="1">
                <a:solidFill>
                  <a:schemeClr val="tx2">
                    <a:lumMod val="50000"/>
                  </a:schemeClr>
                </a:solidFill>
              </a:rPr>
              <a:t>німцями</a:t>
            </a:r>
            <a:r>
              <a:rPr lang="ru-RU" sz="6200" b="1" dirty="0">
                <a:solidFill>
                  <a:schemeClr val="tx2">
                    <a:lumMod val="50000"/>
                  </a:schemeClr>
                </a:solidFill>
              </a:rPr>
              <a:t>. </a:t>
            </a:r>
            <a:r>
              <a:rPr lang="ru-RU" sz="6200" b="1" dirty="0" err="1">
                <a:solidFill>
                  <a:schemeClr val="tx2">
                    <a:lumMod val="50000"/>
                  </a:schemeClr>
                </a:solidFill>
              </a:rPr>
              <a:t>Настанови</a:t>
            </a:r>
            <a:r>
              <a:rPr lang="ru-RU" sz="6200" b="1" dirty="0">
                <a:solidFill>
                  <a:schemeClr val="tx2">
                    <a:lumMod val="50000"/>
                  </a:schemeClr>
                </a:solidFill>
              </a:rPr>
              <a:t> фюрера </a:t>
            </a:r>
            <a:r>
              <a:rPr lang="ru-RU" sz="6200" b="1" dirty="0" err="1">
                <a:solidFill>
                  <a:schemeClr val="tx2">
                    <a:lumMod val="50000"/>
                  </a:schemeClr>
                </a:solidFill>
              </a:rPr>
              <a:t>були</a:t>
            </a:r>
            <a:r>
              <a:rPr lang="ru-RU" sz="6200" b="1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sz="6200" b="1" dirty="0" err="1">
                <a:solidFill>
                  <a:schemeClr val="tx2">
                    <a:lumMod val="50000"/>
                  </a:schemeClr>
                </a:solidFill>
              </a:rPr>
              <a:t>деталізовані</a:t>
            </a:r>
            <a:r>
              <a:rPr lang="ru-RU" sz="6200" b="1" dirty="0">
                <a:solidFill>
                  <a:schemeClr val="tx2">
                    <a:lumMod val="50000"/>
                  </a:schemeClr>
                </a:solidFill>
              </a:rPr>
              <a:t> у </a:t>
            </a:r>
            <a:r>
              <a:rPr lang="ru-RU" sz="6200" b="1" dirty="0" err="1">
                <a:solidFill>
                  <a:schemeClr val="tx2">
                    <a:lumMod val="50000"/>
                  </a:schemeClr>
                </a:solidFill>
              </a:rPr>
              <a:t>численних</a:t>
            </a:r>
            <a:r>
              <a:rPr lang="ru-RU" sz="6200" b="1" dirty="0">
                <a:solidFill>
                  <a:schemeClr val="tx2">
                    <a:lumMod val="50000"/>
                  </a:schemeClr>
                </a:solidFill>
              </a:rPr>
              <a:t> документах </a:t>
            </a:r>
            <a:r>
              <a:rPr lang="ru-RU" sz="6200" b="1" dirty="0" err="1">
                <a:solidFill>
                  <a:schemeClr val="tx2">
                    <a:lumMod val="50000"/>
                  </a:schemeClr>
                </a:solidFill>
              </a:rPr>
              <a:t>вищих</a:t>
            </a:r>
            <a:r>
              <a:rPr lang="ru-RU" sz="6200" b="1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sz="6200" b="1" dirty="0" err="1">
                <a:solidFill>
                  <a:schemeClr val="tx2">
                    <a:lumMod val="50000"/>
                  </a:schemeClr>
                </a:solidFill>
              </a:rPr>
              <a:t>цивільних</a:t>
            </a:r>
            <a:r>
              <a:rPr lang="ru-RU" sz="6200" b="1" dirty="0">
                <a:solidFill>
                  <a:schemeClr val="tx2">
                    <a:lumMod val="50000"/>
                  </a:schemeClr>
                </a:solidFill>
              </a:rPr>
              <a:t> і </a:t>
            </a:r>
            <a:r>
              <a:rPr lang="ru-RU" sz="6200" b="1" dirty="0" err="1">
                <a:solidFill>
                  <a:schemeClr val="tx2">
                    <a:lumMod val="50000"/>
                  </a:schemeClr>
                </a:solidFill>
              </a:rPr>
              <a:t>військових</a:t>
            </a:r>
            <a:r>
              <a:rPr lang="ru-RU" sz="6200" b="1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sz="6200" b="1" dirty="0" err="1">
                <a:solidFill>
                  <a:schemeClr val="tx2">
                    <a:lumMod val="50000"/>
                  </a:schemeClr>
                </a:solidFill>
              </a:rPr>
              <a:t>чинників</a:t>
            </a:r>
            <a:r>
              <a:rPr lang="ru-RU" sz="6200" b="1" dirty="0">
                <a:solidFill>
                  <a:schemeClr val="tx2">
                    <a:lumMod val="50000"/>
                  </a:schemeClr>
                </a:solidFill>
              </a:rPr>
              <a:t>, </a:t>
            </a:r>
            <a:r>
              <a:rPr lang="ru-RU" sz="6200" b="1" dirty="0" err="1">
                <a:solidFill>
                  <a:schemeClr val="tx2">
                    <a:lumMod val="50000"/>
                  </a:schemeClr>
                </a:solidFill>
              </a:rPr>
              <a:t>різних</a:t>
            </a:r>
            <a:r>
              <a:rPr lang="ru-RU" sz="6200" b="1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sz="6200" b="1" dirty="0" err="1">
                <a:solidFill>
                  <a:schemeClr val="tx2">
                    <a:lumMod val="50000"/>
                  </a:schemeClr>
                </a:solidFill>
              </a:rPr>
              <a:t>установ</a:t>
            </a:r>
            <a:r>
              <a:rPr lang="ru-RU" sz="6200" b="1" dirty="0">
                <a:solidFill>
                  <a:schemeClr val="tx2">
                    <a:lumMod val="50000"/>
                  </a:schemeClr>
                </a:solidFill>
              </a:rPr>
              <a:t>. </a:t>
            </a:r>
            <a:r>
              <a:rPr lang="ru-RU" sz="6200" b="1" dirty="0" err="1">
                <a:solidFill>
                  <a:schemeClr val="tx2">
                    <a:lumMod val="50000"/>
                  </a:schemeClr>
                </a:solidFill>
              </a:rPr>
              <a:t>Особливе</a:t>
            </a:r>
            <a:r>
              <a:rPr lang="ru-RU" sz="6200" b="1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sz="6200" b="1" dirty="0" err="1">
                <a:solidFill>
                  <a:schemeClr val="tx2">
                    <a:lumMod val="50000"/>
                  </a:schemeClr>
                </a:solidFill>
              </a:rPr>
              <a:t>місце</a:t>
            </a:r>
            <a:r>
              <a:rPr lang="ru-RU" sz="6200" b="1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sz="6200" b="1" dirty="0" err="1">
                <a:solidFill>
                  <a:schemeClr val="tx2">
                    <a:lumMod val="50000"/>
                  </a:schemeClr>
                </a:solidFill>
              </a:rPr>
              <a:t>серед</a:t>
            </a:r>
            <a:r>
              <a:rPr lang="ru-RU" sz="6200" b="1" dirty="0">
                <a:solidFill>
                  <a:schemeClr val="tx2">
                    <a:lumMod val="50000"/>
                  </a:schemeClr>
                </a:solidFill>
              </a:rPr>
              <a:t> них </a:t>
            </a:r>
            <a:r>
              <a:rPr lang="ru-RU" sz="6200" b="1" dirty="0" err="1">
                <a:solidFill>
                  <a:schemeClr val="tx2">
                    <a:lumMod val="50000"/>
                  </a:schemeClr>
                </a:solidFill>
              </a:rPr>
              <a:t>посідає</a:t>
            </a:r>
            <a:r>
              <a:rPr lang="ru-RU" sz="6200" b="1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sz="6200" b="1" dirty="0" err="1">
                <a:solidFill>
                  <a:schemeClr val="tx2">
                    <a:lumMod val="50000"/>
                  </a:schemeClr>
                </a:solidFill>
              </a:rPr>
              <a:t>генеральний</a:t>
            </a:r>
            <a:r>
              <a:rPr lang="ru-RU" sz="6200" b="1" dirty="0">
                <a:solidFill>
                  <a:schemeClr val="tx2">
                    <a:lumMod val="50000"/>
                  </a:schemeClr>
                </a:solidFill>
              </a:rPr>
              <a:t> план «Ост» (перший </a:t>
            </a:r>
            <a:r>
              <a:rPr lang="ru-RU" sz="6200" b="1" dirty="0" err="1">
                <a:solidFill>
                  <a:schemeClr val="tx2">
                    <a:lumMod val="50000"/>
                  </a:schemeClr>
                </a:solidFill>
              </a:rPr>
              <a:t>варіант</a:t>
            </a:r>
            <a:r>
              <a:rPr lang="ru-RU" sz="6200" b="1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sz="6200" b="1" dirty="0" err="1">
                <a:solidFill>
                  <a:schemeClr val="tx2">
                    <a:lumMod val="50000"/>
                  </a:schemeClr>
                </a:solidFill>
              </a:rPr>
              <a:t>якого</a:t>
            </a:r>
            <a:r>
              <a:rPr lang="ru-RU" sz="6200" b="1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sz="6200" b="1" dirty="0" err="1">
                <a:solidFill>
                  <a:schemeClr val="tx2">
                    <a:lumMod val="50000"/>
                  </a:schemeClr>
                </a:solidFill>
              </a:rPr>
              <a:t>був</a:t>
            </a:r>
            <a:r>
              <a:rPr lang="ru-RU" sz="6200" b="1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sz="6200" b="1" dirty="0" err="1">
                <a:solidFill>
                  <a:schemeClr val="tx2">
                    <a:lumMod val="50000"/>
                  </a:schemeClr>
                </a:solidFill>
              </a:rPr>
              <a:t>розроблений</a:t>
            </a:r>
            <a:r>
              <a:rPr lang="ru-RU" sz="6200" b="1" dirty="0">
                <a:solidFill>
                  <a:schemeClr val="tx2">
                    <a:lumMod val="50000"/>
                  </a:schemeClr>
                </a:solidFill>
              </a:rPr>
              <a:t> у </a:t>
            </a:r>
            <a:r>
              <a:rPr lang="ru-RU" sz="6200" b="1" dirty="0" err="1">
                <a:solidFill>
                  <a:schemeClr val="tx2">
                    <a:lumMod val="50000"/>
                  </a:schemeClr>
                </a:solidFill>
              </a:rPr>
              <a:t>січні</a:t>
            </a:r>
            <a:r>
              <a:rPr lang="ru-RU" sz="6200" b="1" dirty="0">
                <a:solidFill>
                  <a:schemeClr val="tx2">
                    <a:lumMod val="50000"/>
                  </a:schemeClr>
                </a:solidFill>
              </a:rPr>
              <a:t> 1940 р.). В </a:t>
            </a:r>
            <a:r>
              <a:rPr lang="ru-RU" sz="6200" b="1" dirty="0" err="1">
                <a:solidFill>
                  <a:schemeClr val="tx2">
                    <a:lumMod val="50000"/>
                  </a:schemeClr>
                </a:solidFill>
              </a:rPr>
              <a:t>цьому</a:t>
            </a:r>
            <a:r>
              <a:rPr lang="ru-RU" sz="6200" b="1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sz="6200" b="1" dirty="0" err="1">
                <a:solidFill>
                  <a:schemeClr val="tx2">
                    <a:lumMod val="50000"/>
                  </a:schemeClr>
                </a:solidFill>
              </a:rPr>
              <a:t>плані</a:t>
            </a:r>
            <a:r>
              <a:rPr lang="ru-RU" sz="6200" b="1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sz="6200" b="1" dirty="0" err="1">
                <a:solidFill>
                  <a:schemeClr val="tx2">
                    <a:lumMod val="50000"/>
                  </a:schemeClr>
                </a:solidFill>
              </a:rPr>
              <a:t>викладені</a:t>
            </a:r>
            <a:r>
              <a:rPr lang="ru-RU" sz="6200" b="1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sz="6200" b="1" dirty="0" err="1">
                <a:solidFill>
                  <a:schemeClr val="tx2">
                    <a:lumMod val="50000"/>
                  </a:schemeClr>
                </a:solidFill>
              </a:rPr>
              <a:t>основні</a:t>
            </a:r>
            <a:r>
              <a:rPr lang="ru-RU" sz="6200" b="1" dirty="0">
                <a:solidFill>
                  <a:schemeClr val="tx2">
                    <a:lumMod val="50000"/>
                  </a:schemeClr>
                </a:solidFill>
              </a:rPr>
              <a:t> засади і </a:t>
            </a:r>
            <a:r>
              <a:rPr lang="ru-RU" sz="6200" b="1" dirty="0" err="1">
                <a:solidFill>
                  <a:schemeClr val="tx2">
                    <a:lumMod val="50000"/>
                  </a:schemeClr>
                </a:solidFill>
              </a:rPr>
              <a:t>напрями</a:t>
            </a:r>
            <a:r>
              <a:rPr lang="ru-RU" sz="6200" b="1" dirty="0">
                <a:solidFill>
                  <a:schemeClr val="tx2">
                    <a:lumMod val="50000"/>
                  </a:schemeClr>
                </a:solidFill>
              </a:rPr>
              <a:t> «</a:t>
            </a:r>
            <a:r>
              <a:rPr lang="ru-RU" sz="6200" b="1" dirty="0" err="1">
                <a:solidFill>
                  <a:schemeClr val="tx2">
                    <a:lumMod val="50000"/>
                  </a:schemeClr>
                </a:solidFill>
              </a:rPr>
              <a:t>східної</a:t>
            </a:r>
            <a:r>
              <a:rPr lang="ru-RU" sz="6200" b="1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sz="6200" b="1" dirty="0" err="1">
                <a:solidFill>
                  <a:schemeClr val="tx2">
                    <a:lumMod val="50000"/>
                  </a:schemeClr>
                </a:solidFill>
              </a:rPr>
              <a:t>політики</a:t>
            </a:r>
            <a:r>
              <a:rPr lang="ru-RU" sz="6200" b="1" dirty="0">
                <a:solidFill>
                  <a:schemeClr val="tx2">
                    <a:lumMod val="50000"/>
                  </a:schemeClr>
                </a:solidFill>
              </a:rPr>
              <a:t>» </a:t>
            </a:r>
            <a:r>
              <a:rPr lang="ru-RU" sz="6200" b="1" dirty="0" err="1">
                <a:solidFill>
                  <a:schemeClr val="tx2">
                    <a:lumMod val="50000"/>
                  </a:schemeClr>
                </a:solidFill>
              </a:rPr>
              <a:t>нацистів</a:t>
            </a:r>
            <a:r>
              <a:rPr lang="ru-RU" sz="6200" b="1" dirty="0">
                <a:solidFill>
                  <a:schemeClr val="tx2">
                    <a:lumMod val="50000"/>
                  </a:schemeClr>
                </a:solidFill>
              </a:rPr>
              <a:t>. </a:t>
            </a:r>
            <a:r>
              <a:rPr lang="ru-RU" sz="6200" b="1" dirty="0" err="1">
                <a:solidFill>
                  <a:schemeClr val="tx2">
                    <a:lumMod val="50000"/>
                  </a:schemeClr>
                </a:solidFill>
              </a:rPr>
              <a:t>Відповідно</a:t>
            </a:r>
            <a:r>
              <a:rPr lang="ru-RU" sz="6200" b="1" dirty="0">
                <a:solidFill>
                  <a:schemeClr val="tx2">
                    <a:lumMod val="50000"/>
                  </a:schemeClr>
                </a:solidFill>
              </a:rPr>
              <a:t> до </a:t>
            </a:r>
            <a:r>
              <a:rPr lang="ru-RU" sz="6200" b="1" dirty="0" err="1">
                <a:solidFill>
                  <a:schemeClr val="tx2">
                    <a:lumMod val="50000"/>
                  </a:schemeClr>
                </a:solidFill>
              </a:rPr>
              <a:t>нього</a:t>
            </a:r>
            <a:r>
              <a:rPr lang="ru-RU" sz="6200" b="1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sz="6200" b="1" dirty="0" err="1">
                <a:solidFill>
                  <a:schemeClr val="tx2">
                    <a:lumMod val="50000"/>
                  </a:schemeClr>
                </a:solidFill>
              </a:rPr>
              <a:t>передбачалося</a:t>
            </a:r>
            <a:r>
              <a:rPr lang="ru-RU" sz="6200" b="1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sz="6200" b="1" dirty="0" err="1">
                <a:solidFill>
                  <a:schemeClr val="tx2">
                    <a:lumMod val="50000"/>
                  </a:schemeClr>
                </a:solidFill>
              </a:rPr>
              <a:t>переселити</a:t>
            </a:r>
            <a:r>
              <a:rPr lang="ru-RU" sz="6200" b="1" dirty="0">
                <a:solidFill>
                  <a:schemeClr val="tx2">
                    <a:lumMod val="50000"/>
                  </a:schemeClr>
                </a:solidFill>
              </a:rPr>
              <a:t> і </a:t>
            </a:r>
            <a:r>
              <a:rPr lang="ru-RU" sz="6200" b="1" dirty="0" err="1">
                <a:solidFill>
                  <a:schemeClr val="tx2">
                    <a:lumMod val="50000"/>
                  </a:schemeClr>
                </a:solidFill>
              </a:rPr>
              <a:t>знищити</a:t>
            </a:r>
            <a:r>
              <a:rPr lang="ru-RU" sz="6200" b="1" dirty="0">
                <a:solidFill>
                  <a:schemeClr val="tx2">
                    <a:lumMod val="50000"/>
                  </a:schemeClr>
                </a:solidFill>
              </a:rPr>
              <a:t> 31 млн </a:t>
            </a:r>
            <a:r>
              <a:rPr lang="ru-RU" sz="6200" b="1" dirty="0" err="1">
                <a:solidFill>
                  <a:schemeClr val="tx2">
                    <a:lumMod val="50000"/>
                  </a:schemeClr>
                </a:solidFill>
              </a:rPr>
              <a:t>мешканців</a:t>
            </a:r>
            <a:r>
              <a:rPr lang="ru-RU" sz="6200" b="1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sz="6200" b="1" dirty="0" err="1">
                <a:solidFill>
                  <a:schemeClr val="tx2">
                    <a:lumMod val="50000"/>
                  </a:schemeClr>
                </a:solidFill>
              </a:rPr>
              <a:t>західної</a:t>
            </a:r>
            <a:r>
              <a:rPr lang="ru-RU" sz="6200" b="1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sz="6200" b="1" dirty="0" err="1">
                <a:solidFill>
                  <a:schemeClr val="tx2">
                    <a:lumMod val="50000"/>
                  </a:schemeClr>
                </a:solidFill>
              </a:rPr>
              <a:t>частини</a:t>
            </a:r>
            <a:r>
              <a:rPr lang="ru-RU" sz="6200" b="1" dirty="0">
                <a:solidFill>
                  <a:schemeClr val="tx2">
                    <a:lumMod val="50000"/>
                  </a:schemeClr>
                </a:solidFill>
              </a:rPr>
              <a:t> СРСР і </a:t>
            </a:r>
            <a:r>
              <a:rPr lang="ru-RU" sz="6200" b="1" dirty="0" err="1">
                <a:solidFill>
                  <a:schemeClr val="tx2">
                    <a:lumMod val="50000"/>
                  </a:schemeClr>
                </a:solidFill>
              </a:rPr>
              <a:t>Польщі</a:t>
            </a:r>
            <a:r>
              <a:rPr lang="ru-RU" sz="6200" b="1" dirty="0">
                <a:solidFill>
                  <a:schemeClr val="tx2">
                    <a:lumMod val="50000"/>
                  </a:schemeClr>
                </a:solidFill>
              </a:rPr>
              <a:t>, </a:t>
            </a:r>
            <a:r>
              <a:rPr lang="ru-RU" sz="6200" b="1" dirty="0" err="1">
                <a:solidFill>
                  <a:schemeClr val="tx2">
                    <a:lumMod val="50000"/>
                  </a:schemeClr>
                </a:solidFill>
              </a:rPr>
              <a:t>серед</a:t>
            </a:r>
            <a:r>
              <a:rPr lang="ru-RU" sz="6200" b="1" dirty="0">
                <a:solidFill>
                  <a:schemeClr val="tx2">
                    <a:lumMod val="50000"/>
                  </a:schemeClr>
                </a:solidFill>
              </a:rPr>
              <a:t> них – 65% </a:t>
            </a:r>
            <a:r>
              <a:rPr lang="ru-RU" sz="6200" b="1" dirty="0" err="1">
                <a:solidFill>
                  <a:schemeClr val="tx2">
                    <a:lumMod val="50000"/>
                  </a:schemeClr>
                </a:solidFill>
              </a:rPr>
              <a:t>українців</a:t>
            </a:r>
            <a:r>
              <a:rPr lang="ru-RU" sz="6200" b="1" dirty="0">
                <a:solidFill>
                  <a:schemeClr val="tx2">
                    <a:lumMod val="50000"/>
                  </a:schemeClr>
                </a:solidFill>
              </a:rPr>
              <a:t>, 75% </a:t>
            </a:r>
            <a:r>
              <a:rPr lang="ru-RU" sz="6200" b="1" dirty="0" err="1">
                <a:solidFill>
                  <a:schemeClr val="tx2">
                    <a:lumMod val="50000"/>
                  </a:schemeClr>
                </a:solidFill>
              </a:rPr>
              <a:t>білорусів</a:t>
            </a:r>
            <a:r>
              <a:rPr lang="ru-RU" sz="6200" b="1" dirty="0">
                <a:solidFill>
                  <a:schemeClr val="tx2">
                    <a:lumMod val="50000"/>
                  </a:schemeClr>
                </a:solidFill>
              </a:rPr>
              <a:t>, 80-85% </a:t>
            </a:r>
            <a:r>
              <a:rPr lang="ru-RU" sz="6200" b="1" dirty="0" err="1">
                <a:solidFill>
                  <a:schemeClr val="tx2">
                    <a:lumMod val="50000"/>
                  </a:schemeClr>
                </a:solidFill>
              </a:rPr>
              <a:t>поляків</a:t>
            </a:r>
            <a:r>
              <a:rPr lang="ru-RU" sz="6200" b="1" dirty="0">
                <a:solidFill>
                  <a:schemeClr val="tx2">
                    <a:lumMod val="50000"/>
                  </a:schemeClr>
                </a:solidFill>
              </a:rPr>
              <a:t>. </a:t>
            </a:r>
            <a:r>
              <a:rPr lang="ru-RU" sz="6200" b="1" dirty="0" err="1">
                <a:solidFill>
                  <a:schemeClr val="tx2">
                    <a:lumMod val="50000"/>
                  </a:schemeClr>
                </a:solidFill>
              </a:rPr>
              <a:t>Замість</a:t>
            </a:r>
            <a:r>
              <a:rPr lang="ru-RU" sz="6200" b="1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sz="6200" b="1" dirty="0" err="1">
                <a:solidFill>
                  <a:schemeClr val="tx2">
                    <a:lumMod val="50000"/>
                  </a:schemeClr>
                </a:solidFill>
              </a:rPr>
              <a:t>передбачалося</a:t>
            </a:r>
            <a:r>
              <a:rPr lang="ru-RU" sz="6200" b="1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sz="6200" b="1" dirty="0" err="1">
                <a:solidFill>
                  <a:schemeClr val="tx2">
                    <a:lumMod val="50000"/>
                  </a:schemeClr>
                </a:solidFill>
              </a:rPr>
              <a:t>поселити</a:t>
            </a:r>
            <a:r>
              <a:rPr lang="ru-RU" sz="6200" b="1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sz="6200" b="1" dirty="0" err="1">
                <a:solidFill>
                  <a:schemeClr val="tx2">
                    <a:lumMod val="50000"/>
                  </a:schemeClr>
                </a:solidFill>
              </a:rPr>
              <a:t>німецьке</a:t>
            </a:r>
            <a:r>
              <a:rPr lang="ru-RU" sz="6200" b="1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sz="6200" b="1" dirty="0" err="1">
                <a:solidFill>
                  <a:schemeClr val="tx2">
                    <a:lumMod val="50000"/>
                  </a:schemeClr>
                </a:solidFill>
              </a:rPr>
              <a:t>населення</a:t>
            </a:r>
            <a:r>
              <a:rPr lang="ru-RU" sz="6200" b="1" dirty="0">
                <a:solidFill>
                  <a:schemeClr val="tx2">
                    <a:lumMod val="50000"/>
                  </a:schemeClr>
                </a:solidFill>
              </a:rPr>
              <a:t>.</a:t>
            </a:r>
          </a:p>
          <a:p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xmlns="" val="3250701622"/>
      </p:ext>
    </p:extLst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44000"/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332656"/>
            <a:ext cx="6840760" cy="5832648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ru-RU" dirty="0" err="1">
                <a:solidFill>
                  <a:srgbClr val="002060"/>
                </a:solidFill>
              </a:rPr>
              <a:t>Демографічний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 err="1">
                <a:solidFill>
                  <a:srgbClr val="002060"/>
                </a:solidFill>
              </a:rPr>
              <a:t>терор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 err="1">
                <a:solidFill>
                  <a:srgbClr val="002060"/>
                </a:solidFill>
              </a:rPr>
              <a:t>нацистських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 err="1">
                <a:solidFill>
                  <a:srgbClr val="002060"/>
                </a:solidFill>
              </a:rPr>
              <a:t>окупантів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 err="1">
                <a:solidFill>
                  <a:srgbClr val="002060"/>
                </a:solidFill>
              </a:rPr>
              <a:t>передбачав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 err="1">
                <a:solidFill>
                  <a:srgbClr val="002060"/>
                </a:solidFill>
              </a:rPr>
              <a:t>серію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 err="1">
                <a:solidFill>
                  <a:srgbClr val="002060"/>
                </a:solidFill>
              </a:rPr>
              <a:t>заходів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 err="1">
                <a:solidFill>
                  <a:srgbClr val="002060"/>
                </a:solidFill>
              </a:rPr>
              <a:t>зі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 err="1">
                <a:solidFill>
                  <a:srgbClr val="002060"/>
                </a:solidFill>
              </a:rPr>
              <a:t>зниження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 err="1">
                <a:solidFill>
                  <a:srgbClr val="002060"/>
                </a:solidFill>
              </a:rPr>
              <a:t>рівня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 err="1">
                <a:solidFill>
                  <a:srgbClr val="002060"/>
                </a:solidFill>
              </a:rPr>
              <a:t>народжуваності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 err="1">
                <a:solidFill>
                  <a:srgbClr val="002060"/>
                </a:solidFill>
              </a:rPr>
              <a:t>серед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 err="1">
                <a:solidFill>
                  <a:srgbClr val="002060"/>
                </a:solidFill>
              </a:rPr>
              <a:t>підкорених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 err="1">
                <a:solidFill>
                  <a:srgbClr val="002060"/>
                </a:solidFill>
              </a:rPr>
              <a:t>слов’янських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 err="1">
                <a:solidFill>
                  <a:srgbClr val="002060"/>
                </a:solidFill>
              </a:rPr>
              <a:t>народів</a:t>
            </a:r>
            <a:r>
              <a:rPr lang="ru-RU" dirty="0">
                <a:solidFill>
                  <a:srgbClr val="002060"/>
                </a:solidFill>
              </a:rPr>
              <a:t> через </a:t>
            </a:r>
            <a:r>
              <a:rPr lang="ru-RU" dirty="0" err="1">
                <a:solidFill>
                  <a:srgbClr val="002060"/>
                </a:solidFill>
              </a:rPr>
              <a:t>заохочення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 err="1">
                <a:solidFill>
                  <a:srgbClr val="002060"/>
                </a:solidFill>
              </a:rPr>
              <a:t>абортів</a:t>
            </a:r>
            <a:r>
              <a:rPr lang="ru-RU" dirty="0">
                <a:solidFill>
                  <a:srgbClr val="002060"/>
                </a:solidFill>
              </a:rPr>
              <a:t>, </a:t>
            </a:r>
            <a:r>
              <a:rPr lang="ru-RU" dirty="0" err="1">
                <a:solidFill>
                  <a:srgbClr val="002060"/>
                </a:solidFill>
              </a:rPr>
              <a:t>розлучень</a:t>
            </a:r>
            <a:r>
              <a:rPr lang="ru-RU" dirty="0">
                <a:solidFill>
                  <a:srgbClr val="002060"/>
                </a:solidFill>
              </a:rPr>
              <a:t>, </a:t>
            </a:r>
            <a:r>
              <a:rPr lang="ru-RU" dirty="0" err="1">
                <a:solidFill>
                  <a:srgbClr val="002060"/>
                </a:solidFill>
              </a:rPr>
              <a:t>стерилізації</a:t>
            </a:r>
            <a:r>
              <a:rPr lang="ru-RU" dirty="0">
                <a:solidFill>
                  <a:srgbClr val="002060"/>
                </a:solidFill>
              </a:rPr>
              <a:t>, </a:t>
            </a:r>
            <a:r>
              <a:rPr lang="ru-RU" dirty="0" err="1">
                <a:solidFill>
                  <a:srgbClr val="002060"/>
                </a:solidFill>
              </a:rPr>
              <a:t>пропаганди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 err="1">
                <a:solidFill>
                  <a:srgbClr val="002060"/>
                </a:solidFill>
              </a:rPr>
              <a:t>проти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 err="1">
                <a:solidFill>
                  <a:srgbClr val="002060"/>
                </a:solidFill>
              </a:rPr>
              <a:t>народжуваності</a:t>
            </a:r>
            <a:r>
              <a:rPr lang="ru-RU" dirty="0">
                <a:solidFill>
                  <a:srgbClr val="002060"/>
                </a:solidFill>
              </a:rPr>
              <a:t>, </a:t>
            </a:r>
            <a:r>
              <a:rPr lang="ru-RU" dirty="0" err="1">
                <a:solidFill>
                  <a:srgbClr val="002060"/>
                </a:solidFill>
              </a:rPr>
              <a:t>поширення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 err="1">
                <a:solidFill>
                  <a:srgbClr val="002060"/>
                </a:solidFill>
              </a:rPr>
              <a:t>протизаплідних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 err="1">
                <a:solidFill>
                  <a:srgbClr val="002060"/>
                </a:solidFill>
              </a:rPr>
              <a:t>засобів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 err="1">
                <a:solidFill>
                  <a:srgbClr val="002060"/>
                </a:solidFill>
              </a:rPr>
              <a:t>тощо</a:t>
            </a:r>
            <a:r>
              <a:rPr lang="ru-RU" dirty="0">
                <a:solidFill>
                  <a:srgbClr val="002060"/>
                </a:solidFill>
              </a:rPr>
              <a:t>.</a:t>
            </a:r>
          </a:p>
          <a:p>
            <a:pPr marL="0" indent="0">
              <a:buNone/>
            </a:pPr>
            <a:r>
              <a:rPr lang="ru-RU" dirty="0" err="1">
                <a:solidFill>
                  <a:srgbClr val="002060"/>
                </a:solidFill>
              </a:rPr>
              <a:t>Поряд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 err="1">
                <a:solidFill>
                  <a:srgbClr val="002060"/>
                </a:solidFill>
              </a:rPr>
              <a:t>із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 err="1">
                <a:solidFill>
                  <a:srgbClr val="002060"/>
                </a:solidFill>
              </a:rPr>
              <a:t>фізичним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 err="1">
                <a:solidFill>
                  <a:srgbClr val="002060"/>
                </a:solidFill>
              </a:rPr>
              <a:t>терором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 err="1">
                <a:solidFill>
                  <a:srgbClr val="002060"/>
                </a:solidFill>
              </a:rPr>
              <a:t>нацисти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 err="1">
                <a:solidFill>
                  <a:srgbClr val="002060"/>
                </a:solidFill>
              </a:rPr>
              <a:t>вдавалися</a:t>
            </a:r>
            <a:r>
              <a:rPr lang="ru-RU" dirty="0">
                <a:solidFill>
                  <a:srgbClr val="002060"/>
                </a:solidFill>
              </a:rPr>
              <a:t> до </a:t>
            </a:r>
            <a:r>
              <a:rPr lang="ru-RU" dirty="0" err="1">
                <a:solidFill>
                  <a:srgbClr val="002060"/>
                </a:solidFill>
              </a:rPr>
              <a:t>адміністративного</a:t>
            </a:r>
            <a:r>
              <a:rPr lang="ru-RU" dirty="0">
                <a:solidFill>
                  <a:srgbClr val="002060"/>
                </a:solidFill>
              </a:rPr>
              <a:t> й </a:t>
            </a:r>
            <a:r>
              <a:rPr lang="ru-RU" dirty="0" err="1">
                <a:solidFill>
                  <a:srgbClr val="002060"/>
                </a:solidFill>
              </a:rPr>
              <a:t>економічного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 err="1">
                <a:solidFill>
                  <a:srgbClr val="002060"/>
                </a:solidFill>
              </a:rPr>
              <a:t>терору</a:t>
            </a:r>
            <a:r>
              <a:rPr lang="ru-RU" dirty="0">
                <a:solidFill>
                  <a:srgbClr val="002060"/>
                </a:solidFill>
              </a:rPr>
              <a:t>. </a:t>
            </a:r>
            <a:r>
              <a:rPr lang="ru-RU" dirty="0" err="1">
                <a:solidFill>
                  <a:srgbClr val="002060"/>
                </a:solidFill>
              </a:rPr>
              <a:t>Встановивши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 err="1">
                <a:solidFill>
                  <a:srgbClr val="002060"/>
                </a:solidFill>
              </a:rPr>
              <a:t>непосильний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 err="1">
                <a:solidFill>
                  <a:srgbClr val="002060"/>
                </a:solidFill>
              </a:rPr>
              <a:t>тягар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 err="1">
                <a:solidFill>
                  <a:srgbClr val="002060"/>
                </a:solidFill>
              </a:rPr>
              <a:t>сільськогосподарської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 err="1">
                <a:solidFill>
                  <a:srgbClr val="002060"/>
                </a:solidFill>
              </a:rPr>
              <a:t>продукції</a:t>
            </a:r>
            <a:r>
              <a:rPr lang="ru-RU" dirty="0">
                <a:solidFill>
                  <a:srgbClr val="002060"/>
                </a:solidFill>
              </a:rPr>
              <a:t> та </a:t>
            </a:r>
            <a:r>
              <a:rPr lang="ru-RU" dirty="0" err="1">
                <a:solidFill>
                  <a:srgbClr val="002060"/>
                </a:solidFill>
              </a:rPr>
              <a:t>інших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 err="1">
                <a:solidFill>
                  <a:srgbClr val="002060"/>
                </a:solidFill>
              </a:rPr>
              <a:t>поборів</a:t>
            </a:r>
            <a:r>
              <a:rPr lang="ru-RU" dirty="0">
                <a:solidFill>
                  <a:srgbClr val="002060"/>
                </a:solidFill>
              </a:rPr>
              <a:t>, </a:t>
            </a:r>
            <a:r>
              <a:rPr lang="ru-RU" dirty="0" err="1">
                <a:solidFill>
                  <a:srgbClr val="002060"/>
                </a:solidFill>
              </a:rPr>
              <a:t>окупанти</a:t>
            </a:r>
            <a:r>
              <a:rPr lang="ru-RU" dirty="0">
                <a:solidFill>
                  <a:srgbClr val="002060"/>
                </a:solidFill>
              </a:rPr>
              <a:t> педантично </a:t>
            </a:r>
            <a:r>
              <a:rPr lang="ru-RU" dirty="0" err="1">
                <a:solidFill>
                  <a:srgbClr val="002060"/>
                </a:solidFill>
              </a:rPr>
              <a:t>затягували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 err="1">
                <a:solidFill>
                  <a:srgbClr val="002060"/>
                </a:solidFill>
              </a:rPr>
              <a:t>зашморг</a:t>
            </a:r>
            <a:r>
              <a:rPr lang="ru-RU" dirty="0">
                <a:solidFill>
                  <a:srgbClr val="002060"/>
                </a:solidFill>
              </a:rPr>
              <a:t> на </a:t>
            </a:r>
            <a:r>
              <a:rPr lang="ru-RU" dirty="0" err="1">
                <a:solidFill>
                  <a:srgbClr val="002060"/>
                </a:solidFill>
              </a:rPr>
              <a:t>шиї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 err="1">
                <a:solidFill>
                  <a:srgbClr val="002060"/>
                </a:solidFill>
              </a:rPr>
              <a:t>українського</a:t>
            </a:r>
            <a:r>
              <a:rPr lang="ru-RU" dirty="0">
                <a:solidFill>
                  <a:srgbClr val="002060"/>
                </a:solidFill>
              </a:rPr>
              <a:t> селянина й </a:t>
            </a:r>
            <a:r>
              <a:rPr lang="ru-RU" dirty="0" err="1">
                <a:solidFill>
                  <a:srgbClr val="002060"/>
                </a:solidFill>
              </a:rPr>
              <a:t>прирікали</a:t>
            </a:r>
            <a:r>
              <a:rPr lang="ru-RU" dirty="0">
                <a:solidFill>
                  <a:srgbClr val="002060"/>
                </a:solidFill>
              </a:rPr>
              <a:t> на голод </a:t>
            </a:r>
            <a:r>
              <a:rPr lang="ru-RU" dirty="0" err="1">
                <a:solidFill>
                  <a:srgbClr val="002060"/>
                </a:solidFill>
              </a:rPr>
              <a:t>міста</a:t>
            </a:r>
            <a:r>
              <a:rPr lang="ru-RU" dirty="0">
                <a:solidFill>
                  <a:srgbClr val="002060"/>
                </a:solidFill>
              </a:rPr>
              <a:t>. За </a:t>
            </a:r>
            <a:r>
              <a:rPr lang="ru-RU" dirty="0" err="1">
                <a:solidFill>
                  <a:srgbClr val="002060"/>
                </a:solidFill>
              </a:rPr>
              <a:t>невиконання</a:t>
            </a:r>
            <a:r>
              <a:rPr lang="ru-RU" dirty="0">
                <a:solidFill>
                  <a:srgbClr val="002060"/>
                </a:solidFill>
              </a:rPr>
              <a:t> поставок </a:t>
            </a:r>
            <a:r>
              <a:rPr lang="ru-RU" dirty="0" err="1">
                <a:solidFill>
                  <a:srgbClr val="002060"/>
                </a:solidFill>
              </a:rPr>
              <a:t>продовольства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 err="1">
                <a:solidFill>
                  <a:srgbClr val="002060"/>
                </a:solidFill>
              </a:rPr>
              <a:t>окупанти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 err="1">
                <a:solidFill>
                  <a:srgbClr val="002060"/>
                </a:solidFill>
              </a:rPr>
              <a:t>вдавалися</a:t>
            </a:r>
            <a:r>
              <a:rPr lang="ru-RU" dirty="0">
                <a:solidFill>
                  <a:srgbClr val="002060"/>
                </a:solidFill>
              </a:rPr>
              <a:t> до </a:t>
            </a:r>
            <a:r>
              <a:rPr lang="ru-RU" dirty="0" err="1">
                <a:solidFill>
                  <a:srgbClr val="002060"/>
                </a:solidFill>
              </a:rPr>
              <a:t>розстрілів</a:t>
            </a:r>
            <a:r>
              <a:rPr lang="ru-RU" dirty="0">
                <a:solidFill>
                  <a:srgbClr val="002060"/>
                </a:solidFill>
              </a:rPr>
              <a:t> і </a:t>
            </a:r>
            <a:r>
              <a:rPr lang="ru-RU" dirty="0" err="1">
                <a:solidFill>
                  <a:srgbClr val="002060"/>
                </a:solidFill>
              </a:rPr>
              <a:t>повішань</a:t>
            </a:r>
            <a:r>
              <a:rPr lang="ru-RU" dirty="0">
                <a:solidFill>
                  <a:srgbClr val="002060"/>
                </a:solidFill>
              </a:rPr>
              <a:t> мирного </a:t>
            </a:r>
            <a:r>
              <a:rPr lang="ru-RU" dirty="0" err="1">
                <a:solidFill>
                  <a:srgbClr val="002060"/>
                </a:solidFill>
              </a:rPr>
              <a:t>населення</a:t>
            </a:r>
            <a:r>
              <a:rPr lang="ru-RU" dirty="0">
                <a:solidFill>
                  <a:srgbClr val="002060"/>
                </a:solidFill>
              </a:rPr>
              <a:t>. </a:t>
            </a:r>
            <a:r>
              <a:rPr lang="ru-RU" dirty="0" err="1">
                <a:solidFill>
                  <a:srgbClr val="002060"/>
                </a:solidFill>
              </a:rPr>
              <a:t>Також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 err="1">
                <a:solidFill>
                  <a:srgbClr val="002060"/>
                </a:solidFill>
              </a:rPr>
              <a:t>застосовувались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 err="1">
                <a:solidFill>
                  <a:srgbClr val="002060"/>
                </a:solidFill>
              </a:rPr>
              <a:t>репресивні</a:t>
            </a:r>
            <a:r>
              <a:rPr lang="ru-RU" dirty="0">
                <a:solidFill>
                  <a:srgbClr val="002060"/>
                </a:solidFill>
              </a:rPr>
              <a:t> заходи </a:t>
            </a:r>
            <a:r>
              <a:rPr lang="ru-RU" dirty="0" err="1">
                <a:solidFill>
                  <a:srgbClr val="002060"/>
                </a:solidFill>
              </a:rPr>
              <a:t>щодо</a:t>
            </a:r>
            <a:r>
              <a:rPr lang="ru-RU" dirty="0">
                <a:solidFill>
                  <a:srgbClr val="002060"/>
                </a:solidFill>
              </a:rPr>
              <a:t> тих </a:t>
            </a:r>
            <a:r>
              <a:rPr lang="ru-RU" dirty="0" err="1">
                <a:solidFill>
                  <a:srgbClr val="002060"/>
                </a:solidFill>
              </a:rPr>
              <a:t>осіб</a:t>
            </a:r>
            <a:r>
              <a:rPr lang="ru-RU" dirty="0">
                <a:solidFill>
                  <a:srgbClr val="002060"/>
                </a:solidFill>
              </a:rPr>
              <a:t>, </a:t>
            </a:r>
            <a:r>
              <a:rPr lang="ru-RU" dirty="0" err="1">
                <a:solidFill>
                  <a:srgbClr val="002060"/>
                </a:solidFill>
              </a:rPr>
              <a:t>які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 err="1">
                <a:solidFill>
                  <a:srgbClr val="002060"/>
                </a:solidFill>
              </a:rPr>
              <a:t>ухилялися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 err="1">
                <a:solidFill>
                  <a:srgbClr val="002060"/>
                </a:solidFill>
              </a:rPr>
              <a:t>від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 err="1">
                <a:solidFill>
                  <a:srgbClr val="002060"/>
                </a:solidFill>
              </a:rPr>
              <a:t>виїзду</a:t>
            </a:r>
            <a:r>
              <a:rPr lang="ru-RU" dirty="0">
                <a:solidFill>
                  <a:srgbClr val="002060"/>
                </a:solidFill>
              </a:rPr>
              <a:t> на </a:t>
            </a:r>
            <a:r>
              <a:rPr lang="ru-RU" dirty="0" err="1">
                <a:solidFill>
                  <a:srgbClr val="002060"/>
                </a:solidFill>
              </a:rPr>
              <a:t>роботи</a:t>
            </a:r>
            <a:r>
              <a:rPr lang="ru-RU" dirty="0">
                <a:solidFill>
                  <a:srgbClr val="002060"/>
                </a:solidFill>
              </a:rPr>
              <a:t> до </a:t>
            </a:r>
            <a:r>
              <a:rPr lang="ru-RU" dirty="0" err="1">
                <a:solidFill>
                  <a:srgbClr val="002060"/>
                </a:solidFill>
              </a:rPr>
              <a:t>Німеччини</a:t>
            </a:r>
            <a:r>
              <a:rPr lang="ru-RU" dirty="0">
                <a:solidFill>
                  <a:srgbClr val="002060"/>
                </a:solidFill>
              </a:rPr>
              <a:t>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675445711"/>
      </p:ext>
    </p:extLst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35000"/>
            <a:lum/>
          </a:blip>
          <a:srcRect/>
          <a:stretch>
            <a:fillRect l="-7000" r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046812" y="392392"/>
            <a:ext cx="3524250" cy="1743075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436096" y="3645024"/>
            <a:ext cx="3130277" cy="2326557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504" y="112627"/>
            <a:ext cx="5040560" cy="6264696"/>
          </a:xfrm>
        </p:spPr>
        <p:txBody>
          <a:bodyPr>
            <a:normAutofit fontScale="77500" lnSpcReduction="20000"/>
          </a:bodyPr>
          <a:lstStyle/>
          <a:p>
            <a:r>
              <a:rPr lang="ru-RU" dirty="0"/>
              <a:t>«</a:t>
            </a:r>
            <a:r>
              <a:rPr lang="ru-RU" dirty="0" err="1"/>
              <a:t>Евакуація</a:t>
            </a:r>
            <a:r>
              <a:rPr lang="ru-RU" dirty="0"/>
              <a:t>» </a:t>
            </a:r>
            <a:r>
              <a:rPr lang="ru-RU" dirty="0" err="1"/>
              <a:t>супроводжувалася</a:t>
            </a:r>
            <a:r>
              <a:rPr lang="ru-RU" dirty="0"/>
              <a:t> </a:t>
            </a:r>
            <a:r>
              <a:rPr lang="ru-RU" dirty="0" err="1"/>
              <a:t>знищенням</a:t>
            </a:r>
            <a:r>
              <a:rPr lang="ru-RU" dirty="0"/>
              <a:t> тих </a:t>
            </a:r>
            <a:r>
              <a:rPr lang="ru-RU" dirty="0" err="1"/>
              <a:t>категорій</a:t>
            </a:r>
            <a:r>
              <a:rPr lang="ru-RU" dirty="0"/>
              <a:t> </a:t>
            </a:r>
            <a:r>
              <a:rPr lang="ru-RU" dirty="0" err="1"/>
              <a:t>населення</a:t>
            </a:r>
            <a:r>
              <a:rPr lang="ru-RU" dirty="0"/>
              <a:t>, </a:t>
            </a:r>
            <a:r>
              <a:rPr lang="ru-RU" dirty="0" err="1"/>
              <a:t>які</a:t>
            </a:r>
            <a:r>
              <a:rPr lang="ru-RU" dirty="0"/>
              <a:t> з </a:t>
            </a:r>
            <a:r>
              <a:rPr lang="ru-RU" dirty="0" err="1"/>
              <a:t>різних</a:t>
            </a:r>
            <a:r>
              <a:rPr lang="ru-RU" dirty="0"/>
              <a:t> причин не могли </a:t>
            </a:r>
            <a:r>
              <a:rPr lang="ru-RU" dirty="0" err="1"/>
              <a:t>чи</a:t>
            </a:r>
            <a:r>
              <a:rPr lang="ru-RU" dirty="0"/>
              <a:t> не </a:t>
            </a:r>
            <a:r>
              <a:rPr lang="ru-RU" dirty="0" err="1"/>
              <a:t>повинні</a:t>
            </a:r>
            <a:r>
              <a:rPr lang="ru-RU" dirty="0"/>
              <a:t> </a:t>
            </a:r>
            <a:r>
              <a:rPr lang="ru-RU" dirty="0" err="1"/>
              <a:t>були</a:t>
            </a:r>
            <a:r>
              <a:rPr lang="ru-RU" dirty="0"/>
              <a:t> </a:t>
            </a:r>
            <a:r>
              <a:rPr lang="ru-RU" dirty="0" err="1"/>
              <a:t>згідно</a:t>
            </a:r>
            <a:r>
              <a:rPr lang="ru-RU" dirty="0"/>
              <a:t> з </a:t>
            </a:r>
            <a:r>
              <a:rPr lang="ru-RU" dirty="0" err="1"/>
              <a:t>німецькими</a:t>
            </a:r>
            <a:r>
              <a:rPr lang="ru-RU" dirty="0"/>
              <a:t> планами </a:t>
            </a:r>
            <a:r>
              <a:rPr lang="ru-RU" dirty="0" err="1"/>
              <a:t>відходити</a:t>
            </a:r>
            <a:r>
              <a:rPr lang="ru-RU" dirty="0"/>
              <a:t> на </a:t>
            </a:r>
            <a:r>
              <a:rPr lang="ru-RU" dirty="0" err="1"/>
              <a:t>Захід</a:t>
            </a:r>
            <a:r>
              <a:rPr lang="ru-RU" dirty="0"/>
              <a:t>: </a:t>
            </a:r>
            <a:r>
              <a:rPr lang="ru-RU" dirty="0" err="1"/>
              <a:t>хворі</a:t>
            </a:r>
            <a:r>
              <a:rPr lang="ru-RU" dirty="0"/>
              <a:t>, </a:t>
            </a:r>
            <a:r>
              <a:rPr lang="ru-RU" dirty="0" err="1"/>
              <a:t>в’язні</a:t>
            </a:r>
            <a:r>
              <a:rPr lang="ru-RU" dirty="0"/>
              <a:t> тюрем, </a:t>
            </a:r>
            <a:r>
              <a:rPr lang="ru-RU" dirty="0" err="1"/>
              <a:t>таборів</a:t>
            </a:r>
            <a:r>
              <a:rPr lang="ru-RU" dirty="0"/>
              <a:t>, </a:t>
            </a:r>
            <a:r>
              <a:rPr lang="ru-RU" dirty="0" err="1"/>
              <a:t>непрацездатні</a:t>
            </a:r>
            <a:r>
              <a:rPr lang="ru-RU" dirty="0"/>
              <a:t> </a:t>
            </a:r>
            <a:r>
              <a:rPr lang="ru-RU" dirty="0" err="1"/>
              <a:t>тощо</a:t>
            </a:r>
            <a:r>
              <a:rPr lang="ru-RU" dirty="0"/>
              <a:t>. </a:t>
            </a:r>
            <a:r>
              <a:rPr lang="ru-RU" dirty="0" err="1"/>
              <a:t>Під</a:t>
            </a:r>
            <a:r>
              <a:rPr lang="ru-RU" dirty="0"/>
              <a:t> час </a:t>
            </a:r>
            <a:r>
              <a:rPr lang="ru-RU" dirty="0" err="1"/>
              <a:t>відступу</a:t>
            </a:r>
            <a:r>
              <a:rPr lang="ru-RU" dirty="0"/>
              <a:t> </a:t>
            </a:r>
            <a:r>
              <a:rPr lang="ru-RU" dirty="0" err="1"/>
              <a:t>німецьких</a:t>
            </a:r>
            <a:r>
              <a:rPr lang="ru-RU" dirty="0"/>
              <a:t> </a:t>
            </a:r>
            <a:r>
              <a:rPr lang="ru-RU" dirty="0" err="1"/>
              <a:t>військ</a:t>
            </a:r>
            <a:r>
              <a:rPr lang="ru-RU" dirty="0"/>
              <a:t> </a:t>
            </a:r>
            <a:r>
              <a:rPr lang="ru-RU" dirty="0" err="1"/>
              <a:t>були</a:t>
            </a:r>
            <a:r>
              <a:rPr lang="ru-RU" dirty="0"/>
              <a:t>, </a:t>
            </a:r>
            <a:r>
              <a:rPr lang="ru-RU" dirty="0" err="1"/>
              <a:t>зокрема</a:t>
            </a:r>
            <a:r>
              <a:rPr lang="ru-RU" dirty="0"/>
              <a:t>, </a:t>
            </a:r>
            <a:r>
              <a:rPr lang="ru-RU" dirty="0" err="1"/>
              <a:t>ліквідовані</a:t>
            </a:r>
            <a:r>
              <a:rPr lang="ru-RU" dirty="0"/>
              <a:t> </a:t>
            </a:r>
            <a:r>
              <a:rPr lang="ru-RU" dirty="0" err="1"/>
              <a:t>в’язні</a:t>
            </a:r>
            <a:r>
              <a:rPr lang="ru-RU" dirty="0"/>
              <a:t> </a:t>
            </a:r>
            <a:r>
              <a:rPr lang="ru-RU" dirty="0" err="1"/>
              <a:t>гестапівських</a:t>
            </a:r>
            <a:r>
              <a:rPr lang="ru-RU" dirty="0"/>
              <a:t> тюрем у </a:t>
            </a:r>
            <a:r>
              <a:rPr lang="ru-RU" dirty="0" err="1"/>
              <a:t>Севастополі</a:t>
            </a:r>
            <a:r>
              <a:rPr lang="ru-RU" dirty="0"/>
              <a:t> (5 тис.). Жертвами </a:t>
            </a:r>
            <a:r>
              <a:rPr lang="ru-RU" dirty="0" err="1"/>
              <a:t>німецької</a:t>
            </a:r>
            <a:r>
              <a:rPr lang="ru-RU" dirty="0"/>
              <a:t> </a:t>
            </a:r>
            <a:r>
              <a:rPr lang="ru-RU" dirty="0" err="1"/>
              <a:t>евакуації</a:t>
            </a:r>
            <a:r>
              <a:rPr lang="ru-RU" dirty="0"/>
              <a:t> ставали </a:t>
            </a:r>
            <a:r>
              <a:rPr lang="ru-RU" dirty="0" err="1"/>
              <a:t>мирні</a:t>
            </a:r>
            <a:r>
              <a:rPr lang="ru-RU" dirty="0"/>
              <a:t> </a:t>
            </a:r>
            <a:r>
              <a:rPr lang="ru-RU" dirty="0" err="1"/>
              <a:t>жителі</a:t>
            </a:r>
            <a:r>
              <a:rPr lang="ru-RU" dirty="0"/>
              <a:t> </a:t>
            </a:r>
            <a:r>
              <a:rPr lang="ru-RU" dirty="0" err="1"/>
              <a:t>міст</a:t>
            </a:r>
            <a:r>
              <a:rPr lang="ru-RU" dirty="0"/>
              <a:t> і </a:t>
            </a:r>
            <a:r>
              <a:rPr lang="ru-RU" dirty="0" err="1"/>
              <a:t>сіл</a:t>
            </a:r>
            <a:r>
              <a:rPr lang="ru-RU" dirty="0"/>
              <a:t>. Не </a:t>
            </a:r>
            <a:r>
              <a:rPr lang="ru-RU" dirty="0" err="1"/>
              <a:t>встигаючи</a:t>
            </a:r>
            <a:r>
              <a:rPr lang="ru-RU" dirty="0"/>
              <a:t> </a:t>
            </a:r>
            <a:r>
              <a:rPr lang="ru-RU" dirty="0" err="1"/>
              <a:t>вивозити</a:t>
            </a:r>
            <a:r>
              <a:rPr lang="ru-RU" dirty="0"/>
              <a:t> </a:t>
            </a:r>
            <a:r>
              <a:rPr lang="ru-RU" dirty="0" err="1"/>
              <a:t>населення</a:t>
            </a:r>
            <a:r>
              <a:rPr lang="ru-RU" dirty="0"/>
              <a:t> </a:t>
            </a:r>
            <a:r>
              <a:rPr lang="ru-RU" dirty="0" err="1"/>
              <a:t>під</a:t>
            </a:r>
            <a:r>
              <a:rPr lang="ru-RU" dirty="0"/>
              <a:t> ударами </a:t>
            </a:r>
            <a:r>
              <a:rPr lang="ru-RU" dirty="0" err="1"/>
              <a:t>радянських</a:t>
            </a:r>
            <a:r>
              <a:rPr lang="ru-RU" dirty="0"/>
              <a:t> </a:t>
            </a:r>
            <a:r>
              <a:rPr lang="ru-RU" dirty="0" err="1"/>
              <a:t>військ</a:t>
            </a:r>
            <a:r>
              <a:rPr lang="ru-RU" dirty="0"/>
              <a:t>, </a:t>
            </a:r>
            <a:r>
              <a:rPr lang="ru-RU" dirty="0" err="1"/>
              <a:t>нацисти</a:t>
            </a:r>
            <a:r>
              <a:rPr lang="ru-RU" dirty="0"/>
              <a:t> </a:t>
            </a:r>
            <a:r>
              <a:rPr lang="ru-RU" dirty="0" err="1"/>
              <a:t>вдалися</a:t>
            </a:r>
            <a:r>
              <a:rPr lang="ru-RU" dirty="0"/>
              <a:t>, </a:t>
            </a:r>
            <a:r>
              <a:rPr lang="ru-RU" dirty="0" err="1"/>
              <a:t>зокрема</a:t>
            </a:r>
            <a:r>
              <a:rPr lang="ru-RU" dirty="0"/>
              <a:t>, до </a:t>
            </a:r>
            <a:r>
              <a:rPr lang="ru-RU" dirty="0" err="1"/>
              <a:t>масового</a:t>
            </a:r>
            <a:r>
              <a:rPr lang="ru-RU" dirty="0"/>
              <a:t> </a:t>
            </a:r>
            <a:r>
              <a:rPr lang="ru-RU" dirty="0" err="1"/>
              <a:t>знищеня</a:t>
            </a:r>
            <a:r>
              <a:rPr lang="ru-RU" dirty="0"/>
              <a:t> </a:t>
            </a:r>
            <a:r>
              <a:rPr lang="ru-RU" dirty="0" err="1"/>
              <a:t>цивільного</a:t>
            </a:r>
            <a:r>
              <a:rPr lang="ru-RU" dirty="0"/>
              <a:t> люду на </a:t>
            </a:r>
            <a:r>
              <a:rPr lang="ru-RU" dirty="0" err="1"/>
              <a:t>теритоії</a:t>
            </a:r>
            <a:r>
              <a:rPr lang="ru-RU" dirty="0"/>
              <a:t> </a:t>
            </a:r>
            <a:r>
              <a:rPr lang="ru-RU" dirty="0" err="1"/>
              <a:t>Кам’янець-Подільської</a:t>
            </a:r>
            <a:r>
              <a:rPr lang="ru-RU" dirty="0"/>
              <a:t> </a:t>
            </a:r>
            <a:r>
              <a:rPr lang="ru-RU" dirty="0" err="1"/>
              <a:t>області</a:t>
            </a:r>
            <a:r>
              <a:rPr lang="ru-RU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xmlns="" val="2661969434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45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b="1" dirty="0" err="1">
                <a:solidFill>
                  <a:schemeClr val="tx2">
                    <a:lumMod val="75000"/>
                  </a:schemeClr>
                </a:solidFill>
              </a:rPr>
              <a:t>Нацистські</a:t>
            </a:r>
            <a:r>
              <a:rPr lang="ru-RU" b="1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b="1" dirty="0" err="1">
                <a:solidFill>
                  <a:schemeClr val="tx2">
                    <a:lumMod val="75000"/>
                  </a:schemeClr>
                </a:solidFill>
              </a:rPr>
              <a:t>місця</a:t>
            </a:r>
            <a:r>
              <a:rPr lang="ru-RU" b="1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b="1" dirty="0" err="1">
                <a:solidFill>
                  <a:schemeClr val="tx2">
                    <a:lumMod val="75000"/>
                  </a:schemeClr>
                </a:solidFill>
              </a:rPr>
              <a:t>примусового</a:t>
            </a:r>
            <a:r>
              <a:rPr lang="ru-RU" b="1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b="1" dirty="0" err="1">
                <a:solidFill>
                  <a:schemeClr val="tx2">
                    <a:lumMod val="75000"/>
                  </a:schemeClr>
                </a:solidFill>
              </a:rPr>
              <a:t>утримання</a:t>
            </a:r>
            <a:endParaRPr lang="ru-RU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1340768"/>
            <a:ext cx="8352928" cy="5256584"/>
          </a:xfrm>
        </p:spPr>
        <p:txBody>
          <a:bodyPr>
            <a:normAutofit fontScale="62500" lnSpcReduction="20000"/>
          </a:bodyPr>
          <a:lstStyle/>
          <a:p>
            <a:r>
              <a:rPr lang="ru-RU" sz="3400" dirty="0" err="1"/>
              <a:t>Важливим</a:t>
            </a:r>
            <a:r>
              <a:rPr lang="ru-RU" sz="3400" dirty="0"/>
              <a:t> </a:t>
            </a:r>
            <a:r>
              <a:rPr lang="ru-RU" sz="3400" dirty="0" err="1"/>
              <a:t>елементом</a:t>
            </a:r>
            <a:r>
              <a:rPr lang="ru-RU" sz="3400" dirty="0"/>
              <a:t> </a:t>
            </a:r>
            <a:r>
              <a:rPr lang="ru-RU" sz="3400" dirty="0" err="1"/>
              <a:t>людиноненависницького</a:t>
            </a:r>
            <a:r>
              <a:rPr lang="ru-RU" sz="3400" dirty="0"/>
              <a:t> режиму стала </a:t>
            </a:r>
            <a:r>
              <a:rPr lang="ru-RU" sz="3400" dirty="0" err="1"/>
              <a:t>охоронна</a:t>
            </a:r>
            <a:r>
              <a:rPr lang="ru-RU" sz="3400" dirty="0"/>
              <a:t> </a:t>
            </a:r>
            <a:r>
              <a:rPr lang="ru-RU" sz="3400" dirty="0" err="1"/>
              <a:t>поліція</a:t>
            </a:r>
            <a:r>
              <a:rPr lang="ru-RU" sz="3400" dirty="0"/>
              <a:t>, яка </a:t>
            </a:r>
            <a:r>
              <a:rPr lang="ru-RU" sz="3400" dirty="0" err="1"/>
              <a:t>контролювала</a:t>
            </a:r>
            <a:r>
              <a:rPr lang="ru-RU" sz="3400" dirty="0"/>
              <a:t> </a:t>
            </a:r>
            <a:r>
              <a:rPr lang="ru-RU" sz="3400" dirty="0" err="1"/>
              <a:t>в’язниці</a:t>
            </a:r>
            <a:r>
              <a:rPr lang="ru-RU" sz="3400" dirty="0"/>
              <a:t> і </a:t>
            </a:r>
            <a:r>
              <a:rPr lang="ru-RU" sz="3400" dirty="0" err="1"/>
              <a:t>табори</a:t>
            </a:r>
            <a:r>
              <a:rPr lang="ru-RU" sz="3400" dirty="0"/>
              <a:t>. </a:t>
            </a:r>
            <a:r>
              <a:rPr lang="ru-RU" sz="3400" dirty="0" err="1"/>
              <a:t>Остання</a:t>
            </a:r>
            <a:r>
              <a:rPr lang="ru-RU" sz="3400" dirty="0"/>
              <a:t> разом з «</a:t>
            </a:r>
            <a:r>
              <a:rPr lang="ru-RU" sz="3400" dirty="0" err="1"/>
              <a:t>айзатцкомандами</a:t>
            </a:r>
            <a:r>
              <a:rPr lang="ru-RU" sz="3400" dirty="0"/>
              <a:t>» проводила </a:t>
            </a:r>
            <a:r>
              <a:rPr lang="ru-RU" sz="3400" dirty="0" err="1"/>
              <a:t>фільтрацію</a:t>
            </a:r>
            <a:r>
              <a:rPr lang="ru-RU" sz="3400" dirty="0"/>
              <a:t> </a:t>
            </a:r>
            <a:r>
              <a:rPr lang="ru-RU" sz="3400" dirty="0" err="1"/>
              <a:t>радянських</a:t>
            </a:r>
            <a:r>
              <a:rPr lang="ru-RU" sz="3400" dirty="0"/>
              <a:t> </a:t>
            </a:r>
            <a:r>
              <a:rPr lang="ru-RU" sz="3400" dirty="0" err="1"/>
              <a:t>військовополонених</a:t>
            </a:r>
            <a:r>
              <a:rPr lang="ru-RU" sz="3400" dirty="0"/>
              <a:t>, </a:t>
            </a:r>
            <a:r>
              <a:rPr lang="ru-RU" sz="3400" dirty="0" err="1"/>
              <a:t>сепарувала</a:t>
            </a:r>
            <a:r>
              <a:rPr lang="ru-RU" sz="3400" dirty="0"/>
              <a:t> «</a:t>
            </a:r>
            <a:r>
              <a:rPr lang="ru-RU" sz="3400" dirty="0" err="1"/>
              <a:t>політично</a:t>
            </a:r>
            <a:r>
              <a:rPr lang="ru-RU" sz="3400" dirty="0"/>
              <a:t> </a:t>
            </a:r>
            <a:r>
              <a:rPr lang="ru-RU" sz="3400" dirty="0" err="1"/>
              <a:t>неблагонадійних</a:t>
            </a:r>
            <a:r>
              <a:rPr lang="ru-RU" sz="3400" dirty="0"/>
              <a:t> і </a:t>
            </a:r>
            <a:r>
              <a:rPr lang="ru-RU" sz="3400" dirty="0" err="1"/>
              <a:t>ворожі</a:t>
            </a:r>
            <a:r>
              <a:rPr lang="ru-RU" sz="3400" dirty="0"/>
              <a:t> </a:t>
            </a:r>
            <a:r>
              <a:rPr lang="ru-RU" sz="3400" dirty="0" err="1"/>
              <a:t>елементи</a:t>
            </a:r>
            <a:r>
              <a:rPr lang="ru-RU" sz="3400" dirty="0"/>
              <a:t>», </a:t>
            </a:r>
            <a:r>
              <a:rPr lang="ru-RU" sz="3400" dirty="0" err="1"/>
              <a:t>євреїв</a:t>
            </a:r>
            <a:r>
              <a:rPr lang="ru-RU" sz="3400" dirty="0"/>
              <a:t>, </a:t>
            </a:r>
            <a:r>
              <a:rPr lang="ru-RU" sz="3400" dirty="0" err="1"/>
              <a:t>циган</a:t>
            </a:r>
            <a:r>
              <a:rPr lang="ru-RU" sz="3400" dirty="0"/>
              <a:t>, а </a:t>
            </a:r>
            <a:r>
              <a:rPr lang="ru-RU" sz="3400" dirty="0" err="1"/>
              <a:t>також</a:t>
            </a:r>
            <a:r>
              <a:rPr lang="ru-RU" sz="3400" dirty="0"/>
              <a:t> </a:t>
            </a:r>
            <a:r>
              <a:rPr lang="ru-RU" sz="3400" dirty="0" err="1"/>
              <a:t>виконувала</a:t>
            </a:r>
            <a:r>
              <a:rPr lang="ru-RU" sz="3400" dirty="0"/>
              <a:t> </a:t>
            </a:r>
            <a:r>
              <a:rPr lang="ru-RU" sz="3400" dirty="0" err="1"/>
              <a:t>суто</a:t>
            </a:r>
            <a:r>
              <a:rPr lang="ru-RU" sz="3400" dirty="0"/>
              <a:t> </a:t>
            </a:r>
            <a:r>
              <a:rPr lang="ru-RU" sz="3400" dirty="0" err="1"/>
              <a:t>каральні</a:t>
            </a:r>
            <a:r>
              <a:rPr lang="ru-RU" sz="3400" dirty="0"/>
              <a:t> </a:t>
            </a:r>
            <a:r>
              <a:rPr lang="ru-RU" sz="3400" dirty="0" err="1"/>
              <a:t>функції</a:t>
            </a:r>
            <a:r>
              <a:rPr lang="ru-RU" sz="3400" dirty="0"/>
              <a:t>. </a:t>
            </a:r>
            <a:r>
              <a:rPr lang="ru-RU" sz="3400" dirty="0" err="1"/>
              <a:t>Нацисти</a:t>
            </a:r>
            <a:r>
              <a:rPr lang="ru-RU" sz="3400" dirty="0"/>
              <a:t> </a:t>
            </a:r>
            <a:r>
              <a:rPr lang="ru-RU" sz="3400" dirty="0" err="1"/>
              <a:t>зуміли</a:t>
            </a:r>
            <a:r>
              <a:rPr lang="ru-RU" sz="3400" dirty="0"/>
              <a:t> </a:t>
            </a:r>
            <a:r>
              <a:rPr lang="ru-RU" sz="3400" dirty="0" err="1"/>
              <a:t>поставити</a:t>
            </a:r>
            <a:r>
              <a:rPr lang="ru-RU" sz="3400" dirty="0"/>
              <a:t> </a:t>
            </a:r>
            <a:r>
              <a:rPr lang="ru-RU" sz="3400" dirty="0" err="1"/>
              <a:t>собі</a:t>
            </a:r>
            <a:r>
              <a:rPr lang="ru-RU" sz="3400" dirty="0"/>
              <a:t> на службу </a:t>
            </a:r>
            <a:r>
              <a:rPr lang="ru-RU" sz="3400" dirty="0" err="1"/>
              <a:t>також</a:t>
            </a:r>
            <a:r>
              <a:rPr lang="ru-RU" sz="3400" dirty="0"/>
              <a:t> </a:t>
            </a:r>
            <a:r>
              <a:rPr lang="ru-RU" sz="3400" dirty="0" err="1"/>
              <a:t>українську</a:t>
            </a:r>
            <a:r>
              <a:rPr lang="ru-RU" sz="3400" dirty="0"/>
              <a:t> </a:t>
            </a:r>
            <a:r>
              <a:rPr lang="ru-RU" sz="3400" dirty="0" err="1"/>
              <a:t>допоміжну</a:t>
            </a:r>
            <a:r>
              <a:rPr lang="ru-RU" sz="3400" dirty="0"/>
              <a:t> </a:t>
            </a:r>
            <a:r>
              <a:rPr lang="ru-RU" sz="3400" dirty="0" err="1"/>
              <a:t>поліцію</a:t>
            </a:r>
            <a:r>
              <a:rPr lang="ru-RU" sz="3400" dirty="0"/>
              <a:t>, яка в </a:t>
            </a:r>
            <a:r>
              <a:rPr lang="ru-RU" sz="3400" dirty="0" err="1"/>
              <a:t>ряді</a:t>
            </a:r>
            <a:r>
              <a:rPr lang="ru-RU" sz="3400" dirty="0"/>
              <a:t> </a:t>
            </a:r>
            <a:r>
              <a:rPr lang="ru-RU" sz="3400" dirty="0" err="1"/>
              <a:t>випадків</a:t>
            </a:r>
            <a:r>
              <a:rPr lang="ru-RU" sz="3400" dirty="0"/>
              <a:t> </a:t>
            </a:r>
            <a:r>
              <a:rPr lang="ru-RU" sz="3400" dirty="0" err="1"/>
              <a:t>залучалася</a:t>
            </a:r>
            <a:r>
              <a:rPr lang="ru-RU" sz="3400" dirty="0"/>
              <a:t> до </a:t>
            </a:r>
            <a:r>
              <a:rPr lang="ru-RU" sz="3400" dirty="0" err="1"/>
              <a:t>каральних</a:t>
            </a:r>
            <a:r>
              <a:rPr lang="ru-RU" sz="3400" dirty="0"/>
              <a:t> </a:t>
            </a:r>
            <a:r>
              <a:rPr lang="ru-RU" sz="3400" dirty="0" err="1"/>
              <a:t>операцій</a:t>
            </a:r>
            <a:r>
              <a:rPr lang="ru-RU" sz="3400" dirty="0"/>
              <a:t> на </a:t>
            </a:r>
            <a:r>
              <a:rPr lang="ru-RU" sz="3400" dirty="0" err="1"/>
              <a:t>території</a:t>
            </a:r>
            <a:r>
              <a:rPr lang="ru-RU" sz="3400" dirty="0"/>
              <a:t> </a:t>
            </a:r>
            <a:r>
              <a:rPr lang="ru-RU" sz="3400" dirty="0" err="1"/>
              <a:t>України</a:t>
            </a:r>
            <a:r>
              <a:rPr lang="ru-RU" sz="3400" dirty="0"/>
              <a:t> та </a:t>
            </a:r>
            <a:r>
              <a:rPr lang="ru-RU" sz="3400" dirty="0" err="1"/>
              <a:t>Білорусії</a:t>
            </a:r>
            <a:r>
              <a:rPr lang="ru-RU" sz="3400" dirty="0"/>
              <a:t>.  </a:t>
            </a:r>
          </a:p>
          <a:p>
            <a:r>
              <a:rPr lang="ru-RU" sz="3400" dirty="0" smtClean="0"/>
              <a:t>Для </a:t>
            </a:r>
            <a:r>
              <a:rPr lang="ru-RU" sz="3400" dirty="0" err="1"/>
              <a:t>ізоляції</a:t>
            </a:r>
            <a:r>
              <a:rPr lang="ru-RU" sz="3400" dirty="0"/>
              <a:t>, </a:t>
            </a:r>
            <a:r>
              <a:rPr lang="ru-RU" sz="3400" dirty="0" err="1"/>
              <a:t>етапування</a:t>
            </a:r>
            <a:r>
              <a:rPr lang="ru-RU" sz="3400" dirty="0"/>
              <a:t>, </a:t>
            </a:r>
            <a:r>
              <a:rPr lang="ru-RU" sz="3400" dirty="0" err="1"/>
              <a:t>майбутнього</a:t>
            </a:r>
            <a:r>
              <a:rPr lang="ru-RU" sz="3400" dirty="0"/>
              <a:t> </a:t>
            </a:r>
            <a:r>
              <a:rPr lang="ru-RU" sz="3400" dirty="0" err="1"/>
              <a:t>використання</a:t>
            </a:r>
            <a:r>
              <a:rPr lang="ru-RU" sz="3400" dirty="0"/>
              <a:t> </a:t>
            </a:r>
            <a:r>
              <a:rPr lang="ru-RU" sz="3400" dirty="0" err="1"/>
              <a:t>ув’язнених</a:t>
            </a:r>
            <a:r>
              <a:rPr lang="ru-RU" sz="3400" dirty="0"/>
              <a:t> і </a:t>
            </a:r>
            <a:r>
              <a:rPr lang="ru-RU" sz="3400" dirty="0" err="1"/>
              <a:t>полонених</a:t>
            </a:r>
            <a:r>
              <a:rPr lang="ru-RU" sz="3400" dirty="0"/>
              <a:t> </a:t>
            </a:r>
            <a:r>
              <a:rPr lang="ru-RU" sz="3400" dirty="0" err="1"/>
              <a:t>або</a:t>
            </a:r>
            <a:r>
              <a:rPr lang="ru-RU" sz="3400" dirty="0"/>
              <a:t> </a:t>
            </a:r>
            <a:r>
              <a:rPr lang="ru-RU" sz="3400" dirty="0" err="1"/>
              <a:t>їх</a:t>
            </a:r>
            <a:r>
              <a:rPr lang="ru-RU" sz="3400" dirty="0"/>
              <a:t> </a:t>
            </a:r>
            <a:r>
              <a:rPr lang="ru-RU" sz="3400" dirty="0" err="1"/>
              <a:t>знищення</a:t>
            </a:r>
            <a:r>
              <a:rPr lang="ru-RU" sz="3400" dirty="0"/>
              <a:t> </a:t>
            </a:r>
            <a:r>
              <a:rPr lang="ru-RU" sz="3400" dirty="0" err="1"/>
              <a:t>нацисти</a:t>
            </a:r>
            <a:r>
              <a:rPr lang="ru-RU" sz="3400" dirty="0"/>
              <a:t> створили </a:t>
            </a:r>
            <a:r>
              <a:rPr lang="ru-RU" sz="3400" dirty="0" err="1"/>
              <a:t>розгалужену</a:t>
            </a:r>
            <a:r>
              <a:rPr lang="ru-RU" sz="3400" dirty="0"/>
              <a:t> систему </a:t>
            </a:r>
            <a:r>
              <a:rPr lang="ru-RU" sz="3400" dirty="0" err="1"/>
              <a:t>таборів</a:t>
            </a:r>
            <a:r>
              <a:rPr lang="ru-RU" sz="3400" dirty="0"/>
              <a:t>. </a:t>
            </a:r>
            <a:r>
              <a:rPr lang="ru-RU" sz="3400" dirty="0" err="1"/>
              <a:t>Існувала</a:t>
            </a:r>
            <a:r>
              <a:rPr lang="ru-RU" sz="3400" dirty="0"/>
              <a:t> </a:t>
            </a:r>
            <a:r>
              <a:rPr lang="ru-RU" sz="3400" dirty="0" err="1"/>
              <a:t>така</a:t>
            </a:r>
            <a:r>
              <a:rPr lang="ru-RU" sz="3400" dirty="0"/>
              <a:t> </a:t>
            </a:r>
            <a:r>
              <a:rPr lang="ru-RU" sz="3400" dirty="0" err="1"/>
              <a:t>класифікація</a:t>
            </a:r>
            <a:r>
              <a:rPr lang="ru-RU" sz="3400" dirty="0"/>
              <a:t> </a:t>
            </a:r>
            <a:r>
              <a:rPr lang="ru-RU" sz="3400" dirty="0" err="1"/>
              <a:t>місць</a:t>
            </a:r>
            <a:r>
              <a:rPr lang="ru-RU" sz="3400" dirty="0"/>
              <a:t> </a:t>
            </a:r>
            <a:r>
              <a:rPr lang="ru-RU" sz="3400" dirty="0" err="1"/>
              <a:t>примусового</a:t>
            </a:r>
            <a:r>
              <a:rPr lang="ru-RU" sz="3400" dirty="0"/>
              <a:t> </a:t>
            </a:r>
            <a:r>
              <a:rPr lang="ru-RU" sz="3400" dirty="0" err="1"/>
              <a:t>утримання</a:t>
            </a:r>
            <a:r>
              <a:rPr lang="ru-RU" sz="3400" dirty="0"/>
              <a:t>: </a:t>
            </a:r>
            <a:r>
              <a:rPr lang="ru-RU" sz="3400" dirty="0" err="1"/>
              <a:t>концентраційні</a:t>
            </a:r>
            <a:r>
              <a:rPr lang="ru-RU" sz="3400" dirty="0"/>
              <a:t>, </a:t>
            </a:r>
            <a:r>
              <a:rPr lang="ru-RU" sz="3400" dirty="0" err="1"/>
              <a:t>виправно-трудові</a:t>
            </a:r>
            <a:r>
              <a:rPr lang="ru-RU" sz="3400" dirty="0"/>
              <a:t>, </a:t>
            </a:r>
            <a:r>
              <a:rPr lang="ru-RU" sz="3400" dirty="0" err="1"/>
              <a:t>табори</a:t>
            </a:r>
            <a:r>
              <a:rPr lang="ru-RU" sz="3400" dirty="0"/>
              <a:t> </a:t>
            </a:r>
            <a:r>
              <a:rPr lang="ru-RU" sz="3400" dirty="0" err="1"/>
              <a:t>примусової</a:t>
            </a:r>
            <a:r>
              <a:rPr lang="ru-RU" sz="3400" dirty="0"/>
              <a:t> </a:t>
            </a:r>
            <a:r>
              <a:rPr lang="ru-RU" sz="3400" dirty="0" err="1"/>
              <a:t>праці</a:t>
            </a:r>
            <a:r>
              <a:rPr lang="ru-RU" sz="3400" dirty="0"/>
              <a:t> для </a:t>
            </a:r>
            <a:r>
              <a:rPr lang="ru-RU" sz="3400" dirty="0" err="1"/>
              <a:t>євреїв</a:t>
            </a:r>
            <a:r>
              <a:rPr lang="ru-RU" sz="3400" dirty="0"/>
              <a:t>, </a:t>
            </a:r>
            <a:r>
              <a:rPr lang="ru-RU" sz="3400" dirty="0" err="1"/>
              <a:t>пересильні</a:t>
            </a:r>
            <a:r>
              <a:rPr lang="ru-RU" sz="3400" dirty="0"/>
              <a:t> й </a:t>
            </a:r>
            <a:r>
              <a:rPr lang="ru-RU" sz="3400" dirty="0" err="1"/>
              <a:t>трудові</a:t>
            </a:r>
            <a:r>
              <a:rPr lang="ru-RU" sz="3400" dirty="0"/>
              <a:t>.  До </a:t>
            </a:r>
            <a:r>
              <a:rPr lang="ru-RU" sz="3400" dirty="0" err="1"/>
              <a:t>концтаборів</a:t>
            </a:r>
            <a:r>
              <a:rPr lang="ru-RU" sz="3400" dirty="0"/>
              <a:t> </a:t>
            </a:r>
            <a:r>
              <a:rPr lang="ru-RU" sz="3400" dirty="0" err="1"/>
              <a:t>потрапляли</a:t>
            </a:r>
            <a:r>
              <a:rPr lang="ru-RU" sz="3400" dirty="0"/>
              <a:t> особи, превентивно </a:t>
            </a:r>
            <a:r>
              <a:rPr lang="ru-RU" sz="3400" dirty="0" err="1"/>
              <a:t>ув’язнені</a:t>
            </a:r>
            <a:r>
              <a:rPr lang="ru-RU" sz="3400" dirty="0"/>
              <a:t> за </a:t>
            </a:r>
            <a:r>
              <a:rPr lang="ru-RU" sz="3400" dirty="0" err="1"/>
              <a:t>рішенням</a:t>
            </a:r>
            <a:r>
              <a:rPr lang="ru-RU" sz="3400" dirty="0"/>
              <a:t> гестапо </a:t>
            </a:r>
            <a:r>
              <a:rPr lang="ru-RU" sz="3400" dirty="0" err="1"/>
              <a:t>переважно</a:t>
            </a:r>
            <a:r>
              <a:rPr lang="ru-RU" sz="3400" dirty="0"/>
              <a:t> за </a:t>
            </a:r>
            <a:r>
              <a:rPr lang="ru-RU" sz="3400" dirty="0" err="1"/>
              <a:t>політичними</a:t>
            </a:r>
            <a:r>
              <a:rPr lang="ru-RU" sz="3400" dirty="0"/>
              <a:t> мотивами, без суду й </a:t>
            </a:r>
            <a:r>
              <a:rPr lang="ru-RU" sz="3400" dirty="0" err="1"/>
              <a:t>слідства</a:t>
            </a:r>
            <a:r>
              <a:rPr lang="ru-RU" sz="3400" dirty="0"/>
              <a:t> на </a:t>
            </a:r>
            <a:r>
              <a:rPr lang="ru-RU" sz="3400" dirty="0" err="1"/>
              <a:t>певний</a:t>
            </a:r>
            <a:r>
              <a:rPr lang="ru-RU" sz="3400" dirty="0"/>
              <a:t> </a:t>
            </a:r>
            <a:r>
              <a:rPr lang="ru-RU" sz="3400" dirty="0" err="1"/>
              <a:t>термін</a:t>
            </a:r>
            <a:r>
              <a:rPr lang="ru-RU" sz="3400" dirty="0"/>
              <a:t>. Для них </a:t>
            </a:r>
            <a:r>
              <a:rPr lang="ru-RU" sz="3400" dirty="0" err="1"/>
              <a:t>були</a:t>
            </a:r>
            <a:r>
              <a:rPr lang="ru-RU" sz="3400" dirty="0"/>
              <a:t> </a:t>
            </a:r>
            <a:r>
              <a:rPr lang="ru-RU" sz="3400" dirty="0" err="1"/>
              <a:t>характерні</a:t>
            </a:r>
            <a:r>
              <a:rPr lang="ru-RU" sz="3400" dirty="0"/>
              <a:t> </a:t>
            </a:r>
            <a:r>
              <a:rPr lang="ru-RU" sz="3400" dirty="0" err="1"/>
              <a:t>підпорядкованість</a:t>
            </a:r>
            <a:r>
              <a:rPr lang="ru-RU" sz="3400" dirty="0"/>
              <a:t> табору </a:t>
            </a:r>
            <a:r>
              <a:rPr lang="ru-RU" sz="3400" dirty="0" err="1"/>
              <a:t>інспекції</a:t>
            </a:r>
            <a:r>
              <a:rPr lang="ru-RU" sz="3400" dirty="0"/>
              <a:t> </a:t>
            </a:r>
            <a:r>
              <a:rPr lang="ru-RU" sz="3400" dirty="0" err="1"/>
              <a:t>таборів</a:t>
            </a:r>
            <a:r>
              <a:rPr lang="ru-RU" sz="3400" dirty="0"/>
              <a:t> </a:t>
            </a:r>
            <a:r>
              <a:rPr lang="ru-RU" sz="3400" dirty="0" err="1"/>
              <a:t>Німеччини</a:t>
            </a:r>
            <a:r>
              <a:rPr lang="ru-RU" sz="3400" dirty="0"/>
              <a:t>, </a:t>
            </a:r>
            <a:r>
              <a:rPr lang="ru-RU" sz="3400" dirty="0" err="1"/>
              <a:t>найсуворіший</a:t>
            </a:r>
            <a:r>
              <a:rPr lang="ru-RU" sz="3400" dirty="0"/>
              <a:t> режим </a:t>
            </a:r>
            <a:r>
              <a:rPr lang="ru-RU" sz="3400" dirty="0" err="1"/>
              <a:t>утримання</a:t>
            </a:r>
            <a:r>
              <a:rPr lang="ru-RU" sz="3400" dirty="0"/>
              <a:t> з </a:t>
            </a:r>
            <a:r>
              <a:rPr lang="ru-RU" sz="3400" dirty="0" err="1"/>
              <a:t>повною</a:t>
            </a:r>
            <a:r>
              <a:rPr lang="ru-RU" sz="3400" dirty="0"/>
              <a:t> </a:t>
            </a:r>
            <a:r>
              <a:rPr lang="ru-RU" sz="3400" dirty="0" err="1"/>
              <a:t>ізоляцією</a:t>
            </a:r>
            <a:r>
              <a:rPr lang="ru-RU" sz="3400" dirty="0"/>
              <a:t>, </a:t>
            </a:r>
            <a:r>
              <a:rPr lang="ru-RU" sz="3400" dirty="0" err="1"/>
              <a:t>охорона</a:t>
            </a:r>
            <a:r>
              <a:rPr lang="ru-RU" sz="3400" dirty="0"/>
              <a:t> </a:t>
            </a:r>
            <a:r>
              <a:rPr lang="ru-RU" sz="3400" dirty="0" err="1"/>
              <a:t>військами</a:t>
            </a:r>
            <a:r>
              <a:rPr lang="ru-RU" sz="3400" dirty="0"/>
              <a:t> СС, </a:t>
            </a:r>
            <a:r>
              <a:rPr lang="ru-RU" sz="3400" dirty="0" err="1"/>
              <a:t>використання</a:t>
            </a:r>
            <a:r>
              <a:rPr lang="ru-RU" sz="3400" dirty="0"/>
              <a:t> </a:t>
            </a:r>
            <a:r>
              <a:rPr lang="ru-RU" sz="3400" dirty="0" err="1"/>
              <a:t>примусової</a:t>
            </a:r>
            <a:r>
              <a:rPr lang="ru-RU" sz="3400" dirty="0"/>
              <a:t> </a:t>
            </a:r>
            <a:r>
              <a:rPr lang="ru-RU" sz="3400" dirty="0" err="1"/>
              <a:t>праці</a:t>
            </a:r>
            <a:r>
              <a:rPr lang="ru-RU" sz="3400" dirty="0"/>
              <a:t> </a:t>
            </a:r>
            <a:r>
              <a:rPr lang="ru-RU" sz="3400" dirty="0" err="1"/>
              <a:t>ув’язнених</a:t>
            </a:r>
            <a:r>
              <a:rPr lang="ru-RU" sz="3400" dirty="0"/>
              <a:t>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069583576"/>
      </p:ext>
    </p:extLst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33000"/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220072" y="4365501"/>
            <a:ext cx="3524250" cy="230505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156176" y="908720"/>
            <a:ext cx="2810950" cy="1906887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188640"/>
            <a:ext cx="5904656" cy="6336704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</a:rPr>
              <a:t>За </a:t>
            </a:r>
            <a:r>
              <a:rPr lang="ru-RU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неповними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підрахунками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</a:rPr>
              <a:t>, </a:t>
            </a:r>
            <a:r>
              <a:rPr lang="ru-RU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нацисти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</a:rPr>
              <a:t> створили мережу на 659 </a:t>
            </a:r>
            <a:r>
              <a:rPr lang="ru-RU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місць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примусового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утримання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</a:rPr>
              <a:t>, яка включала в себе 6 </a:t>
            </a:r>
            <a:r>
              <a:rPr lang="ru-RU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концентраційних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таборів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</a:rPr>
              <a:t> і </a:t>
            </a:r>
            <a:r>
              <a:rPr lang="ru-RU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таборів-смерті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</a:rPr>
              <a:t>, 40 </a:t>
            </a:r>
            <a:r>
              <a:rPr lang="ru-RU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їхніх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філіалів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</a:rPr>
              <a:t>, 19 </a:t>
            </a:r>
            <a:r>
              <a:rPr lang="ru-RU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транспортних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</a:rPr>
              <a:t> і </a:t>
            </a:r>
            <a:r>
              <a:rPr lang="ru-RU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переселенських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таборів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</a:rPr>
              <a:t>, 64 великих гетто і </a:t>
            </a:r>
            <a:r>
              <a:rPr lang="ru-RU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в’язниць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</a:rPr>
              <a:t>, </a:t>
            </a:r>
            <a:r>
              <a:rPr lang="ru-RU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велику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кількість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таборів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</a:rPr>
              <a:t> для </a:t>
            </a:r>
            <a:r>
              <a:rPr lang="ru-RU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військовополонених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</a:rPr>
              <a:t>. </a:t>
            </a:r>
            <a:r>
              <a:rPr lang="ru-RU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Близько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</a:rPr>
              <a:t> 230 з них </a:t>
            </a:r>
            <a:r>
              <a:rPr lang="ru-RU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розміщувалися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</a:rPr>
              <a:t> на </a:t>
            </a:r>
            <a:r>
              <a:rPr lang="ru-RU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українських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землях.Зокрема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</a:rPr>
              <a:t>, в </a:t>
            </a:r>
            <a:r>
              <a:rPr lang="ru-RU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Україні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існували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</a:rPr>
              <a:t> два </a:t>
            </a:r>
            <a:r>
              <a:rPr lang="ru-RU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класичні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концтабори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</a:rPr>
              <a:t> (</a:t>
            </a:r>
            <a:r>
              <a:rPr lang="ru-RU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визнані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</a:rPr>
              <a:t> на </a:t>
            </a:r>
            <a:r>
              <a:rPr lang="ru-RU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міжнародному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рівні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</a:rPr>
              <a:t>) – </a:t>
            </a:r>
            <a:r>
              <a:rPr lang="ru-RU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Сирецький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</a:rPr>
              <a:t> у </a:t>
            </a:r>
            <a:r>
              <a:rPr lang="ru-RU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Києві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</a:rPr>
              <a:t> та </a:t>
            </a:r>
            <a:r>
              <a:rPr lang="ru-RU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Янівський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</a:rPr>
              <a:t> у </a:t>
            </a:r>
            <a:r>
              <a:rPr lang="ru-RU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Львові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</a:rPr>
              <a:t>. </a:t>
            </a:r>
            <a:r>
              <a:rPr lang="ru-RU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Насправді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</a:rPr>
              <a:t> ж </a:t>
            </a:r>
            <a:r>
              <a:rPr lang="ru-RU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концтаборів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</a:rPr>
              <a:t> на </a:t>
            </a:r>
            <a:r>
              <a:rPr lang="ru-RU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території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України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було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більше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</a:rPr>
              <a:t>. </a:t>
            </a:r>
            <a:r>
              <a:rPr lang="ru-RU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Відсутність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німецьких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документів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</a:rPr>
              <a:t> на </a:t>
            </a:r>
            <a:r>
              <a:rPr lang="ru-RU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Заході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</a:rPr>
              <a:t> не дала </a:t>
            </a:r>
            <a:r>
              <a:rPr lang="ru-RU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можливості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кваліфікувати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їх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</a:rPr>
              <a:t> таким </a:t>
            </a:r>
            <a:r>
              <a:rPr lang="ru-RU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чином.За</a:t>
            </a: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суворістю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</a:rPr>
              <a:t> режиму </a:t>
            </a:r>
            <a:r>
              <a:rPr lang="ru-RU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утримання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</a:rPr>
              <a:t> до </a:t>
            </a:r>
            <a:r>
              <a:rPr lang="ru-RU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концтаборів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наближалися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виправно-трудові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табори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</a:rPr>
              <a:t> і </a:t>
            </a:r>
            <a:r>
              <a:rPr lang="ru-RU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табори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примусової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праці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</a:rPr>
              <a:t> для </a:t>
            </a:r>
            <a:r>
              <a:rPr lang="ru-RU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євреїв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</a:rPr>
              <a:t>, </a:t>
            </a:r>
            <a:r>
              <a:rPr lang="ru-RU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кількість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яких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</a:rPr>
              <a:t> в </a:t>
            </a:r>
            <a:r>
              <a:rPr lang="ru-RU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Україні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сягала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</a:rPr>
              <a:t> 78. </a:t>
            </a:r>
            <a:r>
              <a:rPr lang="ru-RU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Частина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</a:rPr>
              <a:t> з них </a:t>
            </a:r>
            <a:r>
              <a:rPr lang="ru-RU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розміщувалася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безпосередньо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</a:rPr>
              <a:t> в гетто (</a:t>
            </a:r>
            <a:r>
              <a:rPr lang="ru-RU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їх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нараховувалося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</a:rPr>
              <a:t> 304). </a:t>
            </a:r>
            <a:r>
              <a:rPr lang="ru-RU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Крім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</a:rPr>
              <a:t> того, на </a:t>
            </a:r>
            <a:r>
              <a:rPr lang="ru-RU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українських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</a:rPr>
              <a:t> землях </a:t>
            </a:r>
            <a:r>
              <a:rPr lang="ru-RU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діяло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</a:rPr>
              <a:t> 200 </a:t>
            </a:r>
            <a:r>
              <a:rPr lang="ru-RU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пересильних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</a:rPr>
              <a:t> і 15 </a:t>
            </a:r>
            <a:r>
              <a:rPr lang="ru-RU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трудових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таборів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</a:rPr>
              <a:t>. Попри </a:t>
            </a:r>
            <a:r>
              <a:rPr lang="ru-RU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істотні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відмінності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</a:rPr>
              <a:t> в </a:t>
            </a:r>
            <a:r>
              <a:rPr lang="ru-RU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призначенні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</a:rPr>
              <a:t> й </a:t>
            </a:r>
            <a:r>
              <a:rPr lang="ru-RU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специфіку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функціонування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</a:rPr>
              <a:t>, </a:t>
            </a:r>
            <a:r>
              <a:rPr lang="ru-RU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всі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види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таборів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</a:rPr>
              <a:t> стали ланками </a:t>
            </a:r>
            <a:r>
              <a:rPr lang="ru-RU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єдиного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ланцюга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</a:rPr>
              <a:t>, </a:t>
            </a:r>
            <a:r>
              <a:rPr lang="ru-RU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що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рухав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безупинний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конвеєр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смерті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</a:rPr>
              <a:t>.</a:t>
            </a:r>
          </a:p>
          <a:p>
            <a:pPr algn="just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329031227"/>
      </p:ext>
    </p:extLst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47000"/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err="1">
                <a:solidFill>
                  <a:schemeClr val="tx2">
                    <a:lumMod val="50000"/>
                  </a:schemeClr>
                </a:solidFill>
              </a:rPr>
              <a:t>Румунський</a:t>
            </a:r>
            <a:r>
              <a:rPr lang="ru-RU" b="1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b="1" dirty="0" err="1">
                <a:solidFill>
                  <a:schemeClr val="tx2">
                    <a:lumMod val="50000"/>
                  </a:schemeClr>
                </a:solidFill>
              </a:rPr>
              <a:t>терор</a:t>
            </a:r>
            <a:endParaRPr lang="ru-RU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1556792"/>
            <a:ext cx="8568952" cy="5040560"/>
          </a:xfrm>
        </p:spPr>
        <p:txBody>
          <a:bodyPr>
            <a:normAutofit fontScale="70000" lnSpcReduction="20000"/>
          </a:bodyPr>
          <a:lstStyle/>
          <a:p>
            <a:r>
              <a:rPr lang="ru-RU" dirty="0" err="1"/>
              <a:t>Терор</a:t>
            </a:r>
            <a:r>
              <a:rPr lang="ru-RU" dirty="0"/>
              <a:t> став </a:t>
            </a:r>
            <a:r>
              <a:rPr lang="ru-RU" dirty="0" err="1"/>
              <a:t>також</a:t>
            </a:r>
            <a:r>
              <a:rPr lang="ru-RU" dirty="0"/>
              <a:t> одним </a:t>
            </a:r>
            <a:r>
              <a:rPr lang="ru-RU" dirty="0" err="1"/>
              <a:t>із</a:t>
            </a:r>
            <a:r>
              <a:rPr lang="ru-RU" dirty="0"/>
              <a:t> </a:t>
            </a:r>
            <a:r>
              <a:rPr lang="ru-RU" dirty="0" err="1"/>
              <a:t>інструментів</a:t>
            </a:r>
            <a:r>
              <a:rPr lang="ru-RU" dirty="0"/>
              <a:t> </a:t>
            </a:r>
            <a:r>
              <a:rPr lang="ru-RU" dirty="0" err="1"/>
              <a:t>утвердження</a:t>
            </a:r>
            <a:r>
              <a:rPr lang="ru-RU" dirty="0"/>
              <a:t> </a:t>
            </a:r>
            <a:r>
              <a:rPr lang="ru-RU" dirty="0" err="1"/>
              <a:t>румунської</a:t>
            </a:r>
            <a:r>
              <a:rPr lang="ru-RU" dirty="0"/>
              <a:t> </a:t>
            </a:r>
            <a:r>
              <a:rPr lang="ru-RU" dirty="0" err="1"/>
              <a:t>влади</a:t>
            </a:r>
            <a:r>
              <a:rPr lang="ru-RU" dirty="0"/>
              <a:t> у </a:t>
            </a:r>
            <a:r>
              <a:rPr lang="ru-RU" dirty="0" err="1"/>
              <a:t>новоприєднаних</a:t>
            </a:r>
            <a:r>
              <a:rPr lang="ru-RU" dirty="0"/>
              <a:t> та </a:t>
            </a:r>
            <a:r>
              <a:rPr lang="ru-RU" dirty="0" err="1"/>
              <a:t>окупованих</a:t>
            </a:r>
            <a:r>
              <a:rPr lang="ru-RU" dirty="0"/>
              <a:t> </a:t>
            </a:r>
            <a:r>
              <a:rPr lang="ru-RU" dirty="0" err="1"/>
              <a:t>теренах</a:t>
            </a:r>
            <a:r>
              <a:rPr lang="ru-RU" dirty="0"/>
              <a:t> </a:t>
            </a:r>
            <a:r>
              <a:rPr lang="ru-RU" dirty="0" err="1"/>
              <a:t>Північної</a:t>
            </a:r>
            <a:r>
              <a:rPr lang="ru-RU" dirty="0"/>
              <a:t> </a:t>
            </a:r>
            <a:r>
              <a:rPr lang="ru-RU" dirty="0" err="1"/>
              <a:t>Буковини</a:t>
            </a:r>
            <a:r>
              <a:rPr lang="ru-RU" dirty="0"/>
              <a:t>, </a:t>
            </a:r>
            <a:r>
              <a:rPr lang="ru-RU" dirty="0" err="1"/>
              <a:t>Бессарабії</a:t>
            </a:r>
            <a:r>
              <a:rPr lang="ru-RU" dirty="0"/>
              <a:t> та </a:t>
            </a:r>
            <a:r>
              <a:rPr lang="ru-RU" dirty="0" err="1"/>
              <a:t>Трансністрії</a:t>
            </a:r>
            <a:r>
              <a:rPr lang="ru-RU" dirty="0"/>
              <a:t>. На землях </a:t>
            </a:r>
            <a:r>
              <a:rPr lang="ru-RU" dirty="0" err="1"/>
              <a:t>між</a:t>
            </a:r>
            <a:r>
              <a:rPr lang="ru-RU" dirty="0"/>
              <a:t> </a:t>
            </a:r>
            <a:r>
              <a:rPr lang="ru-RU" dirty="0" err="1"/>
              <a:t>південним</a:t>
            </a:r>
            <a:r>
              <a:rPr lang="ru-RU" dirty="0"/>
              <a:t> Бугом та </a:t>
            </a:r>
            <a:r>
              <a:rPr lang="ru-RU" dirty="0" err="1"/>
              <a:t>Дністром</a:t>
            </a:r>
            <a:r>
              <a:rPr lang="ru-RU" dirty="0"/>
              <a:t> </a:t>
            </a:r>
            <a:r>
              <a:rPr lang="ru-RU" dirty="0" err="1"/>
              <a:t>розгорнулася</a:t>
            </a:r>
            <a:r>
              <a:rPr lang="ru-RU" dirty="0"/>
              <a:t> мережа </a:t>
            </a:r>
            <a:r>
              <a:rPr lang="ru-RU" dirty="0" err="1"/>
              <a:t>таборів</a:t>
            </a:r>
            <a:r>
              <a:rPr lang="ru-RU" dirty="0"/>
              <a:t> (у </a:t>
            </a:r>
            <a:r>
              <a:rPr lang="ru-RU" dirty="0" err="1"/>
              <a:t>Березівці</a:t>
            </a:r>
            <a:r>
              <a:rPr lang="ru-RU" dirty="0"/>
              <a:t>, </a:t>
            </a:r>
            <a:r>
              <a:rPr lang="ru-RU" dirty="0" err="1"/>
              <a:t>Вапнярці</a:t>
            </a:r>
            <a:r>
              <a:rPr lang="ru-RU" dirty="0"/>
              <a:t>, </a:t>
            </a:r>
            <a:r>
              <a:rPr lang="ru-RU" dirty="0" err="1"/>
              <a:t>Гросулові</a:t>
            </a:r>
            <a:r>
              <a:rPr lang="ru-RU" dirty="0"/>
              <a:t> та </a:t>
            </a:r>
            <a:r>
              <a:rPr lang="ru-RU" dirty="0" err="1"/>
              <a:t>ін</a:t>
            </a:r>
            <a:r>
              <a:rPr lang="ru-RU" dirty="0"/>
              <a:t>. </a:t>
            </a:r>
            <a:r>
              <a:rPr lang="ru-RU" dirty="0" err="1"/>
              <a:t>місцях</a:t>
            </a:r>
            <a:r>
              <a:rPr lang="ru-RU" dirty="0"/>
              <a:t>), де </a:t>
            </a:r>
            <a:r>
              <a:rPr lang="ru-RU" dirty="0" err="1"/>
              <a:t>перебувало</a:t>
            </a:r>
            <a:r>
              <a:rPr lang="ru-RU" dirty="0"/>
              <a:t> в </a:t>
            </a:r>
            <a:r>
              <a:rPr lang="ru-RU" dirty="0" err="1"/>
              <a:t>ув’язненні</a:t>
            </a:r>
            <a:r>
              <a:rPr lang="ru-RU" dirty="0"/>
              <a:t> </a:t>
            </a:r>
            <a:r>
              <a:rPr lang="ru-RU" dirty="0" err="1"/>
              <a:t>близько</a:t>
            </a:r>
            <a:r>
              <a:rPr lang="ru-RU" dirty="0"/>
              <a:t> 1 млн 600 тис. </a:t>
            </a:r>
            <a:r>
              <a:rPr lang="ru-RU" dirty="0" err="1"/>
              <a:t>осіб</a:t>
            </a:r>
            <a:r>
              <a:rPr lang="ru-RU" dirty="0"/>
              <a:t>. З метою </a:t>
            </a:r>
            <a:r>
              <a:rPr lang="ru-RU" dirty="0" err="1"/>
              <a:t>залякування</a:t>
            </a:r>
            <a:r>
              <a:rPr lang="ru-RU" dirty="0"/>
              <a:t> </a:t>
            </a:r>
            <a:r>
              <a:rPr lang="ru-RU" dirty="0" err="1"/>
              <a:t>населення</a:t>
            </a:r>
            <a:r>
              <a:rPr lang="ru-RU" dirty="0"/>
              <a:t> командир 10-ї </a:t>
            </a:r>
            <a:r>
              <a:rPr lang="ru-RU" dirty="0" err="1"/>
              <a:t>румунської</a:t>
            </a:r>
            <a:r>
              <a:rPr lang="ru-RU" dirty="0"/>
              <a:t> </a:t>
            </a:r>
            <a:r>
              <a:rPr lang="ru-RU" dirty="0" err="1"/>
              <a:t>дивізії</a:t>
            </a:r>
            <a:r>
              <a:rPr lang="ru-RU" dirty="0"/>
              <a:t> генерал </a:t>
            </a:r>
            <a:r>
              <a:rPr lang="ru-RU" dirty="0" err="1"/>
              <a:t>Трестіоряну</a:t>
            </a:r>
            <a:r>
              <a:rPr lang="ru-RU" dirty="0"/>
              <a:t> </a:t>
            </a:r>
            <a:r>
              <a:rPr lang="ru-RU" dirty="0" err="1"/>
              <a:t>розстріляв</a:t>
            </a:r>
            <a:r>
              <a:rPr lang="ru-RU" dirty="0"/>
              <a:t> тут </a:t>
            </a:r>
            <a:r>
              <a:rPr lang="ru-RU" dirty="0" err="1"/>
              <a:t>понад</a:t>
            </a:r>
            <a:r>
              <a:rPr lang="ru-RU" dirty="0"/>
              <a:t> 20 тис. </a:t>
            </a:r>
            <a:r>
              <a:rPr lang="ru-RU" dirty="0" err="1"/>
              <a:t>осіб</a:t>
            </a:r>
            <a:r>
              <a:rPr lang="ru-RU" dirty="0"/>
              <a:t>. </a:t>
            </a:r>
            <a:r>
              <a:rPr lang="ru-RU" dirty="0" err="1"/>
              <a:t>Територія</a:t>
            </a:r>
            <a:r>
              <a:rPr lang="ru-RU" dirty="0"/>
              <a:t> </a:t>
            </a:r>
            <a:r>
              <a:rPr lang="ru-RU" dirty="0" err="1"/>
              <a:t>радгоспу</a:t>
            </a:r>
            <a:r>
              <a:rPr lang="ru-RU" dirty="0"/>
              <a:t> «</a:t>
            </a:r>
            <a:r>
              <a:rPr lang="ru-RU" dirty="0" err="1"/>
              <a:t>Богданівка</a:t>
            </a:r>
            <a:r>
              <a:rPr lang="ru-RU" dirty="0"/>
              <a:t>» (</a:t>
            </a:r>
            <a:r>
              <a:rPr lang="ru-RU" dirty="0" err="1"/>
              <a:t>Доманівский</a:t>
            </a:r>
            <a:r>
              <a:rPr lang="ru-RU" dirty="0"/>
              <a:t> район </a:t>
            </a:r>
            <a:r>
              <a:rPr lang="ru-RU" dirty="0" err="1"/>
              <a:t>Одещини</a:t>
            </a:r>
            <a:r>
              <a:rPr lang="ru-RU" dirty="0"/>
              <a:t>) стала </a:t>
            </a:r>
            <a:r>
              <a:rPr lang="ru-RU" dirty="0" err="1"/>
              <a:t>братською</a:t>
            </a:r>
            <a:r>
              <a:rPr lang="ru-RU" dirty="0"/>
              <a:t> могилою для 52 тис. </a:t>
            </a:r>
            <a:r>
              <a:rPr lang="ru-RU" dirty="0" err="1"/>
              <a:t>в’язнів</a:t>
            </a:r>
            <a:r>
              <a:rPr lang="ru-RU" dirty="0"/>
              <a:t>, </a:t>
            </a:r>
            <a:r>
              <a:rPr lang="ru-RU" dirty="0" err="1"/>
              <a:t>ще</a:t>
            </a:r>
            <a:r>
              <a:rPr lang="ru-RU" dirty="0"/>
              <a:t> 2 тис. </a:t>
            </a:r>
            <a:r>
              <a:rPr lang="ru-RU" dirty="0" err="1"/>
              <a:t>було</a:t>
            </a:r>
            <a:r>
              <a:rPr lang="ru-RU" dirty="0"/>
              <a:t> спалено </a:t>
            </a:r>
            <a:r>
              <a:rPr lang="ru-RU" dirty="0" err="1"/>
              <a:t>живцем</a:t>
            </a:r>
            <a:r>
              <a:rPr lang="ru-RU" dirty="0"/>
              <a:t> у бараках. Актом </a:t>
            </a:r>
            <a:r>
              <a:rPr lang="ru-RU" dirty="0" err="1"/>
              <a:t>помсти</a:t>
            </a:r>
            <a:r>
              <a:rPr lang="ru-RU" dirty="0"/>
              <a:t> за оборону </a:t>
            </a:r>
            <a:r>
              <a:rPr lang="ru-RU" dirty="0" err="1"/>
              <a:t>Одеси</a:t>
            </a:r>
            <a:r>
              <a:rPr lang="ru-RU" dirty="0"/>
              <a:t> стало </a:t>
            </a:r>
            <a:r>
              <a:rPr lang="ru-RU" dirty="0" err="1"/>
              <a:t>спалення</a:t>
            </a:r>
            <a:r>
              <a:rPr lang="ru-RU" dirty="0"/>
              <a:t> у </a:t>
            </a:r>
            <a:r>
              <a:rPr lang="ru-RU" dirty="0" err="1"/>
              <a:t>приміщенні</a:t>
            </a:r>
            <a:r>
              <a:rPr lang="ru-RU" dirty="0"/>
              <a:t> </a:t>
            </a:r>
            <a:r>
              <a:rPr lang="ru-RU" dirty="0" err="1"/>
              <a:t>порохових</a:t>
            </a:r>
            <a:r>
              <a:rPr lang="ru-RU" dirty="0"/>
              <a:t> </a:t>
            </a:r>
            <a:r>
              <a:rPr lang="ru-RU" dirty="0" err="1"/>
              <a:t>складів</a:t>
            </a:r>
            <a:r>
              <a:rPr lang="ru-RU" dirty="0"/>
              <a:t> 25 тис. </a:t>
            </a:r>
            <a:r>
              <a:rPr lang="ru-RU" dirty="0" err="1"/>
              <a:t>осіб</a:t>
            </a:r>
            <a:r>
              <a:rPr lang="ru-RU" dirty="0"/>
              <a:t>. 800 </a:t>
            </a:r>
            <a:r>
              <a:rPr lang="ru-RU" dirty="0" err="1"/>
              <a:t>пацієнтів</a:t>
            </a:r>
            <a:r>
              <a:rPr lang="ru-RU" dirty="0"/>
              <a:t> </a:t>
            </a:r>
            <a:r>
              <a:rPr lang="ru-RU" dirty="0" err="1"/>
              <a:t>одеської</a:t>
            </a:r>
            <a:r>
              <a:rPr lang="ru-RU" dirty="0"/>
              <a:t> </a:t>
            </a:r>
            <a:r>
              <a:rPr lang="ru-RU" dirty="0" err="1"/>
              <a:t>психіатрічної</a:t>
            </a:r>
            <a:r>
              <a:rPr lang="ru-RU" dirty="0"/>
              <a:t> </a:t>
            </a:r>
            <a:r>
              <a:rPr lang="ru-RU" dirty="0" err="1"/>
              <a:t>лікарні</a:t>
            </a:r>
            <a:r>
              <a:rPr lang="ru-RU" dirty="0"/>
              <a:t> </a:t>
            </a:r>
            <a:r>
              <a:rPr lang="ru-RU" dirty="0" err="1"/>
              <a:t>окупанти</a:t>
            </a:r>
            <a:r>
              <a:rPr lang="ru-RU" dirty="0"/>
              <a:t> заморили голодом. </a:t>
            </a:r>
            <a:r>
              <a:rPr lang="ru-RU" dirty="0" err="1"/>
              <a:t>Однією</a:t>
            </a:r>
            <a:r>
              <a:rPr lang="ru-RU" dirty="0"/>
              <a:t> з </a:t>
            </a:r>
            <a:r>
              <a:rPr lang="ru-RU" dirty="0" err="1"/>
              <a:t>найбільш</a:t>
            </a:r>
            <a:r>
              <a:rPr lang="ru-RU" dirty="0"/>
              <a:t> </a:t>
            </a:r>
            <a:r>
              <a:rPr lang="ru-RU" dirty="0" err="1"/>
              <a:t>поширених</a:t>
            </a:r>
            <a:r>
              <a:rPr lang="ru-RU" dirty="0"/>
              <a:t> і широко </a:t>
            </a:r>
            <a:r>
              <a:rPr lang="ru-RU" dirty="0" err="1"/>
              <a:t>застосовуваних</a:t>
            </a:r>
            <a:r>
              <a:rPr lang="ru-RU" dirty="0"/>
              <a:t> форм </a:t>
            </a:r>
            <a:r>
              <a:rPr lang="ru-RU" dirty="0" err="1"/>
              <a:t>окупаційного</a:t>
            </a:r>
            <a:r>
              <a:rPr lang="ru-RU" dirty="0"/>
              <a:t> </a:t>
            </a:r>
            <a:r>
              <a:rPr lang="ru-RU" dirty="0" err="1"/>
              <a:t>терору</a:t>
            </a:r>
            <a:r>
              <a:rPr lang="ru-RU" dirty="0"/>
              <a:t> стала система </a:t>
            </a:r>
            <a:r>
              <a:rPr lang="ru-RU" dirty="0" err="1"/>
              <a:t>заручництв</a:t>
            </a:r>
            <a:r>
              <a:rPr lang="ru-RU" dirty="0"/>
              <a:t>. </a:t>
            </a:r>
            <a:r>
              <a:rPr lang="ru-RU" dirty="0" err="1"/>
              <a:t>Всього</a:t>
            </a:r>
            <a:r>
              <a:rPr lang="ru-RU" dirty="0"/>
              <a:t> за </a:t>
            </a:r>
            <a:r>
              <a:rPr lang="ru-RU" dirty="0" err="1"/>
              <a:t>період</a:t>
            </a:r>
            <a:r>
              <a:rPr lang="ru-RU" dirty="0"/>
              <a:t> </a:t>
            </a:r>
            <a:r>
              <a:rPr lang="ru-RU" dirty="0" err="1"/>
              <a:t>румунської</a:t>
            </a:r>
            <a:r>
              <a:rPr lang="ru-RU" dirty="0"/>
              <a:t> </a:t>
            </a:r>
            <a:r>
              <a:rPr lang="ru-RU" dirty="0" err="1"/>
              <a:t>окупації</a:t>
            </a:r>
            <a:r>
              <a:rPr lang="ru-RU" dirty="0"/>
              <a:t> на </a:t>
            </a:r>
            <a:r>
              <a:rPr lang="ru-RU" dirty="0" err="1"/>
              <a:t>Одещині</a:t>
            </a:r>
            <a:r>
              <a:rPr lang="ru-RU" dirty="0"/>
              <a:t> жертвами </a:t>
            </a:r>
            <a:r>
              <a:rPr lang="ru-RU" dirty="0" err="1"/>
              <a:t>терору</a:t>
            </a:r>
            <a:r>
              <a:rPr lang="ru-RU" dirty="0"/>
              <a:t> стали 200 тис. </a:t>
            </a:r>
            <a:r>
              <a:rPr lang="ru-RU" dirty="0" err="1"/>
              <a:t>осіб</a:t>
            </a:r>
            <a:r>
              <a:rPr lang="ru-RU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xmlns="" val="2885808418"/>
      </p:ext>
    </p:extLst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50</TotalTime>
  <Words>825</Words>
  <Application>Microsoft Office PowerPoint</Application>
  <PresentationFormat>Экран (4:3)</PresentationFormat>
  <Paragraphs>14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Тема Office</vt:lpstr>
      <vt:lpstr>Гітлерівський терор на окупованих українських землях. </vt:lpstr>
      <vt:lpstr>Слайд 2</vt:lpstr>
      <vt:lpstr>«Тотальна війна»</vt:lpstr>
      <vt:lpstr>Слайд 4</vt:lpstr>
      <vt:lpstr>Слайд 5</vt:lpstr>
      <vt:lpstr>Нацистські місця примусового утримання</vt:lpstr>
      <vt:lpstr>Слайд 7</vt:lpstr>
      <vt:lpstr>Румунський терор</vt:lpstr>
    </vt:vector>
  </TitlesOfParts>
  <Company>Home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Настя</cp:lastModifiedBy>
  <cp:revision>7</cp:revision>
  <dcterms:created xsi:type="dcterms:W3CDTF">2014-10-07T08:09:07Z</dcterms:created>
  <dcterms:modified xsi:type="dcterms:W3CDTF">2015-01-15T16:05:40Z</dcterms:modified>
</cp:coreProperties>
</file>