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0" r:id="rId3"/>
    <p:sldId id="257" r:id="rId4"/>
    <p:sldId id="261" r:id="rId5"/>
    <p:sldId id="259" r:id="rId6"/>
    <p:sldId id="262" r:id="rId7"/>
    <p:sldId id="258" r:id="rId8"/>
    <p:sldId id="267" r:id="rId9"/>
    <p:sldId id="265" r:id="rId10"/>
    <p:sldId id="272" r:id="rId11"/>
    <p:sldId id="273" r:id="rId12"/>
    <p:sldId id="263" r:id="rId13"/>
    <p:sldId id="266" r:id="rId14"/>
    <p:sldId id="285" r:id="rId15"/>
    <p:sldId id="264" r:id="rId16"/>
    <p:sldId id="269" r:id="rId17"/>
    <p:sldId id="283" r:id="rId18"/>
    <p:sldId id="282" r:id="rId19"/>
    <p:sldId id="284" r:id="rId20"/>
    <p:sldId id="289" r:id="rId21"/>
    <p:sldId id="290" r:id="rId22"/>
    <p:sldId id="291" r:id="rId23"/>
    <p:sldId id="274" r:id="rId24"/>
    <p:sldId id="277" r:id="rId25"/>
    <p:sldId id="276" r:id="rId26"/>
    <p:sldId id="279" r:id="rId27"/>
    <p:sldId id="280" r:id="rId28"/>
    <p:sldId id="286" r:id="rId29"/>
    <p:sldId id="287" r:id="rId30"/>
    <p:sldId id="288" r:id="rId31"/>
    <p:sldId id="28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348" autoAdjust="0"/>
  </p:normalViewPr>
  <p:slideViewPr>
    <p:cSldViewPr>
      <p:cViewPr>
        <p:scale>
          <a:sx n="76" d="100"/>
          <a:sy n="76"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5CA4-0F7A-4A7A-B784-5417B6C96192}" type="datetimeFigureOut">
              <a:rPr lang="ru-RU" smtClean="0"/>
              <a:pPr/>
              <a:t>19.02.2014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AD6D1-B867-4323-BDAF-F075F95599A3}" type="slidenum">
              <a:rPr lang="ru-RU" smtClean="0"/>
              <a:pPr/>
              <a:t>‹#›</a:t>
            </a:fld>
            <a:endParaRPr lang="ru-RU"/>
          </a:p>
        </p:txBody>
      </p:sp>
    </p:spTree>
    <p:extLst>
      <p:ext uri="{BB962C8B-B14F-4D97-AF65-F5344CB8AC3E}">
        <p14:creationId xmlns:p14="http://schemas.microsoft.com/office/powerpoint/2010/main" val="144801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BAD6D1-B867-4323-BDAF-F075F95599A3}"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900"/>
            <a:ext cx="8229600" cy="3857652"/>
          </a:xfrm>
        </p:spPr>
        <p:txBody>
          <a:bodyPr>
            <a:normAutofit/>
          </a:bodyPr>
          <a:lstStyle/>
          <a:p>
            <a:r>
              <a:rPr lang="uk-UA" sz="6600" b="1" dirty="0" smtClean="0">
                <a:solidFill>
                  <a:srgbClr val="FF0000"/>
                </a:solidFill>
              </a:rPr>
              <a:t>ГОЛОДОМОР</a:t>
            </a:r>
            <a:r>
              <a:rPr lang="uk-UA" sz="6600" dirty="0" smtClean="0"/>
              <a:t/>
            </a:r>
            <a:br>
              <a:rPr lang="uk-UA" sz="6600" dirty="0" smtClean="0"/>
            </a:br>
            <a:r>
              <a:rPr lang="uk-UA" sz="6600" dirty="0" smtClean="0">
                <a:solidFill>
                  <a:schemeClr val="bg2"/>
                </a:solidFill>
              </a:rPr>
              <a:t>1932- 1933 </a:t>
            </a:r>
            <a:r>
              <a:rPr lang="uk-UA" sz="6600" dirty="0" smtClean="0">
                <a:solidFill>
                  <a:schemeClr val="bg2"/>
                </a:solidFill>
              </a:rPr>
              <a:t>РОКІВ</a:t>
            </a:r>
            <a:endParaRPr lang="ru-RU" sz="6600" dirty="0">
              <a:solidFill>
                <a:schemeClr val="bg2"/>
              </a:solidFill>
            </a:endParaRPr>
          </a:p>
        </p:txBody>
      </p:sp>
      <p:pic>
        <p:nvPicPr>
          <p:cNvPr id="1028" name="Picture 4" descr="C:\Users\Ольга\Desktop\голодомор\India-famine-family-crop-420.jpg"/>
          <p:cNvPicPr>
            <a:picLocks noChangeAspect="1" noChangeArrowheads="1"/>
          </p:cNvPicPr>
          <p:nvPr/>
        </p:nvPicPr>
        <p:blipFill>
          <a:blip r:embed="rId3" cstate="print"/>
          <a:srcRect/>
          <a:stretch>
            <a:fillRect/>
          </a:stretch>
        </p:blipFill>
        <p:spPr bwMode="auto">
          <a:xfrm>
            <a:off x="1785918" y="3429000"/>
            <a:ext cx="5715040" cy="3429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 y="0"/>
            <a:ext cx="9182100" cy="6858000"/>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4170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142940" y="0"/>
            <a:ext cx="9286940" cy="6858000"/>
          </a:xfrm>
          <a:prstGeom prst="rect">
            <a:avLst/>
          </a:prstGeom>
          <a:noFill/>
        </p:spPr>
      </p:pic>
      <p:sp>
        <p:nvSpPr>
          <p:cNvPr id="2" name="Заголовок 1"/>
          <p:cNvSpPr>
            <a:spLocks noGrp="1"/>
          </p:cNvSpPr>
          <p:nvPr>
            <p:ph type="title"/>
          </p:nvPr>
        </p:nvSpPr>
        <p:spPr>
          <a:xfrm>
            <a:off x="1214414" y="500042"/>
            <a:ext cx="7500990" cy="5572164"/>
          </a:xfrm>
        </p:spPr>
        <p:txBody>
          <a:bodyPr>
            <a:normAutofit fontScale="90000"/>
          </a:bodyPr>
          <a:lstStyle/>
          <a:p>
            <a:pPr algn="l"/>
            <a:r>
              <a:rPr lang="uk-UA" dirty="0" smtClean="0"/>
              <a:t>    Голод ламає людину </a:t>
            </a:r>
            <a:br>
              <a:rPr lang="uk-UA" dirty="0" smtClean="0"/>
            </a:br>
            <a:r>
              <a:rPr lang="uk-UA" dirty="0" smtClean="0"/>
              <a:t>як особистість, </a:t>
            </a:r>
            <a:br>
              <a:rPr lang="uk-UA" dirty="0" smtClean="0"/>
            </a:br>
            <a:r>
              <a:rPr lang="uk-UA" dirty="0" smtClean="0"/>
              <a:t>в організмі відбуваються фізіологічні і психологічні  зміни,    </a:t>
            </a:r>
            <a:br>
              <a:rPr lang="uk-UA" dirty="0" smtClean="0"/>
            </a:br>
            <a:r>
              <a:rPr lang="uk-UA" dirty="0" smtClean="0"/>
              <a:t>                деформується емоційна  </a:t>
            </a:r>
            <a:br>
              <a:rPr lang="uk-UA" dirty="0" smtClean="0"/>
            </a:br>
            <a:r>
              <a:rPr lang="uk-UA" dirty="0" smtClean="0"/>
              <a:t>               сфера, спотворюється  </a:t>
            </a:r>
            <a:br>
              <a:rPr lang="uk-UA" dirty="0" smtClean="0"/>
            </a:br>
            <a:r>
              <a:rPr lang="uk-UA" dirty="0" smtClean="0"/>
              <a:t>                мораль. </a:t>
            </a:r>
            <a:endParaRPr lang="ru-RU" dirty="0"/>
          </a:p>
        </p:txBody>
      </p:sp>
      <p:pic>
        <p:nvPicPr>
          <p:cNvPr id="5123" name="Picture 3" descr="C:\Users\Ольга\Desktop\голодомор\голод.jpg"/>
          <p:cNvPicPr>
            <a:picLocks noChangeAspect="1" noChangeArrowheads="1"/>
          </p:cNvPicPr>
          <p:nvPr/>
        </p:nvPicPr>
        <p:blipFill>
          <a:blip r:embed="rId3" cstate="print"/>
          <a:srcRect/>
          <a:stretch>
            <a:fillRect/>
          </a:stretch>
        </p:blipFill>
        <p:spPr bwMode="auto">
          <a:xfrm>
            <a:off x="6215074" y="142852"/>
            <a:ext cx="2786082" cy="2357454"/>
          </a:xfrm>
          <a:prstGeom prst="rect">
            <a:avLst/>
          </a:prstGeom>
          <a:ln>
            <a:noFill/>
          </a:ln>
          <a:effectLst>
            <a:softEdge rad="112500"/>
          </a:effectLst>
        </p:spPr>
      </p:pic>
      <p:pic>
        <p:nvPicPr>
          <p:cNvPr id="5124" name="Picture 4" descr="C:\Users\Ольга\Desktop\голодомор\голодомор_діти.jpg"/>
          <p:cNvPicPr>
            <a:picLocks noChangeAspect="1" noChangeArrowheads="1"/>
          </p:cNvPicPr>
          <p:nvPr/>
        </p:nvPicPr>
        <p:blipFill>
          <a:blip r:embed="rId4" cstate="print"/>
          <a:srcRect/>
          <a:stretch>
            <a:fillRect/>
          </a:stretch>
        </p:blipFill>
        <p:spPr bwMode="auto">
          <a:xfrm>
            <a:off x="285720" y="3500390"/>
            <a:ext cx="2786082" cy="335761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42844" y="2928934"/>
            <a:ext cx="6500858" cy="3929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a:stretch>
            <a:fillRect/>
          </a:stretch>
        </p:blipFill>
        <p:spPr bwMode="auto">
          <a:xfrm>
            <a:off x="1000100" y="0"/>
            <a:ext cx="428628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Ольга\Desktop\голодомор\600c39f-udatne.jpg"/>
          <p:cNvPicPr>
            <a:picLocks noChangeAspect="1" noChangeArrowheads="1"/>
          </p:cNvPicPr>
          <p:nvPr/>
        </p:nvPicPr>
        <p:blipFill>
          <a:blip r:embed="rId5" cstate="print"/>
          <a:srcRect/>
          <a:stretch>
            <a:fillRect/>
          </a:stretch>
        </p:blipFill>
        <p:spPr bwMode="auto">
          <a:xfrm>
            <a:off x="5048241" y="1643050"/>
            <a:ext cx="4095759" cy="305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Джерелейко Р. П.\голодомор\holodomor 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0" y="0"/>
            <a:ext cx="9144000" cy="6357958"/>
          </a:xfrm>
          <a:prstGeom prst="rect">
            <a:avLst/>
          </a:prstGeom>
          <a:noFill/>
          <a:ln w="9525">
            <a:noFill/>
            <a:miter lim="800000"/>
            <a:headEnd/>
            <a:tailEnd/>
          </a:ln>
        </p:spPr>
      </p:pic>
      <p:sp>
        <p:nvSpPr>
          <p:cNvPr id="3074" name="Text Box 2"/>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Заголовок 5"/>
          <p:cNvSpPr>
            <a:spLocks noGrp="1"/>
          </p:cNvSpPr>
          <p:nvPr>
            <p:ph type="title"/>
          </p:nvPr>
        </p:nvSpPr>
        <p:spPr>
          <a:xfrm>
            <a:off x="0" y="6286520"/>
            <a:ext cx="9144000" cy="571480"/>
          </a:xfrm>
        </p:spPr>
        <p:style>
          <a:lnRef idx="1">
            <a:schemeClr val="dk1"/>
          </a:lnRef>
          <a:fillRef idx="2">
            <a:schemeClr val="dk1"/>
          </a:fillRef>
          <a:effectRef idx="1">
            <a:schemeClr val="dk1"/>
          </a:effectRef>
          <a:fontRef idx="minor">
            <a:schemeClr val="dk1"/>
          </a:fontRef>
        </p:style>
        <p:txBody>
          <a:bodyPr>
            <a:normAutofit fontScale="90000"/>
          </a:bodyPr>
          <a:lstStyle/>
          <a:p>
            <a:r>
              <a:rPr lang="uk-UA" sz="3600" dirty="0" smtClean="0"/>
              <a:t>Інтелігенція захищала український народ</a:t>
            </a:r>
            <a:endParaRPr lang="ru-RU" sz="3600" dirty="0"/>
          </a:p>
        </p:txBody>
      </p:sp>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366879_3.jpg"/>
          <p:cNvPicPr>
            <a:picLocks noChangeAspect="1" noChangeArrowheads="1"/>
          </p:cNvPicPr>
          <p:nvPr/>
        </p:nvPicPr>
        <p:blipFill>
          <a:blip r:embed="rId2" cstate="print"/>
          <a:srcRect/>
          <a:stretch>
            <a:fillRect/>
          </a:stretch>
        </p:blipFill>
        <p:spPr bwMode="auto">
          <a:xfrm>
            <a:off x="1" y="-571528"/>
            <a:ext cx="9143999" cy="72866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ДОКУМЕНТИ ДОКУМЕНТИ\Викладачі, майстри\Пантелеевна\голодомор\famine-victim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India-famine-family-crop-420.jpg"/>
          <p:cNvPicPr>
            <a:picLocks noChangeAspect="1" noChangeArrowheads="1"/>
          </p:cNvPicPr>
          <p:nvPr/>
        </p:nvPicPr>
        <p:blipFill>
          <a:blip r:embed="rId2" cstate="print"/>
          <a:srcRect/>
          <a:stretch>
            <a:fillRect/>
          </a:stretch>
        </p:blipFill>
        <p:spPr bwMode="auto">
          <a:xfrm>
            <a:off x="0" y="-1000156"/>
            <a:ext cx="9144000" cy="785815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6500834"/>
          </a:xfrm>
        </p:spPr>
        <p:txBody>
          <a:bodyPr>
            <a:normAutofit fontScale="90000"/>
          </a:bodyPr>
          <a:lstStyle/>
          <a:p>
            <a:r>
              <a:rPr lang="uk-UA" sz="3600" b="1" i="1" u="sng" dirty="0" smtClean="0">
                <a:solidFill>
                  <a:srgbClr val="FF0000"/>
                </a:solidFill>
              </a:rPr>
              <a:t>ГЕНОЦИД</a:t>
            </a:r>
            <a:r>
              <a:rPr lang="uk-UA" sz="3600" dirty="0" smtClean="0">
                <a:solidFill>
                  <a:srgbClr val="FF0000"/>
                </a:solidFill>
              </a:rPr>
              <a:t> </a:t>
            </a:r>
            <a:r>
              <a:rPr lang="uk-UA" sz="3600" b="1" dirty="0" smtClean="0">
                <a:solidFill>
                  <a:schemeClr val="bg1">
                    <a:lumMod val="95000"/>
                  </a:schemeClr>
                </a:solidFill>
              </a:rPr>
              <a:t>означає будь – яке з наступних діянь, що здійснюються з наміром знищити повністю або частково, яку - </a:t>
            </a:r>
            <a:r>
              <a:rPr lang="uk-UA" sz="3600" b="1" dirty="0" err="1" smtClean="0">
                <a:solidFill>
                  <a:schemeClr val="bg1">
                    <a:lumMod val="95000"/>
                  </a:schemeClr>
                </a:solidFill>
              </a:rPr>
              <a:t>небудь</a:t>
            </a:r>
            <a:r>
              <a:rPr lang="uk-UA" sz="3600" b="1" dirty="0" smtClean="0">
                <a:solidFill>
                  <a:schemeClr val="bg1">
                    <a:lumMod val="95000"/>
                  </a:schemeClr>
                </a:solidFill>
              </a:rPr>
              <a:t> національну, етнічну, расову групу як таку.</a:t>
            </a: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t>
            </a:r>
            <a:r>
              <a:rPr lang="uk-UA" sz="3600" b="1" i="1" u="sng" dirty="0" smtClean="0">
                <a:solidFill>
                  <a:srgbClr val="FF0000"/>
                </a:solidFill>
              </a:rPr>
              <a:t>ВИНИЩУВАННЯ</a:t>
            </a:r>
            <a:r>
              <a:rPr lang="uk-UA" sz="3600" dirty="0" smtClean="0">
                <a:solidFill>
                  <a:schemeClr val="bg1">
                    <a:lumMod val="95000"/>
                  </a:schemeClr>
                </a:solidFill>
              </a:rPr>
              <a:t> </a:t>
            </a:r>
            <a:r>
              <a:rPr lang="uk-UA" sz="3600" b="1" dirty="0" smtClean="0">
                <a:solidFill>
                  <a:schemeClr val="bg1">
                    <a:lumMod val="95000"/>
                  </a:schemeClr>
                </a:solidFill>
              </a:rPr>
              <a:t>включає умисне створення    </a:t>
            </a:r>
            <a:br>
              <a:rPr lang="uk-UA" sz="3600" b="1" dirty="0" smtClean="0">
                <a:solidFill>
                  <a:schemeClr val="bg1">
                    <a:lumMod val="95000"/>
                  </a:schemeClr>
                </a:solidFill>
              </a:rPr>
            </a:br>
            <a:r>
              <a:rPr lang="uk-UA" sz="3600" b="1" dirty="0" smtClean="0">
                <a:solidFill>
                  <a:schemeClr val="bg1">
                    <a:lumMod val="95000"/>
                  </a:schemeClr>
                </a:solidFill>
              </a:rPr>
              <a:t>                   умов життя, зокрема позбавлення доступу до     </a:t>
            </a:r>
            <a:br>
              <a:rPr lang="uk-UA" sz="3600" b="1" dirty="0" smtClean="0">
                <a:solidFill>
                  <a:schemeClr val="bg1">
                    <a:lumMod val="95000"/>
                  </a:schemeClr>
                </a:solidFill>
              </a:rPr>
            </a:br>
            <a:r>
              <a:rPr lang="uk-UA" sz="3600" b="1" dirty="0" smtClean="0">
                <a:solidFill>
                  <a:schemeClr val="bg1">
                    <a:lumMod val="95000"/>
                  </a:schemeClr>
                </a:solidFill>
              </a:rPr>
              <a:t>                  продуктів харчування і ліків,   </a:t>
            </a:r>
            <a:br>
              <a:rPr lang="uk-UA" sz="3600" b="1" dirty="0" smtClean="0">
                <a:solidFill>
                  <a:schemeClr val="bg1">
                    <a:lumMod val="95000"/>
                  </a:schemeClr>
                </a:solidFill>
              </a:rPr>
            </a:br>
            <a:r>
              <a:rPr lang="uk-UA" sz="3600" b="1" dirty="0" smtClean="0">
                <a:solidFill>
                  <a:schemeClr val="bg1">
                    <a:lumMod val="95000"/>
                  </a:schemeClr>
                </a:solidFill>
              </a:rPr>
              <a:t>                              розрахованих на те, аби   </a:t>
            </a:r>
            <a:br>
              <a:rPr lang="uk-UA" sz="3600" b="1" dirty="0" smtClean="0">
                <a:solidFill>
                  <a:schemeClr val="bg1">
                    <a:lumMod val="95000"/>
                  </a:schemeClr>
                </a:solidFill>
              </a:rPr>
            </a:br>
            <a:r>
              <a:rPr lang="uk-UA" sz="3600" b="1" dirty="0" smtClean="0">
                <a:solidFill>
                  <a:schemeClr val="bg1">
                    <a:lumMod val="95000"/>
                  </a:schemeClr>
                </a:solidFill>
              </a:rPr>
              <a:t>                              знищити частину населення…</a:t>
            </a:r>
            <a:r>
              <a:rPr lang="uk-UA" dirty="0" smtClean="0"/>
              <a:t/>
            </a:r>
            <a:br>
              <a:rPr lang="uk-UA" dirty="0" smtClean="0"/>
            </a:br>
            <a:endParaRPr lang="ru-RU" dirty="0"/>
          </a:p>
        </p:txBody>
      </p:sp>
      <p:pic>
        <p:nvPicPr>
          <p:cNvPr id="3075" name="Picture 3" descr="C:\Users\Ольга\Desktop\голодомор\Ukraine-famine-holodomor.JPG"/>
          <p:cNvPicPr>
            <a:picLocks noChangeAspect="1" noChangeArrowheads="1"/>
          </p:cNvPicPr>
          <p:nvPr/>
        </p:nvPicPr>
        <p:blipFill>
          <a:blip r:embed="rId3" cstate="print"/>
          <a:srcRect/>
          <a:stretch>
            <a:fillRect/>
          </a:stretch>
        </p:blipFill>
        <p:spPr bwMode="auto">
          <a:xfrm>
            <a:off x="357158" y="3571876"/>
            <a:ext cx="2076450" cy="3048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r>
              <a:rPr lang="ru-RU" sz="3600" dirty="0" smtClean="0">
                <a:solidFill>
                  <a:schemeClr val="bg1"/>
                </a:solidFill>
              </a:rPr>
              <a:t>До 1 </a:t>
            </a:r>
            <a:r>
              <a:rPr lang="ru-RU" sz="3600" dirty="0" err="1" smtClean="0">
                <a:solidFill>
                  <a:schemeClr val="bg1"/>
                </a:solidFill>
              </a:rPr>
              <a:t>березня</a:t>
            </a:r>
            <a:r>
              <a:rPr lang="ru-RU" sz="3600" dirty="0" smtClean="0">
                <a:solidFill>
                  <a:schemeClr val="bg1"/>
                </a:solidFill>
              </a:rPr>
              <a:t> 1933 року в </a:t>
            </a:r>
            <a:r>
              <a:rPr lang="ru-RU" sz="3600" dirty="0" err="1" smtClean="0">
                <a:solidFill>
                  <a:schemeClr val="bg1"/>
                </a:solidFill>
              </a:rPr>
              <a:t>Уманському</a:t>
            </a:r>
            <a:r>
              <a:rPr lang="ru-RU" sz="3600" dirty="0" smtClean="0">
                <a:solidFill>
                  <a:schemeClr val="bg1"/>
                </a:solidFill>
              </a:rPr>
              <a:t> район</a:t>
            </a:r>
            <a:r>
              <a:rPr lang="uk-UA" sz="3600" dirty="0" smtClean="0">
                <a:solidFill>
                  <a:schemeClr val="bg1"/>
                </a:solidFill>
              </a:rPr>
              <a:t>і</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29 </a:t>
            </a:r>
            <a:r>
              <a:rPr lang="ru-RU" sz="3600" dirty="0" err="1" smtClean="0">
                <a:solidFill>
                  <a:schemeClr val="bg1"/>
                </a:solidFill>
              </a:rPr>
              <a:t>населених</a:t>
            </a:r>
            <a:r>
              <a:rPr lang="ru-RU" sz="3600" dirty="0" smtClean="0">
                <a:solidFill>
                  <a:schemeClr val="bg1"/>
                </a:solidFill>
              </a:rPr>
              <a:t> </a:t>
            </a:r>
            <a:r>
              <a:rPr lang="ru-RU" sz="3600" dirty="0" err="1" smtClean="0">
                <a:solidFill>
                  <a:schemeClr val="bg1"/>
                </a:solidFill>
              </a:rPr>
              <a:t>пункти</a:t>
            </a:r>
            <a:r>
              <a:rPr lang="ru-RU" sz="3600" dirty="0" smtClean="0">
                <a:solidFill>
                  <a:schemeClr val="bg1"/>
                </a:solidFill>
              </a:rPr>
              <a:t>. </a:t>
            </a:r>
            <a:r>
              <a:rPr lang="ru-RU" sz="3600" dirty="0" err="1" smtClean="0">
                <a:solidFill>
                  <a:schemeClr val="bg1"/>
                </a:solidFill>
              </a:rPr>
              <a:t>Недоїданням</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a:t>
            </a:r>
            <a:r>
              <a:rPr lang="ru-RU" sz="3600" dirty="0" err="1" smtClean="0">
                <a:solidFill>
                  <a:schemeClr val="bg1"/>
                </a:solidFill>
              </a:rPr>
              <a:t>охоплено</a:t>
            </a:r>
            <a:r>
              <a:rPr lang="ru-RU" sz="3600" dirty="0" smtClean="0">
                <a:solidFill>
                  <a:schemeClr val="bg1"/>
                </a:solidFill>
              </a:rPr>
              <a:t> </a:t>
            </a:r>
            <a:r>
              <a:rPr lang="ru-RU" sz="3600" dirty="0" err="1" smtClean="0">
                <a:solidFill>
                  <a:schemeClr val="bg1"/>
                </a:solidFill>
              </a:rPr>
              <a:t>населення</a:t>
            </a:r>
            <a:r>
              <a:rPr lang="ru-RU" sz="3600" dirty="0" smtClean="0">
                <a:solidFill>
                  <a:schemeClr val="bg1"/>
                </a:solidFill>
              </a:rPr>
              <a:t> в </a:t>
            </a:r>
            <a:r>
              <a:rPr lang="ru-RU" sz="3600" dirty="0" err="1" smtClean="0">
                <a:solidFill>
                  <a:schemeClr val="bg1"/>
                </a:solidFill>
              </a:rPr>
              <a:t>усіх</a:t>
            </a:r>
            <a:r>
              <a:rPr lang="ru-RU" sz="3600" dirty="0" smtClean="0">
                <a:solidFill>
                  <a:schemeClr val="bg1"/>
                </a:solidFill>
              </a:rPr>
              <a:t> селах району </a:t>
            </a:r>
            <a:r>
              <a:rPr lang="ru-RU" sz="3600" dirty="0" err="1" smtClean="0">
                <a:solidFill>
                  <a:schemeClr val="bg1"/>
                </a:solidFill>
              </a:rPr>
              <a:t>і</a:t>
            </a:r>
            <a:r>
              <a:rPr lang="ru-RU" sz="3600" dirty="0" smtClean="0">
                <a:solidFill>
                  <a:schemeClr val="bg1"/>
                </a:solidFill>
              </a:rPr>
              <a:t> в </a:t>
            </a:r>
            <a:r>
              <a:rPr lang="ru-RU" sz="3600" dirty="0" err="1" smtClean="0">
                <a:solidFill>
                  <a:schemeClr val="bg1"/>
                </a:solidFill>
              </a:rPr>
              <a:t>місті</a:t>
            </a:r>
            <a:r>
              <a:rPr lang="ru-RU" sz="3600" dirty="0" smtClean="0">
                <a:solidFill>
                  <a:schemeClr val="bg1"/>
                </a:solidFill>
              </a:rPr>
              <a:t> </a:t>
            </a:r>
            <a:r>
              <a:rPr lang="ru-RU" sz="3600" dirty="0" err="1" smtClean="0">
                <a:solidFill>
                  <a:schemeClr val="bg1"/>
                </a:solidFill>
              </a:rPr>
              <a:t>Умані</a:t>
            </a:r>
            <a:r>
              <a:rPr lang="ru-RU" sz="3600" dirty="0" smtClean="0">
                <a:solidFill>
                  <a:schemeClr val="bg1"/>
                </a:solidFill>
              </a:rPr>
              <a:t>. За 13 </a:t>
            </a:r>
            <a:r>
              <a:rPr lang="ru-RU" sz="3600" dirty="0" err="1" smtClean="0">
                <a:solidFill>
                  <a:schemeClr val="bg1"/>
                </a:solidFill>
              </a:rPr>
              <a:t>днів</a:t>
            </a:r>
            <a:r>
              <a:rPr lang="ru-RU" sz="3600" dirty="0" smtClean="0">
                <a:solidFill>
                  <a:schemeClr val="bg1"/>
                </a:solidFill>
              </a:rPr>
              <a:t> </a:t>
            </a:r>
            <a:r>
              <a:rPr lang="ru-RU" sz="3600" dirty="0" err="1" smtClean="0">
                <a:solidFill>
                  <a:schemeClr val="bg1"/>
                </a:solidFill>
              </a:rPr>
              <a:t>березня</a:t>
            </a:r>
            <a:r>
              <a:rPr lang="ru-RU" sz="3600" dirty="0" smtClean="0">
                <a:solidFill>
                  <a:schemeClr val="bg1"/>
                </a:solidFill>
              </a:rPr>
              <a:t> 1933 року </a:t>
            </a:r>
            <a:r>
              <a:rPr lang="ru-RU" sz="3600" dirty="0" err="1" smtClean="0">
                <a:solidFill>
                  <a:schemeClr val="bg1"/>
                </a:solidFill>
              </a:rPr>
              <a:t>тільки</a:t>
            </a:r>
            <a:r>
              <a:rPr lang="ru-RU" sz="3600" dirty="0" smtClean="0">
                <a:solidFill>
                  <a:schemeClr val="bg1"/>
                </a:solidFill>
              </a:rPr>
              <a:t> в </a:t>
            </a:r>
            <a:r>
              <a:rPr lang="ru-RU" sz="3600" dirty="0" err="1" smtClean="0">
                <a:solidFill>
                  <a:schemeClr val="bg1"/>
                </a:solidFill>
              </a:rPr>
              <a:t>Умані</a:t>
            </a:r>
            <a:r>
              <a:rPr lang="ru-RU" sz="3600" dirty="0" smtClean="0">
                <a:solidFill>
                  <a:schemeClr val="bg1"/>
                </a:solidFill>
              </a:rPr>
              <a:t> померло 282 особи, </a:t>
            </a:r>
            <a:r>
              <a:rPr lang="ru-RU" sz="3600" dirty="0" err="1" smtClean="0">
                <a:solidFill>
                  <a:schemeClr val="bg1"/>
                </a:solidFill>
              </a:rPr>
              <a:t>значитькожного</a:t>
            </a:r>
            <a:r>
              <a:rPr lang="ru-RU" sz="3600" dirty="0" smtClean="0">
                <a:solidFill>
                  <a:schemeClr val="bg1"/>
                </a:solidFill>
              </a:rPr>
              <a:t> дня – 21 </a:t>
            </a:r>
            <a:r>
              <a:rPr lang="ru-RU" sz="3600" dirty="0" err="1" smtClean="0">
                <a:solidFill>
                  <a:schemeClr val="bg1"/>
                </a:solidFill>
              </a:rPr>
              <a:t>чоловік</a:t>
            </a:r>
            <a:r>
              <a:rPr lang="ru-RU" sz="3600" dirty="0" smtClean="0">
                <a:solidFill>
                  <a:schemeClr val="bg1"/>
                </a:solidFill>
              </a:rPr>
              <a:t>. </a:t>
            </a:r>
            <a:r>
              <a:rPr lang="ru-RU" sz="3600" dirty="0" err="1" smtClean="0">
                <a:solidFill>
                  <a:schemeClr val="bg1"/>
                </a:solidFill>
              </a:rPr>
              <a:t>Інформація</a:t>
            </a:r>
            <a:r>
              <a:rPr lang="ru-RU" sz="3600" dirty="0" smtClean="0">
                <a:solidFill>
                  <a:schemeClr val="bg1"/>
                </a:solidFill>
              </a:rPr>
              <a:t> про </a:t>
            </a:r>
            <a:r>
              <a:rPr lang="ru-RU" sz="3600" dirty="0" err="1" smtClean="0">
                <a:solidFill>
                  <a:schemeClr val="bg1"/>
                </a:solidFill>
              </a:rPr>
              <a:t>померлих</a:t>
            </a:r>
            <a:r>
              <a:rPr lang="ru-RU" sz="3600" dirty="0" smtClean="0">
                <a:solidFill>
                  <a:schemeClr val="bg1"/>
                </a:solidFill>
              </a:rPr>
              <a:t> та </a:t>
            </a:r>
            <a:r>
              <a:rPr lang="ru-RU" sz="3600" dirty="0" err="1" smtClean="0">
                <a:solidFill>
                  <a:schemeClr val="bg1"/>
                </a:solidFill>
              </a:rPr>
              <a:t>хворих</a:t>
            </a:r>
            <a:r>
              <a:rPr lang="ru-RU" sz="3600" dirty="0" smtClean="0">
                <a:solidFill>
                  <a:schemeClr val="bg1"/>
                </a:solidFill>
              </a:rPr>
              <a:t> </a:t>
            </a:r>
            <a:r>
              <a:rPr lang="ru-RU" sz="3600" dirty="0" err="1" smtClean="0">
                <a:solidFill>
                  <a:schemeClr val="bg1"/>
                </a:solidFill>
              </a:rPr>
              <a:t>відсутня</a:t>
            </a:r>
            <a:r>
              <a:rPr lang="ru-RU" sz="3600" dirty="0" smtClean="0">
                <a:solidFill>
                  <a:schemeClr val="bg1"/>
                </a:solidFill>
              </a:rPr>
              <a:t>, в той же час в </a:t>
            </a:r>
            <a:r>
              <a:rPr lang="ru-RU" sz="3600" dirty="0" err="1" smtClean="0">
                <a:solidFill>
                  <a:schemeClr val="bg1"/>
                </a:solidFill>
              </a:rPr>
              <a:t>документі</a:t>
            </a:r>
            <a:r>
              <a:rPr lang="ru-RU" sz="3600" dirty="0" smtClean="0">
                <a:solidFill>
                  <a:schemeClr val="bg1"/>
                </a:solidFill>
              </a:rPr>
              <a:t> </a:t>
            </a:r>
            <a:r>
              <a:rPr lang="ru-RU" sz="3600" dirty="0" err="1" smtClean="0">
                <a:solidFill>
                  <a:schemeClr val="bg1"/>
                </a:solidFill>
              </a:rPr>
              <a:t>зафіксовано</a:t>
            </a:r>
            <a:r>
              <a:rPr lang="ru-RU" sz="3600" dirty="0" smtClean="0">
                <a:solidFill>
                  <a:schemeClr val="bg1"/>
                </a:solidFill>
              </a:rPr>
              <a:t> 16 </a:t>
            </a:r>
            <a:r>
              <a:rPr lang="ru-RU" sz="3600" dirty="0" err="1" smtClean="0">
                <a:solidFill>
                  <a:schemeClr val="bg1"/>
                </a:solidFill>
              </a:rPr>
              <a:t>випадків</a:t>
            </a:r>
            <a:r>
              <a:rPr lang="ru-RU" sz="3600" dirty="0" smtClean="0">
                <a:solidFill>
                  <a:schemeClr val="bg1"/>
                </a:solidFill>
              </a:rPr>
              <a:t> </a:t>
            </a:r>
            <a:r>
              <a:rPr lang="ru-RU" sz="3600" dirty="0" err="1" smtClean="0">
                <a:solidFill>
                  <a:schemeClr val="bg1"/>
                </a:solidFill>
              </a:rPr>
              <a:t>людоїдства</a:t>
            </a:r>
            <a:r>
              <a:rPr lang="ru-RU" sz="3600" dirty="0" smtClean="0">
                <a:solidFill>
                  <a:schemeClr val="bg1"/>
                </a:solidFill>
              </a:rPr>
              <a:t> та два </a:t>
            </a:r>
            <a:r>
              <a:rPr lang="ru-RU" sz="3600" dirty="0" err="1" smtClean="0">
                <a:solidFill>
                  <a:schemeClr val="bg1"/>
                </a:solidFill>
              </a:rPr>
              <a:t>випадки</a:t>
            </a:r>
            <a:r>
              <a:rPr lang="ru-RU" sz="3600" dirty="0" smtClean="0">
                <a:solidFill>
                  <a:schemeClr val="bg1"/>
                </a:solidFill>
              </a:rPr>
              <a:t> </a:t>
            </a:r>
            <a:r>
              <a:rPr lang="ru-RU" sz="3600" dirty="0" err="1" smtClean="0">
                <a:solidFill>
                  <a:schemeClr val="bg1"/>
                </a:solidFill>
              </a:rPr>
              <a:t>трупоїдства</a:t>
            </a:r>
            <a:r>
              <a:rPr lang="ru-RU" sz="3600" dirty="0" smtClean="0">
                <a:solidFill>
                  <a:schemeClr val="bg1"/>
                </a:solidFill>
              </a:rPr>
              <a:t>.</a:t>
            </a:r>
            <a:endParaRPr lang="ru-RU"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14290"/>
            <a:ext cx="8229600" cy="6226196"/>
          </a:xfrm>
        </p:spPr>
        <p:txBody>
          <a:bodyPr/>
          <a:lstStyle/>
          <a:p>
            <a:r>
              <a:rPr lang="uk-UA" dirty="0" smtClean="0">
                <a:solidFill>
                  <a:schemeClr val="bg1">
                    <a:lumMod val="85000"/>
                  </a:schemeClr>
                </a:solidFill>
              </a:rPr>
              <a:t>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a:t>
            </a:r>
            <a:r>
              <a:rPr lang="uk-UA" dirty="0" smtClean="0">
                <a:solidFill>
                  <a:schemeClr val="bg1"/>
                </a:solidFill>
              </a:rPr>
              <a:t>. </a:t>
            </a:r>
            <a:endParaRPr lang="ru-RU"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583362"/>
          </a:xfrm>
        </p:spPr>
        <p:txBody>
          <a:bodyPr>
            <a:normAutofit fontScale="90000"/>
          </a:bodyPr>
          <a:lstStyle/>
          <a:p>
            <a:r>
              <a:rPr lang="uk-UA" dirty="0" smtClean="0">
                <a:solidFill>
                  <a:schemeClr val="bg1"/>
                </a:solidFill>
              </a:rPr>
              <a:t>    В селі </a:t>
            </a:r>
            <a:r>
              <a:rPr lang="uk-UA" dirty="0" err="1" smtClean="0">
                <a:solidFill>
                  <a:schemeClr val="bg1"/>
                </a:solidFill>
              </a:rPr>
              <a:t>Рижавка</a:t>
            </a:r>
            <a:r>
              <a:rPr lang="uk-UA" dirty="0" smtClean="0">
                <a:solidFill>
                  <a:schemeClr val="bg1"/>
                </a:solidFill>
              </a:rPr>
              <a:t>, де проживало понад 5000 мешканців, в роки голодомору вимерло 60% населення.</a:t>
            </a:r>
            <a:br>
              <a:rPr lang="uk-UA" dirty="0" smtClean="0">
                <a:solidFill>
                  <a:schemeClr val="bg1"/>
                </a:solidFill>
              </a:rPr>
            </a:br>
            <a:r>
              <a:rPr lang="uk-UA" dirty="0" smtClean="0">
                <a:solidFill>
                  <a:schemeClr val="bg1"/>
                </a:solidFill>
              </a:rPr>
              <a:t>    Вшановуючи пам’ять загиблих, і на згадку майбутнім поколінням, в ряді сіл району – селі </a:t>
            </a:r>
            <a:r>
              <a:rPr lang="uk-UA" dirty="0" err="1" smtClean="0">
                <a:solidFill>
                  <a:schemeClr val="bg1"/>
                </a:solidFill>
              </a:rPr>
              <a:t>Рижавка</a:t>
            </a:r>
            <a:r>
              <a:rPr lang="uk-UA" dirty="0" smtClean="0">
                <a:solidFill>
                  <a:schemeClr val="bg1"/>
                </a:solidFill>
              </a:rPr>
              <a:t>, </a:t>
            </a:r>
            <a:r>
              <a:rPr lang="uk-UA" dirty="0" err="1" smtClean="0">
                <a:solidFill>
                  <a:schemeClr val="bg1"/>
                </a:solidFill>
              </a:rPr>
              <a:t>Берестівець</a:t>
            </a:r>
            <a:r>
              <a:rPr lang="uk-UA" dirty="0" smtClean="0">
                <a:solidFill>
                  <a:schemeClr val="bg1"/>
                </a:solidFill>
              </a:rPr>
              <a:t>, Умані, відкрито пам'ятники загиблим </a:t>
            </a:r>
            <a:br>
              <a:rPr lang="uk-UA" dirty="0" smtClean="0">
                <a:solidFill>
                  <a:schemeClr val="bg1"/>
                </a:solidFill>
              </a:rPr>
            </a:br>
            <a:r>
              <a:rPr lang="uk-UA" dirty="0" smtClean="0">
                <a:solidFill>
                  <a:schemeClr val="bg1"/>
                </a:solidFill>
              </a:rPr>
              <a:t>                      від Голодомору. </a:t>
            </a:r>
            <a:r>
              <a:rPr lang="uk-UA" dirty="0" smtClean="0"/>
              <a:t>1932-1933 років.</a:t>
            </a:r>
            <a:endParaRPr lang="ru-RU" dirty="0"/>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855" b="27881"/>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fontScale="90000"/>
          </a:bodyPr>
          <a:lstStyle/>
          <a:p>
            <a:r>
              <a:rPr lang="uk-UA" sz="4000" b="1" dirty="0" smtClean="0">
                <a:solidFill>
                  <a:schemeClr val="bg1">
                    <a:lumMod val="85000"/>
                  </a:schemeClr>
                </a:solidFill>
              </a:rPr>
              <a:t>Висновок американської Комісії дослідження Великого голоду в Україні 1932 – 1933 </a:t>
            </a:r>
            <a:r>
              <a:rPr lang="uk-UA" sz="4000" b="1" dirty="0" err="1" smtClean="0">
                <a:solidFill>
                  <a:schemeClr val="bg1">
                    <a:lumMod val="85000"/>
                  </a:schemeClr>
                </a:solidFill>
              </a:rPr>
              <a:t>р.р</a:t>
            </a:r>
            <a:r>
              <a:rPr lang="uk-UA" sz="4000" b="1" dirty="0" smtClean="0">
                <a:solidFill>
                  <a:schemeClr val="bg1">
                    <a:lumMod val="85000"/>
                  </a:schemeClr>
                </a:solidFill>
              </a:rPr>
              <a:t>.</a:t>
            </a:r>
            <a:r>
              <a:rPr lang="uk-UA" sz="3600" dirty="0" smtClean="0">
                <a:solidFill>
                  <a:schemeClr val="bg1">
                    <a:lumMod val="85000"/>
                  </a:schemeClr>
                </a:solidFill>
              </a:rPr>
              <a:t/>
            </a:r>
            <a:br>
              <a:rPr lang="uk-UA" sz="3600" dirty="0" smtClean="0">
                <a:solidFill>
                  <a:schemeClr val="bg1">
                    <a:lumMod val="85000"/>
                  </a:schemeClr>
                </a:solidFill>
              </a:rPr>
            </a:br>
            <a:r>
              <a:rPr lang="uk-UA" sz="3600" dirty="0" smtClean="0">
                <a:solidFill>
                  <a:schemeClr val="bg1">
                    <a:lumMod val="85000"/>
                  </a:schemeClr>
                </a:solidFill>
              </a:rPr>
              <a:t>- наприкінці 1932 р. Сталін знав, що в Україні люди помирають від голоду;</a:t>
            </a:r>
            <a:br>
              <a:rPr lang="uk-UA" sz="3600" dirty="0" smtClean="0">
                <a:solidFill>
                  <a:schemeClr val="bg1">
                    <a:lumMod val="85000"/>
                  </a:schemeClr>
                </a:solidFill>
              </a:rPr>
            </a:br>
            <a:r>
              <a:rPr lang="uk-UA" sz="3600" dirty="0" smtClean="0">
                <a:solidFill>
                  <a:schemeClr val="bg1">
                    <a:lumMod val="85000"/>
                  </a:schemeClr>
                </a:solidFill>
              </a:rPr>
              <a:t>- влада вживала заходів для заборони проїзду голодуючих до регіонів, де їжа була більш доступною;</a:t>
            </a:r>
            <a:br>
              <a:rPr lang="uk-UA" sz="3600" dirty="0" smtClean="0">
                <a:solidFill>
                  <a:schemeClr val="bg1">
                    <a:lumMod val="85000"/>
                  </a:schemeClr>
                </a:solidFill>
              </a:rPr>
            </a:br>
            <a:r>
              <a:rPr lang="uk-UA" sz="3600" dirty="0" smtClean="0">
                <a:solidFill>
                  <a:schemeClr val="bg1">
                    <a:lumMod val="85000"/>
                  </a:schemeClr>
                </a:solidFill>
              </a:rPr>
              <a:t>- Сталін та його оточення здійснили геноцид проти українців у 1932 – 1933 </a:t>
            </a:r>
            <a:r>
              <a:rPr lang="uk-UA" sz="3600" dirty="0" err="1" smtClean="0">
                <a:solidFill>
                  <a:schemeClr val="bg1">
                    <a:lumMod val="85000"/>
                  </a:schemeClr>
                </a:solidFill>
              </a:rPr>
              <a:t>р.р</a:t>
            </a:r>
            <a:r>
              <a:rPr lang="uk-UA" sz="3600" dirty="0" smtClean="0">
                <a:solidFill>
                  <a:schemeClr val="bg1">
                    <a:lumMod val="85000"/>
                  </a:schemeClr>
                </a:solidFill>
              </a:rPr>
              <a:t>.</a:t>
            </a:r>
            <a:r>
              <a:rPr lang="uk-UA" dirty="0" smtClean="0"/>
              <a:t/>
            </a:r>
            <a:br>
              <a:rPr lang="uk-UA" dirty="0" smtClean="0"/>
            </a:br>
            <a:endParaRPr lang="ru-RU" dirty="0"/>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Ольга\Desktop\голодомор\гол.jpg"/>
          <p:cNvPicPr>
            <a:picLocks noChangeAspect="1" noChangeArrowheads="1"/>
          </p:cNvPicPr>
          <p:nvPr/>
        </p:nvPicPr>
        <p:blipFill>
          <a:blip r:embed="rId3" cstate="print"/>
          <a:srcRect/>
          <a:stretch>
            <a:fillRect/>
          </a:stretch>
        </p:blipFill>
        <p:spPr bwMode="auto">
          <a:xfrm>
            <a:off x="142844" y="1500174"/>
            <a:ext cx="5429256" cy="3500462"/>
          </a:xfrm>
          <a:prstGeom prst="rect">
            <a:avLst/>
          </a:prstGeom>
          <a:ln>
            <a:noFill/>
          </a:ln>
          <a:effectLst>
            <a:softEdge rad="112500"/>
          </a:effectLst>
        </p:spPr>
      </p:pic>
      <p:pic>
        <p:nvPicPr>
          <p:cNvPr id="1027" name="Picture 3" descr="C:\Users\Ольга\Desktop\голодомор\399.jpg"/>
          <p:cNvPicPr>
            <a:picLocks noChangeAspect="1" noChangeArrowheads="1"/>
          </p:cNvPicPr>
          <p:nvPr/>
        </p:nvPicPr>
        <p:blipFill>
          <a:blip r:embed="rId4" cstate="print"/>
          <a:srcRect/>
          <a:stretch>
            <a:fillRect/>
          </a:stretch>
        </p:blipFill>
        <p:spPr bwMode="auto">
          <a:xfrm>
            <a:off x="5929322" y="142852"/>
            <a:ext cx="3000396" cy="4357718"/>
          </a:xfrm>
          <a:prstGeom prst="rect">
            <a:avLst/>
          </a:prstGeom>
          <a:ln>
            <a:noFill/>
          </a:ln>
          <a:effectLst>
            <a:softEdge rad="112500"/>
          </a:effectLst>
        </p:spPr>
      </p:pic>
      <p:sp>
        <p:nvSpPr>
          <p:cNvPr id="4" name="Заголовок 3"/>
          <p:cNvSpPr>
            <a:spLocks noGrp="1"/>
          </p:cNvSpPr>
          <p:nvPr>
            <p:ph type="title"/>
          </p:nvPr>
        </p:nvSpPr>
        <p:spPr>
          <a:xfrm>
            <a:off x="457200" y="274638"/>
            <a:ext cx="6615130" cy="1143000"/>
          </a:xfrm>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Києві</a:t>
            </a:r>
            <a:endParaRPr lang="ru-RU" b="1" i="1" dirty="0">
              <a:solidFill>
                <a:srgbClr val="FF0000"/>
              </a:solidFill>
            </a:endParaRPr>
          </a:p>
        </p:txBody>
      </p:sp>
      <p:pic>
        <p:nvPicPr>
          <p:cNvPr id="7170" name="Picture 2" descr="D:\ДОКУМЕНТИ ДОКУМЕНТИ\Викладачі, майстри\Пантелеевна\голодомор\в к.jpg"/>
          <p:cNvPicPr>
            <a:picLocks noChangeAspect="1" noChangeArrowheads="1"/>
          </p:cNvPicPr>
          <p:nvPr/>
        </p:nvPicPr>
        <p:blipFill>
          <a:blip r:embed="rId5" cstate="print"/>
          <a:srcRect/>
          <a:stretch>
            <a:fillRect/>
          </a:stretch>
        </p:blipFill>
        <p:spPr bwMode="auto">
          <a:xfrm>
            <a:off x="4286248" y="4044952"/>
            <a:ext cx="4071966" cy="2813048"/>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err="1" smtClean="0">
                <a:solidFill>
                  <a:srgbClr val="FF0000"/>
                </a:solidFill>
              </a:rPr>
              <a:t>Меморіальний</a:t>
            </a:r>
            <a:r>
              <a:rPr lang="ru-RU" b="1" i="1" dirty="0" smtClean="0">
                <a:solidFill>
                  <a:srgbClr val="FF0000"/>
                </a:solidFill>
              </a:rPr>
              <a:t> комплекс </a:t>
            </a:r>
            <a:r>
              <a:rPr lang="ru-RU" b="1" i="1" dirty="0" err="1" smtClean="0">
                <a:solidFill>
                  <a:srgbClr val="FF0000"/>
                </a:solidFill>
              </a:rPr>
              <a:t>пам'яті</a:t>
            </a:r>
            <a:r>
              <a:rPr lang="ru-RU" b="1" i="1" dirty="0" smtClean="0">
                <a:solidFill>
                  <a:srgbClr val="FF0000"/>
                </a:solidFill>
              </a:rPr>
              <a:t> жертв Голодомору в </a:t>
            </a:r>
            <a:r>
              <a:rPr lang="ru-RU" b="1" i="1" dirty="0" err="1" smtClean="0">
                <a:solidFill>
                  <a:srgbClr val="FF0000"/>
                </a:solidFill>
              </a:rPr>
              <a:t>Харкові</a:t>
            </a:r>
            <a:r>
              <a:rPr lang="ru-RU" dirty="0" smtClean="0"/>
              <a:t/>
            </a:r>
            <a:br>
              <a:rPr lang="ru-RU" dirty="0" smtClean="0"/>
            </a:br>
            <a:endParaRPr lang="ru-RU" dirty="0"/>
          </a:p>
        </p:txBody>
      </p:sp>
      <p:sp>
        <p:nvSpPr>
          <p:cNvPr id="6" name="Подзаголовок 5"/>
          <p:cNvSpPr>
            <a:spLocks noGrp="1"/>
          </p:cNvSpPr>
          <p:nvPr>
            <p:ph type="body" idx="1"/>
          </p:nvPr>
        </p:nvSpPr>
        <p:spPr>
          <a:xfrm>
            <a:off x="457200" y="5429264"/>
            <a:ext cx="4040188" cy="1143008"/>
          </a:xfrm>
        </p:spPr>
        <p:txBody>
          <a:bodyPr>
            <a:normAutofit/>
          </a:bodyPr>
          <a:lstStyle/>
          <a:p>
            <a:pPr algn="ctr"/>
            <a:r>
              <a:rPr lang="ru-RU" b="1" dirty="0" err="1" smtClean="0">
                <a:solidFill>
                  <a:schemeClr val="tx1"/>
                </a:solidFill>
              </a:rPr>
              <a:t>Благання</a:t>
            </a:r>
            <a:r>
              <a:rPr lang="ru-RU" b="1" dirty="0" smtClean="0">
                <a:solidFill>
                  <a:schemeClr val="tx1"/>
                </a:solidFill>
              </a:rPr>
              <a:t> про </a:t>
            </a:r>
            <a:r>
              <a:rPr lang="ru-RU" b="1" dirty="0" err="1" smtClean="0">
                <a:solidFill>
                  <a:schemeClr val="tx1"/>
                </a:solidFill>
              </a:rPr>
              <a:t>порятунок</a:t>
            </a:r>
            <a:r>
              <a:rPr lang="ru-RU" b="1" dirty="0" smtClean="0">
                <a:solidFill>
                  <a:schemeClr val="tx1"/>
                </a:solidFill>
              </a:rPr>
              <a:t> </a:t>
            </a:r>
            <a:r>
              <a:rPr lang="ru-RU" b="1" dirty="0" err="1" smtClean="0">
                <a:solidFill>
                  <a:schemeClr val="tx1"/>
                </a:solidFill>
              </a:rPr>
              <a:t>від</a:t>
            </a:r>
            <a:r>
              <a:rPr lang="ru-RU" b="1" dirty="0" smtClean="0">
                <a:solidFill>
                  <a:schemeClr val="tx1"/>
                </a:solidFill>
              </a:rPr>
              <a:t> </a:t>
            </a:r>
            <a:r>
              <a:rPr lang="ru-RU" b="1" dirty="0" err="1" smtClean="0">
                <a:solidFill>
                  <a:schemeClr val="tx1"/>
                </a:solidFill>
              </a:rPr>
              <a:t>голодної</a:t>
            </a:r>
            <a:r>
              <a:rPr lang="ru-RU" b="1" dirty="0" smtClean="0">
                <a:solidFill>
                  <a:schemeClr val="tx1"/>
                </a:solidFill>
              </a:rPr>
              <a:t> </a:t>
            </a:r>
            <a:r>
              <a:rPr lang="ru-RU" b="1" dirty="0" err="1" smtClean="0">
                <a:solidFill>
                  <a:schemeClr val="tx1"/>
                </a:solidFill>
              </a:rPr>
              <a:t>смерті</a:t>
            </a:r>
            <a:endParaRPr lang="ru-RU" b="1" dirty="0">
              <a:solidFill>
                <a:schemeClr val="tx1"/>
              </a:solidFill>
            </a:endParaRPr>
          </a:p>
        </p:txBody>
      </p:sp>
      <p:sp>
        <p:nvSpPr>
          <p:cNvPr id="11" name="Текст 10"/>
          <p:cNvSpPr>
            <a:spLocks noGrp="1"/>
          </p:cNvSpPr>
          <p:nvPr>
            <p:ph type="body" sz="quarter" idx="3"/>
          </p:nvPr>
        </p:nvSpPr>
        <p:spPr>
          <a:xfrm>
            <a:off x="4500562" y="5643578"/>
            <a:ext cx="4286279" cy="1071570"/>
          </a:xfrm>
        </p:spPr>
        <p:txBody>
          <a:bodyPr>
            <a:normAutofit fontScale="92500" lnSpcReduction="10000"/>
          </a:bodyPr>
          <a:lstStyle/>
          <a:p>
            <a:pPr algn="ctr"/>
            <a:r>
              <a:rPr lang="ru-RU" dirty="0" err="1" smtClean="0"/>
              <a:t>Український</a:t>
            </a:r>
            <a:r>
              <a:rPr lang="ru-RU" dirty="0" smtClean="0"/>
              <a:t> селянин, </a:t>
            </a:r>
            <a:r>
              <a:rPr lang="ru-RU" dirty="0" err="1" smtClean="0"/>
              <a:t>символічно</a:t>
            </a:r>
            <a:r>
              <a:rPr lang="ru-RU" dirty="0" smtClean="0"/>
              <a:t> </a:t>
            </a:r>
            <a:r>
              <a:rPr lang="ru-RU" dirty="0" err="1" smtClean="0"/>
              <a:t>намагається</a:t>
            </a:r>
            <a:r>
              <a:rPr lang="ru-RU" dirty="0" smtClean="0"/>
              <a:t> </a:t>
            </a:r>
            <a:r>
              <a:rPr lang="ru-RU" dirty="0" err="1" smtClean="0"/>
              <a:t>захистити</a:t>
            </a:r>
            <a:r>
              <a:rPr lang="ru-RU" dirty="0" smtClean="0"/>
              <a:t> свою </a:t>
            </a:r>
            <a:r>
              <a:rPr lang="ru-RU" dirty="0" err="1" smtClean="0"/>
              <a:t>сім'ю</a:t>
            </a:r>
            <a:r>
              <a:rPr lang="ru-RU" dirty="0" smtClean="0"/>
              <a:t> </a:t>
            </a:r>
            <a:r>
              <a:rPr lang="ru-RU" dirty="0" err="1" smtClean="0"/>
              <a:t>від</a:t>
            </a:r>
            <a:r>
              <a:rPr lang="ru-RU" dirty="0" smtClean="0"/>
              <a:t> голоду</a:t>
            </a:r>
            <a:endParaRPr lang="ru-RU" dirty="0"/>
          </a:p>
        </p:txBody>
      </p:sp>
      <p:pic>
        <p:nvPicPr>
          <p:cNvPr id="8195" name="Picture 3" descr="D:\ДОКУМЕНТИ ДОКУМЕНТИ\Викладачі, майстри\Пантелеевна\голодомор\220px-Molba_o_spasenii_ot_goloda.JPG"/>
          <p:cNvPicPr>
            <a:picLocks noChangeAspect="1" noChangeArrowheads="1"/>
          </p:cNvPicPr>
          <p:nvPr/>
        </p:nvPicPr>
        <p:blipFill>
          <a:blip r:embed="rId3" cstate="print"/>
          <a:srcRect/>
          <a:stretch>
            <a:fillRect/>
          </a:stretch>
        </p:blipFill>
        <p:spPr bwMode="auto">
          <a:xfrm>
            <a:off x="642910" y="1428736"/>
            <a:ext cx="3643337"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ДОКУМЕНТИ ДОКУМЕНТИ\Викладачі, майстри\Пантелеевна\голодомор\220px-Zaschita_sem'i.JPG"/>
          <p:cNvPicPr>
            <a:picLocks noChangeAspect="1" noChangeArrowheads="1"/>
          </p:cNvPicPr>
          <p:nvPr/>
        </p:nvPicPr>
        <p:blipFill>
          <a:blip r:embed="rId4" cstate="print"/>
          <a:srcRect/>
          <a:stretch>
            <a:fillRect/>
          </a:stretch>
        </p:blipFill>
        <p:spPr bwMode="auto">
          <a:xfrm>
            <a:off x="4786314" y="1428736"/>
            <a:ext cx="3643338"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Запоріжжі</a:t>
            </a:r>
            <a:endParaRPr lang="ru-RU" dirty="0"/>
          </a:p>
        </p:txBody>
      </p:sp>
      <p:pic>
        <p:nvPicPr>
          <p:cNvPr id="9219" name="Picture 3" descr="D:\ДОКУМЕНТИ ДОКУМЕНТИ\Викладачі, майстри\Пантелеевна\голодомор\запоріжжя.jpg"/>
          <p:cNvPicPr>
            <a:picLocks noChangeAspect="1" noChangeArrowheads="1"/>
          </p:cNvPicPr>
          <p:nvPr/>
        </p:nvPicPr>
        <p:blipFill>
          <a:blip r:embed="rId3" cstate="print"/>
          <a:srcRect/>
          <a:stretch>
            <a:fillRect/>
          </a:stretch>
        </p:blipFill>
        <p:spPr bwMode="auto">
          <a:xfrm>
            <a:off x="357158" y="1500174"/>
            <a:ext cx="4786346" cy="3643338"/>
          </a:xfrm>
          <a:prstGeom prst="rect">
            <a:avLst/>
          </a:prstGeom>
          <a:ln>
            <a:noFill/>
          </a:ln>
          <a:effectLst>
            <a:softEdge rad="112500"/>
          </a:effectLst>
        </p:spPr>
      </p:pic>
      <p:pic>
        <p:nvPicPr>
          <p:cNvPr id="9220" name="Picture 4" descr="D:\ДОКУМЕНТИ ДОКУМЕНТИ\Викладачі, майстри\Пантелеевна\голодомор\з.jpg"/>
          <p:cNvPicPr>
            <a:picLocks noChangeAspect="1" noChangeArrowheads="1"/>
          </p:cNvPicPr>
          <p:nvPr/>
        </p:nvPicPr>
        <p:blipFill>
          <a:blip r:embed="rId4" cstate="print"/>
          <a:srcRect/>
          <a:stretch>
            <a:fillRect/>
          </a:stretch>
        </p:blipFill>
        <p:spPr bwMode="auto">
          <a:xfrm>
            <a:off x="4429124" y="3429000"/>
            <a:ext cx="4286250" cy="321945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200" b="1" i="1" dirty="0" smtClean="0">
                <a:solidFill>
                  <a:srgbClr val="FF0000"/>
                </a:solidFill>
              </a:rPr>
              <a:t>В Будапешт</a:t>
            </a:r>
            <a:r>
              <a:rPr lang="uk-UA" sz="3200" b="1" i="1" dirty="0" smtClean="0">
                <a:solidFill>
                  <a:srgbClr val="FF0000"/>
                </a:solidFill>
              </a:rPr>
              <a:t>і</a:t>
            </a:r>
            <a:r>
              <a:rPr lang="ru-RU" sz="3200" b="1" i="1" dirty="0" smtClean="0">
                <a:solidFill>
                  <a:srgbClr val="FF0000"/>
                </a:solidFill>
              </a:rPr>
              <a:t> (</a:t>
            </a:r>
            <a:r>
              <a:rPr lang="ru-RU" sz="3200" b="1" i="1" dirty="0" err="1" smtClean="0">
                <a:solidFill>
                  <a:srgbClr val="FF0000"/>
                </a:solidFill>
              </a:rPr>
              <a:t>Угорщина</a:t>
            </a:r>
            <a:r>
              <a:rPr lang="ru-RU" sz="3200" b="1" i="1" dirty="0" smtClean="0">
                <a:solidFill>
                  <a:srgbClr val="FF0000"/>
                </a:solidFill>
              </a:rPr>
              <a:t>) - </a:t>
            </a:r>
            <a:r>
              <a:rPr lang="ru-RU" sz="3200" b="1" i="1" dirty="0" err="1" smtClean="0">
                <a:solidFill>
                  <a:srgbClr val="FF0000"/>
                </a:solidFill>
              </a:rPr>
              <a:t>Свічка</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 </a:t>
            </a:r>
            <a:r>
              <a:rPr lang="ru-RU" sz="3200" b="1" i="1" dirty="0" err="1" smtClean="0">
                <a:solidFill>
                  <a:srgbClr val="FF0000"/>
                </a:solidFill>
              </a:rPr>
              <a:t>меморіал</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жертв Голодомору в </a:t>
            </a:r>
            <a:r>
              <a:rPr lang="ru-RU" sz="3200" b="1" i="1" dirty="0" err="1" smtClean="0">
                <a:solidFill>
                  <a:srgbClr val="FF0000"/>
                </a:solidFill>
              </a:rPr>
              <a:t>Україні</a:t>
            </a:r>
            <a:r>
              <a:rPr lang="ru-RU" sz="3200" b="1" i="1" dirty="0" smtClean="0">
                <a:solidFill>
                  <a:srgbClr val="FF0000"/>
                </a:solidFill>
              </a:rPr>
              <a:t> 1932-33 </a:t>
            </a:r>
            <a:r>
              <a:rPr lang="ru-RU" sz="3200" b="1" i="1" dirty="0" err="1" smtClean="0">
                <a:solidFill>
                  <a:srgbClr val="FF0000"/>
                </a:solidFill>
              </a:rPr>
              <a:t>рр</a:t>
            </a:r>
            <a:r>
              <a:rPr lang="ru-RU" sz="3200" b="1" i="1" dirty="0" smtClean="0">
                <a:solidFill>
                  <a:srgbClr val="FF0000"/>
                </a:solidFill>
              </a:rPr>
              <a:t>. </a:t>
            </a:r>
            <a:endParaRPr lang="ru-RU" sz="3200" b="1" i="1" dirty="0">
              <a:solidFill>
                <a:srgbClr val="FF0000"/>
              </a:solidFill>
            </a:endParaRPr>
          </a:p>
        </p:txBody>
      </p:sp>
      <p:pic>
        <p:nvPicPr>
          <p:cNvPr id="1028" name="Picture 4" descr="C:\Users\Ольга\Desktop\уг.jpg"/>
          <p:cNvPicPr>
            <a:picLocks noChangeAspect="1" noChangeArrowheads="1"/>
          </p:cNvPicPr>
          <p:nvPr/>
        </p:nvPicPr>
        <p:blipFill>
          <a:blip r:embed="rId3" cstate="print"/>
          <a:srcRect/>
          <a:stretch>
            <a:fillRect/>
          </a:stretch>
        </p:blipFill>
        <p:spPr bwMode="auto">
          <a:xfrm>
            <a:off x="0" y="1643050"/>
            <a:ext cx="5000628" cy="3929090"/>
          </a:xfrm>
          <a:prstGeom prst="rect">
            <a:avLst/>
          </a:prstGeom>
          <a:ln>
            <a:noFill/>
          </a:ln>
          <a:effectLst>
            <a:softEdge rad="112500"/>
          </a:effectLst>
        </p:spPr>
      </p:pic>
      <p:pic>
        <p:nvPicPr>
          <p:cNvPr id="1029" name="Picture 5" descr="C:\Users\Ольга\Desktop\Угорщина.jpg"/>
          <p:cNvPicPr>
            <a:picLocks noChangeAspect="1" noChangeArrowheads="1"/>
          </p:cNvPicPr>
          <p:nvPr/>
        </p:nvPicPr>
        <p:blipFill>
          <a:blip r:embed="rId4" cstate="print"/>
          <a:srcRect/>
          <a:stretch>
            <a:fillRect/>
          </a:stretch>
        </p:blipFill>
        <p:spPr bwMode="auto">
          <a:xfrm>
            <a:off x="3857620" y="2571744"/>
            <a:ext cx="5286380" cy="407196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Текст 6"/>
          <p:cNvSpPr>
            <a:spLocks noGrp="1"/>
          </p:cNvSpPr>
          <p:nvPr>
            <p:ph type="body" sz="half" idx="2"/>
          </p:nvPr>
        </p:nvSpPr>
        <p:spPr>
          <a:xfrm>
            <a:off x="457200" y="357166"/>
            <a:ext cx="3471858" cy="5768997"/>
          </a:xfrm>
        </p:spPr>
        <p:txBody>
          <a:bodyPr>
            <a:normAutofit lnSpcReduction="10000"/>
          </a:bodyPr>
          <a:lstStyle/>
          <a:p>
            <a:pPr algn="ctr">
              <a:lnSpc>
                <a:spcPct val="150000"/>
              </a:lnSpc>
            </a:pPr>
            <a:r>
              <a:rPr lang="uk-UA" sz="3600" b="1" i="1" dirty="0" smtClean="0">
                <a:solidFill>
                  <a:srgbClr val="FF0000"/>
                </a:solidFill>
              </a:rPr>
              <a:t>   </a:t>
            </a:r>
            <a:r>
              <a:rPr lang="uk-UA" sz="4000" b="1" i="1" dirty="0" smtClean="0">
                <a:solidFill>
                  <a:srgbClr val="FF0000"/>
                </a:solidFill>
              </a:rPr>
              <a:t>В </a:t>
            </a:r>
            <a:r>
              <a:rPr lang="uk-UA" sz="4000" b="1" i="1" dirty="0" err="1" smtClean="0">
                <a:solidFill>
                  <a:srgbClr val="FF0000"/>
                </a:solidFill>
              </a:rPr>
              <a:t>Тороното</a:t>
            </a:r>
            <a:r>
              <a:rPr lang="uk-UA" sz="4000" b="1" i="1" dirty="0" smtClean="0">
                <a:solidFill>
                  <a:srgbClr val="FF0000"/>
                </a:solidFill>
              </a:rPr>
              <a:t>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a:p>
        </p:txBody>
      </p:sp>
      <p:pic>
        <p:nvPicPr>
          <p:cNvPr id="2052" name="Picture 4" descr="C:\Users\Ольга\Desktop\Торонто.jpg"/>
          <p:cNvPicPr>
            <a:picLocks noGrp="1" noChangeAspect="1" noChangeArrowheads="1"/>
          </p:cNvPicPr>
          <p:nvPr>
            <p:ph idx="1"/>
          </p:nvPr>
        </p:nvPicPr>
        <p:blipFill>
          <a:blip r:embed="rId3" cstate="print"/>
          <a:srcRect/>
          <a:stretch>
            <a:fillRect/>
          </a:stretch>
        </p:blipFill>
        <p:spPr bwMode="auto">
          <a:xfrm>
            <a:off x="4643438" y="285728"/>
            <a:ext cx="3857651"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28"/>
            <a:ext cx="8229600" cy="6357982"/>
          </a:xfrm>
        </p:spPr>
        <p:txBody>
          <a:bodyPr>
            <a:normAutofit fontScale="90000"/>
          </a:bodyPr>
          <a:lstStyle/>
          <a:p>
            <a:pPr algn="l"/>
            <a:r>
              <a:rPr lang="uk-UA" sz="4000" dirty="0" smtClean="0">
                <a:solidFill>
                  <a:schemeClr val="bg1"/>
                </a:solidFill>
              </a:rPr>
              <a:t>	                   </a:t>
            </a:r>
            <a:r>
              <a:rPr lang="uk-UA" sz="4000" b="1" dirty="0" smtClean="0">
                <a:solidFill>
                  <a:schemeClr val="bg1">
                    <a:lumMod val="75000"/>
                  </a:schemeClr>
                </a:solidFill>
              </a:rPr>
              <a:t>Згадуймо! </a:t>
            </a:r>
            <a:r>
              <a:rPr lang="uk-UA" sz="4000" dirty="0" smtClean="0">
                <a:solidFill>
                  <a:schemeClr val="bg1">
                    <a:lumMod val="75000"/>
                  </a:schemeClr>
                </a:solidFill>
              </a:rPr>
              <a:t/>
            </a:r>
            <a:br>
              <a:rPr lang="uk-UA" sz="4000" dirty="0" smtClean="0">
                <a:solidFill>
                  <a:schemeClr val="bg1">
                    <a:lumMod val="75000"/>
                  </a:schemeClr>
                </a:solidFill>
              </a:rPr>
            </a:br>
            <a:r>
              <a:rPr lang="uk-UA" sz="4000" dirty="0" smtClean="0">
                <a:solidFill>
                  <a:schemeClr val="bg1">
                    <a:lumMod val="75000"/>
                  </a:schemeClr>
                </a:solidFill>
              </a:rPr>
              <a:t>В Україні в 1932 -1933 роках вмирало </a:t>
            </a:r>
            <a:br>
              <a:rPr lang="uk-UA" sz="4000" dirty="0" smtClean="0">
                <a:solidFill>
                  <a:schemeClr val="bg1">
                    <a:lumMod val="75000"/>
                  </a:schemeClr>
                </a:solidFill>
              </a:rPr>
            </a:br>
            <a:r>
              <a:rPr lang="uk-UA" sz="4000" dirty="0" smtClean="0">
                <a:solidFill>
                  <a:schemeClr val="bg1">
                    <a:lumMod val="75000"/>
                  </a:schemeClr>
                </a:solidFill>
              </a:rPr>
              <a:t>17 людей щохвилини, 1000 – щогодини, </a:t>
            </a:r>
            <a:br>
              <a:rPr lang="uk-UA" sz="4000" dirty="0" smtClean="0">
                <a:solidFill>
                  <a:schemeClr val="bg1">
                    <a:lumMod val="75000"/>
                  </a:schemeClr>
                </a:solidFill>
              </a:rPr>
            </a:br>
            <a:r>
              <a:rPr lang="uk-UA" sz="4000" dirty="0" smtClean="0">
                <a:solidFill>
                  <a:schemeClr val="bg1">
                    <a:lumMod val="75000"/>
                  </a:schemeClr>
                </a:solidFill>
              </a:rPr>
              <a:t>25 000 – щодня.</a:t>
            </a:r>
            <a:br>
              <a:rPr lang="uk-UA" sz="4000" dirty="0" smtClean="0">
                <a:solidFill>
                  <a:schemeClr val="bg1">
                    <a:lumMod val="75000"/>
                  </a:schemeClr>
                </a:solidFill>
              </a:rPr>
            </a:br>
            <a:r>
              <a:rPr lang="uk-UA" sz="4000" dirty="0" smtClean="0">
                <a:solidFill>
                  <a:schemeClr val="bg1">
                    <a:lumMod val="75000"/>
                  </a:schemeClr>
                </a:solidFill>
              </a:rPr>
              <a:t>        З урахуванням непрямих жертв, за приблизними підрахунками, голодомор забрав 14 мільйонів людей.</a:t>
            </a:r>
            <a:r>
              <a:rPr lang="uk-UA" sz="4000" dirty="0" smtClean="0"/>
              <a:t/>
            </a:r>
            <a:br>
              <a:rPr lang="uk-UA" sz="4000" dirty="0" smtClean="0"/>
            </a:br>
            <a:r>
              <a:rPr lang="uk-UA" sz="4000" b="1" i="1" dirty="0" smtClean="0">
                <a:solidFill>
                  <a:schemeClr val="bg1"/>
                </a:solidFill>
              </a:rPr>
              <a:t>Хай палає свіча, </a:t>
            </a:r>
            <a:br>
              <a:rPr lang="uk-UA" sz="4000" b="1" i="1" dirty="0" smtClean="0">
                <a:solidFill>
                  <a:schemeClr val="bg1"/>
                </a:solidFill>
              </a:rPr>
            </a:br>
            <a:r>
              <a:rPr lang="uk-UA" sz="4000" b="1" i="1" dirty="0" smtClean="0">
                <a:solidFill>
                  <a:schemeClr val="bg1"/>
                </a:solidFill>
              </a:rPr>
              <a:t>                       хай палає,</a:t>
            </a:r>
            <a:br>
              <a:rPr lang="uk-UA" sz="4000" b="1" i="1" dirty="0" smtClean="0">
                <a:solidFill>
                  <a:schemeClr val="bg1"/>
                </a:solidFill>
              </a:rPr>
            </a:br>
            <a:r>
              <a:rPr lang="uk-UA" sz="4000" b="1" i="1" dirty="0" smtClean="0">
                <a:solidFill>
                  <a:schemeClr val="bg1"/>
                </a:solidFill>
              </a:rPr>
              <a:t>Поєднає нас вона в цей час,</a:t>
            </a:r>
            <a:br>
              <a:rPr lang="uk-UA" sz="4000" b="1" i="1" dirty="0" smtClean="0">
                <a:solidFill>
                  <a:schemeClr val="bg1"/>
                </a:solidFill>
              </a:rPr>
            </a:br>
            <a:r>
              <a:rPr lang="uk-UA" sz="4000" b="1" i="1" dirty="0" smtClean="0">
                <a:solidFill>
                  <a:schemeClr val="bg1"/>
                </a:solidFill>
              </a:rPr>
              <a:t>хай сьогодні спогади лунають…</a:t>
            </a:r>
            <a:r>
              <a:rPr lang="uk-UA" dirty="0" smtClean="0">
                <a:solidFill>
                  <a:schemeClr val="bg1">
                    <a:lumMod val="75000"/>
                  </a:schemeClr>
                </a:solidFill>
              </a:rPr>
              <a:t/>
            </a:r>
            <a:br>
              <a:rPr lang="uk-UA" dirty="0" smtClean="0">
                <a:solidFill>
                  <a:schemeClr val="bg1">
                    <a:lumMod val="75000"/>
                  </a:schemeClr>
                </a:solidFill>
              </a:rPr>
            </a:br>
            <a:endParaRPr lang="ru-RU" dirty="0">
              <a:solidFill>
                <a:schemeClr val="bg1">
                  <a:lumMod val="75000"/>
                </a:schemeClr>
              </a:solidFill>
            </a:endParaRPr>
          </a:p>
        </p:txBody>
      </p:sp>
      <p:pic>
        <p:nvPicPr>
          <p:cNvPr id="2051" name="Picture 3" descr="D:\ДОКУМЕНТИ ДОКУМЕНТИ\Викладачі, майстри\Пантелеевна\голодомор\a7cc83324f41252d9e594d29b4470b5a.gif"/>
          <p:cNvPicPr>
            <a:picLocks noChangeAspect="1" noChangeArrowheads="1" noCrop="1"/>
          </p:cNvPicPr>
          <p:nvPr/>
        </p:nvPicPr>
        <p:blipFill>
          <a:blip r:embed="rId3" cstate="print"/>
          <a:srcRect/>
          <a:stretch>
            <a:fillRect/>
          </a:stretch>
        </p:blipFill>
        <p:spPr bwMode="auto">
          <a:xfrm>
            <a:off x="6858006" y="3643314"/>
            <a:ext cx="2285994" cy="2786082"/>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5008" y="273050"/>
            <a:ext cx="3143272" cy="5853113"/>
          </a:xfrm>
        </p:spPr>
        <p:txBody>
          <a:bodyPr>
            <a:normAutofit fontScale="92500"/>
          </a:bodyPr>
          <a:lstStyle/>
          <a:p>
            <a:pPr algn="ctr">
              <a:lnSpc>
                <a:spcPct val="150000"/>
              </a:lnSpc>
              <a:buNone/>
            </a:pPr>
            <a:r>
              <a:rPr lang="uk-UA" sz="4000" b="1" i="1" dirty="0" smtClean="0">
                <a:solidFill>
                  <a:srgbClr val="FF0000"/>
                </a:solidFill>
              </a:rPr>
              <a:t>В Польщі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buNone/>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buNone/>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smtClean="0"/>
          </a:p>
          <a:p>
            <a:pPr>
              <a:buNone/>
            </a:pPr>
            <a:endParaRPr lang="ru-RU" dirty="0"/>
          </a:p>
        </p:txBody>
      </p:sp>
      <p:sp>
        <p:nvSpPr>
          <p:cNvPr id="4" name="Текст 3"/>
          <p:cNvSpPr>
            <a:spLocks noGrp="1"/>
          </p:cNvSpPr>
          <p:nvPr>
            <p:ph type="body" sz="half" idx="2"/>
          </p:nvPr>
        </p:nvSpPr>
        <p:spPr>
          <a:xfrm>
            <a:off x="500034" y="428604"/>
            <a:ext cx="4357718" cy="5697559"/>
          </a:xfrm>
        </p:spPr>
        <p:txBody>
          <a:bodyPr/>
          <a:lstStyle/>
          <a:p>
            <a:endParaRPr lang="ru-RU" dirty="0"/>
          </a:p>
        </p:txBody>
      </p:sp>
      <p:pic>
        <p:nvPicPr>
          <p:cNvPr id="3075" name="Picture 3" descr="C:\Users\Ольга\Desktop\Польща.jpg"/>
          <p:cNvPicPr>
            <a:picLocks noChangeAspect="1" noChangeArrowheads="1"/>
          </p:cNvPicPr>
          <p:nvPr/>
        </p:nvPicPr>
        <p:blipFill>
          <a:blip r:embed="rId3" cstate="print"/>
          <a:srcRect/>
          <a:stretch>
            <a:fillRect/>
          </a:stretch>
        </p:blipFill>
        <p:spPr bwMode="auto">
          <a:xfrm>
            <a:off x="500034" y="428604"/>
            <a:ext cx="5214974" cy="607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D:\ДОКУМЕНТИ ДОКУМЕНТИ\Викладачі, майстри\Пантелеевна\голодомор\169-4-3.jpg"/>
          <p:cNvPicPr>
            <a:picLocks noChangeAspect="1" noChangeArrowheads="1"/>
          </p:cNvPicPr>
          <p:nvPr/>
        </p:nvPicPr>
        <p:blipFill>
          <a:blip r:embed="rId3" cstate="print"/>
          <a:srcRect/>
          <a:stretch>
            <a:fillRect/>
          </a:stretch>
        </p:blipFill>
        <p:spPr bwMode="auto">
          <a:xfrm>
            <a:off x="428596" y="0"/>
            <a:ext cx="7429552" cy="6858000"/>
          </a:xfrm>
          <a:prstGeom prst="rect">
            <a:avLst/>
          </a:prstGeom>
          <a:noFill/>
        </p:spPr>
      </p:pic>
      <p:pic>
        <p:nvPicPr>
          <p:cNvPr id="10244" name="Picture 4" descr="D:\ДОКУМЕНТИ ДОКУМЕНТИ\Викладачі, майстри\Пантелеевна\голодомор\ea1ae481aaaa.gif"/>
          <p:cNvPicPr>
            <a:picLocks noChangeAspect="1" noChangeArrowheads="1" noCrop="1"/>
          </p:cNvPicPr>
          <p:nvPr/>
        </p:nvPicPr>
        <p:blipFill>
          <a:blip r:embed="rId4" cstate="print"/>
          <a:srcRect/>
          <a:stretch>
            <a:fillRect/>
          </a:stretch>
        </p:blipFill>
        <p:spPr bwMode="auto">
          <a:xfrm>
            <a:off x="6734145" y="3214661"/>
            <a:ext cx="2409855" cy="364333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500034" y="214290"/>
            <a:ext cx="8229600" cy="6286544"/>
          </a:xfrm>
        </p:spPr>
        <p:txBody>
          <a:bodyPr>
            <a:normAutofit fontScale="90000"/>
          </a:bodyPr>
          <a:lstStyle/>
          <a:p>
            <a:r>
              <a:rPr lang="uk-UA" dirty="0" smtClean="0">
                <a:solidFill>
                  <a:schemeClr val="bg1">
                    <a:lumMod val="95000"/>
                  </a:schemeClr>
                </a:solidFill>
              </a:rPr>
              <a:t>Заможні господарі є фундаментом сільського господарства</a:t>
            </a:r>
            <a:br>
              <a:rPr lang="uk-UA" dirty="0" smtClean="0">
                <a:solidFill>
                  <a:schemeClr val="bg1">
                    <a:lumMod val="95000"/>
                  </a:schemeClr>
                </a:solidFill>
              </a:rPr>
            </a:br>
            <a:r>
              <a:rPr lang="uk-UA" sz="3600" dirty="0" smtClean="0">
                <a:solidFill>
                  <a:schemeClr val="bg1">
                    <a:lumMod val="95000"/>
                  </a:schemeClr>
                </a:solidFill>
              </a:rPr>
              <a:t>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a:t>
            </a:r>
            <a:br>
              <a:rPr lang="uk-UA" sz="3600" dirty="0" smtClean="0">
                <a:solidFill>
                  <a:schemeClr val="bg1">
                    <a:lumMod val="95000"/>
                  </a:schemeClr>
                </a:solidFill>
              </a:rPr>
            </a:br>
            <a:r>
              <a:rPr lang="uk-UA" sz="3600" dirty="0" smtClean="0">
                <a:solidFill>
                  <a:schemeClr val="bg1">
                    <a:lumMod val="95000"/>
                  </a:schemeClr>
                </a:solidFill>
              </a:rPr>
              <a:t>Вивезено з України 250 тис. розкуркулених сімей, тобто понад мільйон осіб, це робилось з метою залякування інших.</a:t>
            </a:r>
            <a:br>
              <a:rPr lang="uk-UA" sz="3600" dirty="0" smtClean="0">
                <a:solidFill>
                  <a:schemeClr val="bg1">
                    <a:lumMod val="95000"/>
                  </a:schemeClr>
                </a:solidFill>
              </a:rPr>
            </a:br>
            <a:r>
              <a:rPr lang="uk-UA" sz="3600" dirty="0" smtClean="0">
                <a:solidFill>
                  <a:schemeClr val="bg1">
                    <a:lumMod val="95000"/>
                  </a:schemeClr>
                </a:solidFill>
              </a:rPr>
              <a:t>Режим наводить жах на сільське населення.</a:t>
            </a:r>
            <a:br>
              <a:rPr lang="uk-UA" sz="3600" dirty="0" smtClean="0">
                <a:solidFill>
                  <a:schemeClr val="bg1">
                    <a:lumMod val="95000"/>
                  </a:schemeClr>
                </a:solidFill>
              </a:rPr>
            </a:br>
            <a:r>
              <a:rPr lang="uk-UA" sz="3600" dirty="0" smtClean="0">
                <a:solidFill>
                  <a:schemeClr val="bg1">
                    <a:lumMod val="95000"/>
                  </a:schemeClr>
                </a:solidFill>
              </a:rPr>
              <a:t>Майно розкуркулених селянських родин розбирається чи розподіляється між більшовицькими активістами.</a:t>
            </a:r>
            <a:endParaRPr lang="ru-RU" dirty="0">
              <a:solidFill>
                <a:schemeClr val="bg1">
                  <a:lumMod val="95000"/>
                </a:schemeClr>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85728"/>
            <a:ext cx="8229600" cy="5643602"/>
          </a:xfrm>
        </p:spPr>
        <p:txBody>
          <a:bodyPr>
            <a:normAutofit fontScale="90000"/>
          </a:bodyPr>
          <a:lstStyle/>
          <a:p>
            <a:pPr algn="l"/>
            <a:r>
              <a:rPr lang="uk-UA" dirty="0" smtClean="0"/>
              <a:t>     </a:t>
            </a:r>
            <a:r>
              <a:rPr lang="uk-UA" b="1" dirty="0" smtClean="0"/>
              <a:t>ВЖЕ З </a:t>
            </a:r>
            <a:r>
              <a:rPr lang="uk-UA" b="1" dirty="0" smtClean="0">
                <a:solidFill>
                  <a:srgbClr val="FF0000"/>
                </a:solidFill>
              </a:rPr>
              <a:t>1928</a:t>
            </a:r>
            <a:r>
              <a:rPr lang="uk-UA" b="1" dirty="0" smtClean="0"/>
              <a:t> РОКУ</a:t>
            </a:r>
            <a:br>
              <a:rPr lang="uk-UA" b="1" dirty="0" smtClean="0"/>
            </a:br>
            <a:r>
              <a:rPr lang="uk-UA" b="1" dirty="0" smtClean="0"/>
              <a:t>ТЕРОР БІЛЬШОВИЦЬКОГО  РЕЖИМУ В УКРАЇНІ НАБУВАЄ ЧІТКИХ ОЗНАК</a:t>
            </a:r>
            <a:br>
              <a:rPr lang="uk-UA" b="1" dirty="0" smtClean="0"/>
            </a:br>
            <a:r>
              <a:rPr lang="uk-UA" b="1" dirty="0" smtClean="0">
                <a:solidFill>
                  <a:srgbClr val="FF0000"/>
                </a:solidFill>
              </a:rPr>
              <a:t>ЗЛОЧИНІВ ПРОТИ ЛЮДЯНОСТІ</a:t>
            </a:r>
            <a:r>
              <a:rPr lang="uk-UA" b="1" dirty="0" smtClean="0"/>
              <a:t>, ЯКІ МАЛИ СВОЇМ АПОГЕЄМ ГОЛОДОМОР </a:t>
            </a:r>
            <a:br>
              <a:rPr lang="uk-UA" b="1" dirty="0" smtClean="0"/>
            </a:br>
            <a:r>
              <a:rPr lang="uk-UA" b="1" dirty="0" smtClean="0"/>
              <a:t> В УКРАЇНІ.</a:t>
            </a:r>
            <a:r>
              <a:rPr lang="uk-UA" dirty="0" smtClean="0"/>
              <a:t/>
            </a:r>
            <a:br>
              <a:rPr lang="uk-UA" dirty="0" smtClean="0"/>
            </a:br>
            <a:r>
              <a:rPr lang="uk-UA" dirty="0" smtClean="0"/>
              <a:t/>
            </a:r>
            <a:br>
              <a:rPr lang="uk-UA" dirty="0" smtClean="0"/>
            </a:br>
            <a:endParaRPr lang="ru-RU" dirty="0"/>
          </a:p>
        </p:txBody>
      </p:sp>
      <p:pic>
        <p:nvPicPr>
          <p:cNvPr id="2051" name="Picture 3" descr="C:\Users\Ольга\Desktop\голодомор\golodomorКЕНГ.jpg"/>
          <p:cNvPicPr>
            <a:picLocks noChangeAspect="1" noChangeArrowheads="1"/>
          </p:cNvPicPr>
          <p:nvPr/>
        </p:nvPicPr>
        <p:blipFill>
          <a:blip r:embed="rId3" cstate="print"/>
          <a:srcRect/>
          <a:stretch>
            <a:fillRect/>
          </a:stretch>
        </p:blipFill>
        <p:spPr bwMode="auto">
          <a:xfrm>
            <a:off x="4071934" y="3429000"/>
            <a:ext cx="4643470" cy="3143272"/>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3" cstate="print"/>
          <a:srcRect/>
          <a:stretch>
            <a:fillRect/>
          </a:stretch>
        </p:blipFill>
        <p:spPr bwMode="auto">
          <a:xfrm>
            <a:off x="0" y="0"/>
            <a:ext cx="9144064" cy="6858000"/>
          </a:xfrm>
          <a:prstGeom prst="rect">
            <a:avLst/>
          </a:prstGeom>
          <a:noFill/>
        </p:spPr>
      </p:pic>
      <p:sp>
        <p:nvSpPr>
          <p:cNvPr id="2" name="Заголовок 1"/>
          <p:cNvSpPr>
            <a:spLocks noGrp="1"/>
          </p:cNvSpPr>
          <p:nvPr>
            <p:ph type="title"/>
          </p:nvPr>
        </p:nvSpPr>
        <p:spPr>
          <a:xfrm>
            <a:off x="214282" y="0"/>
            <a:ext cx="8472518" cy="6858000"/>
          </a:xfrm>
        </p:spPr>
        <p:txBody>
          <a:bodyPr>
            <a:normAutofit/>
          </a:bodyPr>
          <a:lstStyle/>
          <a:p>
            <a:pPr algn="l"/>
            <a:r>
              <a:rPr lang="uk-UA" dirty="0" smtClean="0"/>
              <a:t/>
            </a:r>
            <a:br>
              <a:rPr lang="uk-UA" dirty="0" smtClean="0"/>
            </a:br>
            <a:endParaRPr lang="ru-RU" dirty="0"/>
          </a:p>
        </p:txBody>
      </p:sp>
      <p:pic>
        <p:nvPicPr>
          <p:cNvPr id="4098" name="Picture 2" descr="C:\Users\Ольга\Desktop\голодомор\holodomor 20.jpg"/>
          <p:cNvPicPr>
            <a:picLocks noChangeAspect="1" noChangeArrowheads="1"/>
          </p:cNvPicPr>
          <p:nvPr/>
        </p:nvPicPr>
        <p:blipFill>
          <a:blip r:embed="rId4" cstate="print"/>
          <a:srcRect/>
          <a:stretch>
            <a:fillRect/>
          </a:stretch>
        </p:blipFill>
        <p:spPr bwMode="auto">
          <a:xfrm>
            <a:off x="4572000" y="3571876"/>
            <a:ext cx="4214842" cy="3000396"/>
          </a:xfrm>
          <a:prstGeom prst="rect">
            <a:avLst/>
          </a:prstGeom>
          <a:ln>
            <a:noFill/>
          </a:ln>
          <a:effectLst>
            <a:softEdge rad="112500"/>
          </a:effectLst>
        </p:spPr>
      </p:pic>
      <p:sp>
        <p:nvSpPr>
          <p:cNvPr id="4" name="Прямоугольник 3"/>
          <p:cNvSpPr/>
          <p:nvPr/>
        </p:nvSpPr>
        <p:spPr>
          <a:xfrm>
            <a:off x="285720" y="214290"/>
            <a:ext cx="7786742" cy="5509200"/>
          </a:xfrm>
          <a:prstGeom prst="rect">
            <a:avLst/>
          </a:prstGeom>
        </p:spPr>
        <p:txBody>
          <a:bodyPr wrap="square">
            <a:spAutoFit/>
          </a:bodyPr>
          <a:lstStyle/>
          <a:p>
            <a:r>
              <a:rPr lang="uk-UA" sz="3200" dirty="0" smtClean="0">
                <a:solidFill>
                  <a:schemeClr val="bg1">
                    <a:lumMod val="75000"/>
                  </a:schemeClr>
                </a:solidFill>
              </a:rPr>
              <a:t>         </a:t>
            </a:r>
            <a:r>
              <a:rPr lang="uk-UA" sz="3200" dirty="0" smtClean="0">
                <a:solidFill>
                  <a:schemeClr val="bg1"/>
                </a:solidFill>
              </a:rPr>
              <a:t>1929 року влада розгортає тотальну колективізацію.</a:t>
            </a:r>
            <a:r>
              <a:rPr lang="uk-UA" sz="3200" dirty="0" smtClean="0"/>
              <a:t/>
            </a:r>
            <a:br>
              <a:rPr lang="uk-UA" sz="3200" dirty="0" smtClean="0"/>
            </a:br>
            <a:r>
              <a:rPr lang="uk-UA" sz="3200" dirty="0" smtClean="0">
                <a:solidFill>
                  <a:schemeClr val="bg1"/>
                </a:solidFill>
              </a:rPr>
              <a:t>        У селянина </a:t>
            </a:r>
            <a:r>
              <a:rPr lang="uk-UA" sz="3200" dirty="0" err="1" smtClean="0">
                <a:solidFill>
                  <a:schemeClr val="bg1"/>
                </a:solidFill>
              </a:rPr>
              <a:t>забирать</a:t>
            </a:r>
            <a:r>
              <a:rPr lang="uk-UA" sz="3200" dirty="0" smtClean="0">
                <a:solidFill>
                  <a:schemeClr val="bg1"/>
                </a:solidFill>
              </a:rPr>
              <a:t> найдорожче – батьківську землю… Селяни втрачають власність. Режим отримує можливість повністю реквізувати зерно.</a:t>
            </a:r>
            <a:r>
              <a:rPr lang="uk-UA" sz="3200" dirty="0" smtClean="0"/>
              <a:t/>
            </a:r>
            <a:br>
              <a:rPr lang="uk-UA" sz="3200" dirty="0" smtClean="0"/>
            </a:br>
            <a:r>
              <a:rPr lang="uk-UA" sz="3200" dirty="0" smtClean="0"/>
              <a:t>        </a:t>
            </a:r>
            <a:r>
              <a:rPr lang="uk-UA" sz="3200" i="1" dirty="0" smtClean="0"/>
              <a:t>Наслідки колективізації:</a:t>
            </a:r>
            <a:r>
              <a:rPr lang="uk-UA" sz="3200" dirty="0" smtClean="0"/>
              <a:t/>
            </a:r>
            <a:br>
              <a:rPr lang="uk-UA" sz="3200" dirty="0" smtClean="0"/>
            </a:br>
            <a:r>
              <a:rPr lang="uk-UA" sz="3200" dirty="0" err="1" smtClean="0"/>
              <a:t>-зниження</a:t>
            </a:r>
            <a:r>
              <a:rPr lang="uk-UA" sz="3200" dirty="0" smtClean="0"/>
              <a:t> продуктивності праці;</a:t>
            </a:r>
            <a:br>
              <a:rPr lang="uk-UA" sz="3200" dirty="0" smtClean="0"/>
            </a:br>
            <a:r>
              <a:rPr lang="uk-UA" sz="3200" dirty="0" err="1" smtClean="0"/>
              <a:t>-падіння</a:t>
            </a:r>
            <a:r>
              <a:rPr lang="uk-UA" sz="3200" dirty="0" smtClean="0"/>
              <a:t> врожайності;</a:t>
            </a:r>
            <a:br>
              <a:rPr lang="uk-UA" sz="3200" dirty="0" smtClean="0"/>
            </a:br>
            <a:r>
              <a:rPr lang="uk-UA" sz="3200" dirty="0" err="1" smtClean="0"/>
              <a:t>-непомірність</a:t>
            </a:r>
            <a:r>
              <a:rPr lang="uk-UA" sz="3200" dirty="0" smtClean="0"/>
              <a:t> </a:t>
            </a:r>
            <a:r>
              <a:rPr lang="uk-UA" sz="3200" dirty="0" err="1" smtClean="0"/>
              <a:t>хлібозаготівель</a:t>
            </a:r>
            <a:r>
              <a:rPr lang="uk-UA" sz="3200" dirty="0" smtClean="0"/>
              <a:t>;</a:t>
            </a:r>
            <a:br>
              <a:rPr lang="uk-UA" sz="3200" dirty="0" smtClean="0"/>
            </a:br>
            <a:r>
              <a:rPr lang="uk-UA" sz="3200" dirty="0" err="1" smtClean="0"/>
              <a:t>-початок</a:t>
            </a:r>
            <a:r>
              <a:rPr lang="uk-UA" sz="3200" dirty="0" smtClean="0"/>
              <a:t> голоду.</a:t>
            </a:r>
            <a:endParaRPr lang="ru-RU" sz="3200"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ьга\Desktop\голодомор\1265882005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       </a:t>
            </a:r>
            <a:r>
              <a:rPr lang="uk-UA" sz="2800" dirty="0" smtClean="0">
                <a:solidFill>
                  <a:schemeClr val="bg1"/>
                </a:solidFill>
              </a:rPr>
              <a:t>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a:t>
            </a:r>
            <a:br>
              <a:rPr lang="uk-UA" sz="2800" dirty="0" smtClean="0">
                <a:solidFill>
                  <a:schemeClr val="bg1"/>
                </a:solidFill>
              </a:rPr>
            </a:br>
            <a:r>
              <a:rPr lang="uk-UA" sz="2800" dirty="0" smtClean="0">
                <a:solidFill>
                  <a:schemeClr val="bg1"/>
                </a:solidFill>
              </a:rPr>
              <a:t>      </a:t>
            </a:r>
            <a:r>
              <a:rPr lang="uk-UA" sz="2800" dirty="0" smtClean="0">
                <a:solidFill>
                  <a:schemeClr val="bg1">
                    <a:lumMod val="85000"/>
                  </a:schemeClr>
                </a:solidFill>
              </a:rPr>
              <a:t>СОЦІАЛЬНО</a:t>
            </a:r>
            <a:r>
              <a:rPr lang="uk-UA" sz="2800" b="1" dirty="0" smtClean="0">
                <a:solidFill>
                  <a:schemeClr val="bg1">
                    <a:lumMod val="85000"/>
                  </a:schemeClr>
                </a:solidFill>
              </a:rPr>
              <a:t> </a:t>
            </a:r>
            <a:r>
              <a:rPr lang="uk-UA" sz="2800" dirty="0" smtClean="0">
                <a:solidFill>
                  <a:schemeClr val="bg1">
                    <a:lumMod val="85000"/>
                  </a:schemeClr>
                </a:solidFill>
              </a:rPr>
              <a:t>– ЕКОНОМІЧНІ ПРОЦЕСИ В УКРАЇНІ               </a:t>
            </a:r>
            <a:br>
              <a:rPr lang="uk-UA" sz="2800" dirty="0" smtClean="0">
                <a:solidFill>
                  <a:schemeClr val="bg1">
                    <a:lumMod val="85000"/>
                  </a:schemeClr>
                </a:solidFill>
              </a:rPr>
            </a:br>
            <a:r>
              <a:rPr lang="uk-UA" sz="2800" dirty="0" smtClean="0">
                <a:solidFill>
                  <a:schemeClr val="bg1">
                    <a:lumMod val="85000"/>
                  </a:schemeClr>
                </a:solidFill>
              </a:rPr>
              <a:t> ЗДІЙСНЮЮТЬСЯ ЦЕНТРАЛЬНИМ КОМІТЕТОМ     </a:t>
            </a:r>
            <a:br>
              <a:rPr lang="uk-UA" sz="2800" dirty="0" smtClean="0">
                <a:solidFill>
                  <a:schemeClr val="bg1">
                    <a:lumMod val="85000"/>
                  </a:schemeClr>
                </a:solidFill>
              </a:rPr>
            </a:br>
            <a:r>
              <a:rPr lang="uk-UA" sz="2800" dirty="0" smtClean="0">
                <a:solidFill>
                  <a:schemeClr val="bg1">
                    <a:lumMod val="85000"/>
                  </a:schemeClr>
                </a:solidFill>
              </a:rPr>
              <a:t> ПАРТІЇ (БІЛЬШОВИКІВ), КЕРОВАНИМ ДИКТАТОРОМ Й. СТАЛІНИМ.</a:t>
            </a:r>
            <a:r>
              <a:rPr lang="uk-UA" sz="2800" dirty="0" smtClean="0">
                <a:solidFill>
                  <a:schemeClr val="bg1"/>
                </a:solidFill>
              </a:rPr>
              <a:t/>
            </a:r>
            <a:br>
              <a:rPr lang="uk-UA" sz="2800" dirty="0" smtClean="0">
                <a:solidFill>
                  <a:schemeClr val="bg1"/>
                </a:solidFill>
              </a:rPr>
            </a:br>
            <a:r>
              <a:rPr lang="uk-UA" sz="2800" dirty="0" smtClean="0">
                <a:solidFill>
                  <a:schemeClr val="bg1"/>
                </a:solidFill>
              </a:rPr>
              <a:t>      Наростає тотальний контроль держави і партії, впроваджуються насильницькі </a:t>
            </a:r>
            <a:br>
              <a:rPr lang="uk-UA" sz="2800" dirty="0" smtClean="0">
                <a:solidFill>
                  <a:schemeClr val="bg1"/>
                </a:solidFill>
              </a:rPr>
            </a:br>
            <a:r>
              <a:rPr lang="uk-UA" sz="2800" dirty="0" smtClean="0">
                <a:solidFill>
                  <a:schemeClr val="bg1"/>
                </a:solidFill>
              </a:rPr>
              <a:t>хлібозаготівлі, </a:t>
            </a:r>
            <a:r>
              <a:rPr lang="uk-UA" sz="2800" dirty="0" err="1" smtClean="0">
                <a:solidFill>
                  <a:schemeClr val="bg1"/>
                </a:solidFill>
              </a:rPr>
              <a:t>конфісковуються</a:t>
            </a:r>
            <a:r>
              <a:rPr lang="uk-UA" sz="2800" dirty="0" smtClean="0">
                <a:solidFill>
                  <a:schemeClr val="bg1"/>
                </a:solidFill>
              </a:rPr>
              <a:t> </a:t>
            </a:r>
            <a:br>
              <a:rPr lang="uk-UA" sz="2800" dirty="0" smtClean="0">
                <a:solidFill>
                  <a:schemeClr val="bg1"/>
                </a:solidFill>
              </a:rPr>
            </a:br>
            <a:r>
              <a:rPr lang="uk-UA" sz="2800" dirty="0" smtClean="0">
                <a:solidFill>
                  <a:schemeClr val="bg1"/>
                </a:solidFill>
              </a:rPr>
              <a:t>всі </a:t>
            </a:r>
            <a:r>
              <a:rPr lang="uk-UA" sz="2800" dirty="0" err="1" smtClean="0">
                <a:solidFill>
                  <a:schemeClr val="bg1"/>
                </a:solidFill>
                <a:sym typeface="Symbol"/>
              </a:rPr>
              <a:t></a:t>
            </a:r>
            <a:r>
              <a:rPr lang="uk-UA" sz="2800" dirty="0" err="1" smtClean="0">
                <a:solidFill>
                  <a:schemeClr val="bg1"/>
                </a:solidFill>
              </a:rPr>
              <a:t>надлишки</a:t>
            </a:r>
            <a:r>
              <a:rPr lang="uk-UA" sz="2800" dirty="0" err="1" smtClean="0">
                <a:solidFill>
                  <a:schemeClr val="bg1"/>
                </a:solidFill>
                <a:sym typeface="Symbol"/>
              </a:rPr>
              <a:t></a:t>
            </a:r>
            <a:r>
              <a:rPr lang="uk-UA" sz="2800" dirty="0" smtClean="0">
                <a:solidFill>
                  <a:schemeClr val="bg1"/>
                </a:solidFill>
              </a:rPr>
              <a:t> продуктів.</a:t>
            </a:r>
            <a:endParaRPr lang="ru-RU" sz="2800" dirty="0">
              <a:solidFill>
                <a:schemeClr val="bg1"/>
              </a:solidFill>
            </a:endParaRPr>
          </a:p>
        </p:txBody>
      </p:sp>
      <p:pic>
        <p:nvPicPr>
          <p:cNvPr id="2050" name="Picture 2" descr="C:\Users\Ольга\Desktop\голодомор\22.jpg"/>
          <p:cNvPicPr>
            <a:picLocks noChangeAspect="1" noChangeArrowheads="1"/>
          </p:cNvPicPr>
          <p:nvPr/>
        </p:nvPicPr>
        <p:blipFill>
          <a:blip r:embed="rId3" cstate="print"/>
          <a:srcRect/>
          <a:stretch>
            <a:fillRect/>
          </a:stretch>
        </p:blipFill>
        <p:spPr bwMode="auto">
          <a:xfrm>
            <a:off x="6000760" y="4643446"/>
            <a:ext cx="1905000" cy="1990725"/>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142976" y="214290"/>
            <a:ext cx="700092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Ольга\Desktop\голодомор\22.jpg"/>
          <p:cNvPicPr>
            <a:picLocks noChangeAspect="1" noChangeArrowheads="1"/>
          </p:cNvPicPr>
          <p:nvPr/>
        </p:nvPicPr>
        <p:blipFill>
          <a:blip r:embed="rId4" cstate="print"/>
          <a:srcRect/>
          <a:stretch>
            <a:fillRect/>
          </a:stretch>
        </p:blipFill>
        <p:spPr bwMode="auto">
          <a:xfrm>
            <a:off x="642910" y="1428737"/>
            <a:ext cx="1571636"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7"/>
          <p:cNvSpPr>
            <a:spLocks noGrp="1"/>
          </p:cNvSpPr>
          <p:nvPr>
            <p:ph sz="half" idx="1"/>
          </p:nvPr>
        </p:nvSpPr>
        <p:spPr>
          <a:xfrm>
            <a:off x="214282" y="1285860"/>
            <a:ext cx="8715436" cy="5572140"/>
          </a:xfrm>
        </p:spPr>
        <p:txBody>
          <a:bodyPr>
            <a:normAutofit fontScale="85000" lnSpcReduction="20000"/>
          </a:bodyPr>
          <a:lstStyle/>
          <a:p>
            <a:endParaRPr lang="uk-UA" dirty="0" smtClean="0"/>
          </a:p>
          <a:p>
            <a:endParaRPr lang="uk-UA" dirty="0" smtClean="0"/>
          </a:p>
          <a:p>
            <a:endParaRPr lang="uk-UA" dirty="0" smtClean="0"/>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b="1" dirty="0" smtClean="0">
                <a:solidFill>
                  <a:schemeClr val="tx2">
                    <a:lumMod val="75000"/>
                  </a:schemeClr>
                </a:solidFill>
              </a:rPr>
              <a:t> </a:t>
            </a:r>
          </a:p>
          <a:p>
            <a:pPr>
              <a:buNone/>
            </a:pPr>
            <a:r>
              <a:rPr lang="uk-UA" sz="2400" b="1" dirty="0" smtClean="0">
                <a:solidFill>
                  <a:schemeClr val="tx2">
                    <a:lumMod val="75000"/>
                  </a:schemeClr>
                </a:solidFill>
              </a:rPr>
              <a:t>   Йосип Сталін       Всеволод </a:t>
            </a:r>
            <a:r>
              <a:rPr lang="uk-UA" sz="2400" b="1" dirty="0" err="1" smtClean="0">
                <a:solidFill>
                  <a:schemeClr val="tx2">
                    <a:lumMod val="75000"/>
                  </a:schemeClr>
                </a:solidFill>
              </a:rPr>
              <a:t>Балицький</a:t>
            </a:r>
            <a:r>
              <a:rPr lang="uk-UA" sz="2400" b="1" dirty="0" smtClean="0">
                <a:solidFill>
                  <a:schemeClr val="tx2">
                    <a:lumMod val="75000"/>
                  </a:schemeClr>
                </a:solidFill>
              </a:rPr>
              <a:t>  Мендель </a:t>
            </a:r>
            <a:r>
              <a:rPr lang="uk-UA" sz="2400" b="1" dirty="0" err="1" smtClean="0">
                <a:solidFill>
                  <a:schemeClr val="tx2">
                    <a:lumMod val="75000"/>
                  </a:schemeClr>
                </a:solidFill>
              </a:rPr>
              <a:t>Хатаєвич</a:t>
            </a:r>
            <a:r>
              <a:rPr lang="uk-UA" sz="2400" b="1" dirty="0" smtClean="0">
                <a:solidFill>
                  <a:schemeClr val="tx2">
                    <a:lumMod val="75000"/>
                  </a:schemeClr>
                </a:solidFill>
              </a:rPr>
              <a:t>   Влас Чубар</a:t>
            </a: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sz="2400" b="1" dirty="0" err="1" smtClean="0">
                <a:solidFill>
                  <a:schemeClr val="tx2">
                    <a:lumMod val="75000"/>
                  </a:schemeClr>
                </a:solidFill>
              </a:rPr>
              <a:t>В</a:t>
            </a:r>
            <a:r>
              <a:rPr lang="uk-UA" sz="2400" b="1" dirty="0" err="1" smtClean="0">
                <a:solidFill>
                  <a:schemeClr val="tx2">
                    <a:lumMod val="75000"/>
                  </a:schemeClr>
                </a:solidFill>
                <a:sym typeface="Symbol"/>
              </a:rPr>
              <a:t>ячеслав</a:t>
            </a:r>
            <a:r>
              <a:rPr lang="uk-UA" sz="2400" b="1" dirty="0" smtClean="0">
                <a:solidFill>
                  <a:schemeClr val="tx2">
                    <a:lumMod val="75000"/>
                  </a:schemeClr>
                </a:solidFill>
                <a:sym typeface="Symbol"/>
              </a:rPr>
              <a:t> Молотов  Павло Постишев     Лазар </a:t>
            </a:r>
            <a:r>
              <a:rPr lang="uk-UA" sz="2400" b="1" dirty="0" err="1" smtClean="0">
                <a:solidFill>
                  <a:schemeClr val="tx2">
                    <a:lumMod val="75000"/>
                  </a:schemeClr>
                </a:solidFill>
                <a:sym typeface="Symbol"/>
              </a:rPr>
              <a:t>Каганович</a:t>
            </a:r>
            <a:r>
              <a:rPr lang="uk-UA" sz="2400" b="1" dirty="0" smtClean="0">
                <a:solidFill>
                  <a:schemeClr val="tx2">
                    <a:lumMod val="75000"/>
                  </a:schemeClr>
                </a:solidFill>
                <a:sym typeface="Symbol"/>
              </a:rPr>
              <a:t>   Станіслав  </a:t>
            </a:r>
            <a:r>
              <a:rPr lang="uk-UA" sz="2400" b="1" dirty="0" err="1" smtClean="0">
                <a:solidFill>
                  <a:schemeClr val="tx2">
                    <a:lumMod val="75000"/>
                  </a:schemeClr>
                </a:solidFill>
                <a:sym typeface="Symbol"/>
              </a:rPr>
              <a:t>Косіор</a:t>
            </a:r>
            <a:r>
              <a:rPr lang="uk-UA" sz="2400" b="1" dirty="0" smtClean="0">
                <a:solidFill>
                  <a:schemeClr val="tx2">
                    <a:lumMod val="75000"/>
                  </a:schemeClr>
                </a:solidFill>
                <a:sym typeface="Symbol"/>
              </a:rPr>
              <a:t>     </a:t>
            </a:r>
            <a:endParaRPr lang="ru-RU" sz="2400" dirty="0"/>
          </a:p>
        </p:txBody>
      </p:sp>
      <p:pic>
        <p:nvPicPr>
          <p:cNvPr id="6148" name="Picture 4" descr="C:\Users\Ольга\Desktop\голодомор\Molotov.jpg"/>
          <p:cNvPicPr>
            <a:picLocks noChangeAspect="1" noChangeArrowheads="1"/>
          </p:cNvPicPr>
          <p:nvPr/>
        </p:nvPicPr>
        <p:blipFill>
          <a:blip r:embed="rId5" cstate="print"/>
          <a:srcRect/>
          <a:stretch>
            <a:fillRect/>
          </a:stretch>
        </p:blipFill>
        <p:spPr bwMode="auto">
          <a:xfrm>
            <a:off x="642910" y="3929066"/>
            <a:ext cx="1571636" cy="197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Ольга\Desktop\голодомор\Балицький_Всеволод_Аполлонович.jpg"/>
          <p:cNvPicPr>
            <a:picLocks noGrp="1" noChangeAspect="1" noChangeArrowheads="1"/>
          </p:cNvPicPr>
          <p:nvPr>
            <p:ph sz="half" idx="2"/>
          </p:nvPr>
        </p:nvPicPr>
        <p:blipFill>
          <a:blip r:embed="rId6" cstate="print"/>
          <a:srcRect/>
          <a:stretch>
            <a:fillRect/>
          </a:stretch>
        </p:blipFill>
        <p:spPr bwMode="auto">
          <a:xfrm>
            <a:off x="2786050" y="1428736"/>
            <a:ext cx="150019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C:\Users\Ольга\Desktop\голодомор\5.jpg"/>
          <p:cNvPicPr>
            <a:picLocks noChangeAspect="1" noChangeArrowheads="1"/>
          </p:cNvPicPr>
          <p:nvPr/>
        </p:nvPicPr>
        <p:blipFill>
          <a:blip r:embed="rId7" cstate="print"/>
          <a:srcRect/>
          <a:stretch>
            <a:fillRect/>
          </a:stretch>
        </p:blipFill>
        <p:spPr bwMode="auto">
          <a:xfrm>
            <a:off x="2714612" y="4000504"/>
            <a:ext cx="150019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3" name="Picture 9" descr="C:\Users\Ольга\Desktop\голодомор\M_Hataevich.JPG"/>
          <p:cNvPicPr>
            <a:picLocks noChangeAspect="1" noChangeArrowheads="1"/>
          </p:cNvPicPr>
          <p:nvPr/>
        </p:nvPicPr>
        <p:blipFill>
          <a:blip r:embed="rId8" cstate="print"/>
          <a:srcRect/>
          <a:stretch>
            <a:fillRect/>
          </a:stretch>
        </p:blipFill>
        <p:spPr bwMode="auto">
          <a:xfrm>
            <a:off x="4786314" y="1357298"/>
            <a:ext cx="1285884"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62" name="Picture 18" descr="C:\Users\Ольга\Desktop\голодомор\1255036186_kaganovich.jpg"/>
          <p:cNvPicPr>
            <a:picLocks noChangeAspect="1" noChangeArrowheads="1"/>
          </p:cNvPicPr>
          <p:nvPr/>
        </p:nvPicPr>
        <p:blipFill>
          <a:blip r:embed="rId9" cstate="print"/>
          <a:srcRect/>
          <a:stretch>
            <a:fillRect/>
          </a:stretch>
        </p:blipFill>
        <p:spPr bwMode="auto">
          <a:xfrm>
            <a:off x="4857752" y="4000504"/>
            <a:ext cx="142876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Ольга\Desktop\голодомор\image001.jpg"/>
          <p:cNvPicPr>
            <a:picLocks noChangeAspect="1" noChangeArrowheads="1"/>
          </p:cNvPicPr>
          <p:nvPr/>
        </p:nvPicPr>
        <p:blipFill>
          <a:blip r:embed="rId10" cstate="print"/>
          <a:srcRect/>
          <a:stretch>
            <a:fillRect/>
          </a:stretch>
        </p:blipFill>
        <p:spPr bwMode="auto">
          <a:xfrm>
            <a:off x="6715140" y="1357298"/>
            <a:ext cx="1476372"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Ольга\Desktop\голодомор\844c492c-d881-ced4-70e1-0d9eb2743408.jpg"/>
          <p:cNvPicPr>
            <a:picLocks noChangeAspect="1" noChangeArrowheads="1"/>
          </p:cNvPicPr>
          <p:nvPr/>
        </p:nvPicPr>
        <p:blipFill>
          <a:blip r:embed="rId11" cstate="print"/>
          <a:srcRect/>
          <a:stretch>
            <a:fillRect/>
          </a:stretch>
        </p:blipFill>
        <p:spPr bwMode="auto">
          <a:xfrm>
            <a:off x="6858016" y="4000504"/>
            <a:ext cx="135732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928662" y="0"/>
            <a:ext cx="7215238" cy="66675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14282" y="2857496"/>
            <a:ext cx="4786346" cy="242889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786050" y="5000612"/>
            <a:ext cx="6226169" cy="1857388"/>
          </a:xfrm>
          <a:prstGeom prst="rect">
            <a:avLst/>
          </a:prstGeom>
          <a:ln>
            <a:noFill/>
          </a:ln>
          <a:effectLst>
            <a:softEdge rad="112500"/>
          </a:effectLst>
        </p:spPr>
      </p:pic>
      <p:sp>
        <p:nvSpPr>
          <p:cNvPr id="9" name="Заголовок 8"/>
          <p:cNvSpPr>
            <a:spLocks noGrp="1"/>
          </p:cNvSpPr>
          <p:nvPr>
            <p:ph type="title"/>
          </p:nvPr>
        </p:nvSpPr>
        <p:spPr>
          <a:xfrm>
            <a:off x="214282" y="785794"/>
            <a:ext cx="8643998" cy="2071702"/>
          </a:xfrm>
        </p:spPr>
        <p:txBody>
          <a:bodyPr>
            <a:noAutofit/>
          </a:bodyPr>
          <a:lstStyle/>
          <a:p>
            <a:r>
              <a:rPr lang="uk-UA" sz="1600" b="1" dirty="0" smtClean="0"/>
              <a:t>ВІДТЕПЕР УСЕ КОЛГОСПНЕ МАЙНО НАЛЕЖИТЬ ДЕРЖАВІ</a:t>
            </a:r>
            <a:br>
              <a:rPr lang="uk-UA" sz="1600" b="1" dirty="0" smtClean="0"/>
            </a:br>
            <a:r>
              <a:rPr lang="uk-UA" sz="1600" b="1" dirty="0" smtClean="0"/>
              <a:t>Режим затверджує на законодавчому рівні можливість вилучення всіх продовольчих запасів у сільського населення.</a:t>
            </a:r>
            <a:br>
              <a:rPr lang="uk-UA" sz="1600" b="1" dirty="0" smtClean="0"/>
            </a:br>
            <a:r>
              <a:rPr lang="uk-UA" sz="1600" b="1" dirty="0" smtClean="0"/>
              <a:t>Прикриваючись гаслом захисту колгоспників, режим отримує можливість повністю реквізувати і розпоряджатися майном та врожаєм колгоспників.</a:t>
            </a:r>
            <a:br>
              <a:rPr lang="uk-UA" sz="1600" b="1" dirty="0" smtClean="0"/>
            </a:br>
            <a:r>
              <a:rPr lang="uk-UA" sz="1600" b="1" dirty="0" smtClean="0"/>
              <a:t>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a:t>
            </a:r>
            <a:r>
              <a:rPr lang="uk-UA" sz="1600" b="1" dirty="0" err="1" smtClean="0"/>
              <a:t>“Закон</a:t>
            </a:r>
            <a:r>
              <a:rPr lang="uk-UA" sz="1600" b="1" dirty="0" smtClean="0"/>
              <a:t> про </a:t>
            </a:r>
            <a:r>
              <a:rPr lang="uk-UA" sz="1600" b="1" dirty="0" err="1" smtClean="0"/>
              <a:t>п</a:t>
            </a:r>
            <a:r>
              <a:rPr lang="uk-UA" sz="1600" b="1" dirty="0" err="1" smtClean="0">
                <a:sym typeface="Symbol"/>
              </a:rPr>
              <a:t></a:t>
            </a:r>
            <a:r>
              <a:rPr lang="uk-UA" sz="1600" b="1" dirty="0" err="1" smtClean="0"/>
              <a:t>ять</a:t>
            </a:r>
            <a:r>
              <a:rPr lang="uk-UA" sz="1600" b="1" dirty="0" smtClean="0"/>
              <a:t> </a:t>
            </a:r>
            <a:r>
              <a:rPr lang="uk-UA" sz="1600" b="1" dirty="0" err="1" smtClean="0"/>
              <a:t>колосків”</a:t>
            </a:r>
            <a:r>
              <a:rPr lang="uk-UA" sz="1600" b="1" dirty="0" smtClean="0"/>
              <a:t>.</a:t>
            </a:r>
            <a:endParaRPr lang="ru-RU" sz="1600" b="1" dirty="0"/>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325</Words>
  <Application>Microsoft Office PowerPoint</Application>
  <PresentationFormat>Экран (4:3)</PresentationFormat>
  <Paragraphs>43</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ГОЛОДОМОР 1932- 1933 РОКІВ</vt:lpstr>
      <vt:lpstr>ГЕНОЦИД означає будь – яке з наступних діянь, що здійснюються з наміром знищити повністю або частково, яку - небудь національну, етнічну, расову групу як таку.    ВИНИЩУВАННЯ включає умисне створення                        умов життя, зокрема позбавлення доступу до                        продуктів харчування і ліків,                                  розрахованих на те, аби                                  знищити частину населення… </vt:lpstr>
      <vt:lpstr>                    Згадуймо!  В Україні в 1932 -1933 роках вмирало  17 людей щохвилини, 1000 – щогодини,  25 000 – щодня.         З урахуванням непрямих жертв, за приблизними підрахунками, голодомор забрав 14 мільйонів людей. Хай палає свіча,                         хай палає, Поєднає нас вона в цей час, хай сьогодні спогади лунають… </vt:lpstr>
      <vt:lpstr>Заможні господарі є фундаментом сільського господарства 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 Вивезено з України 250 тис. розкуркулених сімей, тобто понад мільйон осіб, це робилось з метою залякування інших. Режим наводить жах на сільське населення. Майно розкуркулених селянських родин розбирається чи розподіляється між більшовицькими активістами.</vt:lpstr>
      <vt:lpstr>     ВЖЕ З 1928 РОКУ ТЕРОР БІЛЬШОВИЦЬКОГО  РЕЖИМУ В УКРАЇНІ НАБУВАЄ ЧІТКИХ ОЗНАК ЗЛОЧИНІВ ПРОТИ ЛЮДЯНОСТІ, ЯКІ МАЛИ СВОЇМ АПОГЕЄМ ГОЛОДОМОР   В УКРАЇНІ.  </vt:lpstr>
      <vt:lpstr> </vt:lpstr>
      <vt:lpstr>       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СОЦІАЛЬНО – ЕКОНОМІЧНІ ПРОЦЕСИ В УКРАЇНІ                 ЗДІЙСНЮЮТЬСЯ ЦЕНТРАЛЬНИМ КОМІТЕТОМ       ПАРТІЇ (БІЛЬШОВИКІВ), КЕРОВАНИМ ДИКТАТОРОМ Й. СТАЛІНИМ.       Наростає тотальний контроль держави і партії, впроваджуються насильницькі  хлібозаготівлі, конфісковуються  всі надлишки продуктів.</vt:lpstr>
      <vt:lpstr>Презентация PowerPoint</vt:lpstr>
      <vt:lpstr>ВІДТЕПЕР УСЕ КОЛГОСПНЕ МАЙНО НАЛЕЖИТЬ ДЕРЖАВІ Режим затверджує на законодавчому рівні можливість вилучення всіх продовольчих запасів у сільського населення. Прикриваючись гаслом захисту колгоспників, режим отримує можливість повністю реквізувати і розпоряджатися майном та врожаєм колгоспників. 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“Закон про пять колосків”.</vt:lpstr>
      <vt:lpstr>Презентация PowerPoint</vt:lpstr>
      <vt:lpstr>Презентация PowerPoint</vt:lpstr>
      <vt:lpstr>    Голод ламає людину  як особистість,  в організмі відбуваються фізіологічні і психологічні  зміни,                     деформується емоційна                  сфера, спотворюється                   мораль. </vt:lpstr>
      <vt:lpstr>Презентация PowerPoint</vt:lpstr>
      <vt:lpstr>Презентация PowerPoint</vt:lpstr>
      <vt:lpstr>Інтелігенція захищала український народ</vt:lpstr>
      <vt:lpstr>Презентация PowerPoint</vt:lpstr>
      <vt:lpstr>Презентация PowerPoint</vt:lpstr>
      <vt:lpstr>Презентация PowerPoint</vt:lpstr>
      <vt:lpstr>Презентация PowerPoint</vt:lpstr>
      <vt:lpstr>До 1 березня 1933 року в Уманському районі було 29 населених пункти. Недоїданням було охоплено населення в усіх селах району і в місті Умані. За 13 днів березня 1933 року тільки в Умані померло 282 особи, значитькожного дня – 21 чоловік. Інформація про померлих та хворих відсутня, в той же час в документі зафіксовано 16 випадків людоїдства та два випадки трупоїдства.</vt:lpstr>
      <vt:lpstr>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 </vt:lpstr>
      <vt:lpstr>    В селі Рижавка, де проживало понад 5000 мешканців, в роки голодомору вимерло 60% населення.     Вшановуючи пам’ять загиблих, і на згадку майбутнім поколінням, в ряді сіл району – селі Рижавка, Берестівець, Умані, відкрито пам'ятники загиблим                        від Голодомору. 1932-1933 років.</vt:lpstr>
      <vt:lpstr>Презентация PowerPoint</vt:lpstr>
      <vt:lpstr>Висновок американської Комісії дослідження Великого голоду в Україні 1932 – 1933 р.р. - наприкінці 1932 р. Сталін знав, що в Україні люди помирають від голоду; - влада вживала заходів для заборони проїзду голодуючих до регіонів, де їжа була більш доступною; - Сталін та його оточення здійснили геноцид проти українців у 1932 – 1933 р.р. </vt:lpstr>
      <vt:lpstr>Памятник жертвам  Голодомору в Києві</vt:lpstr>
      <vt:lpstr>Меморіальний комплекс пам'яті жертв Голодомору в Харкові </vt:lpstr>
      <vt:lpstr>Памятник жертвам  Голодомору в Запоріжжі</vt:lpstr>
      <vt:lpstr>В Будапешті (Угорщина) - Свічка пам'яті - меморіал пам'яті жертв Голодомору в Україні 1932-33 рр.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1932- 1933 РОКІВ ГЕНОЦИД УКРАЇНСЬКОГО НАРОДУ</dc:title>
  <dc:creator>Ольга</dc:creator>
  <cp:lastModifiedBy>Таня</cp:lastModifiedBy>
  <cp:revision>48</cp:revision>
  <dcterms:created xsi:type="dcterms:W3CDTF">2011-11-18T04:24:57Z</dcterms:created>
  <dcterms:modified xsi:type="dcterms:W3CDTF">2014-02-19T18:34:07Z</dcterms:modified>
</cp:coreProperties>
</file>