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92" r:id="rId6"/>
    <p:sldId id="291" r:id="rId7"/>
    <p:sldId id="288" r:id="rId8"/>
    <p:sldId id="294" r:id="rId9"/>
    <p:sldId id="296" r:id="rId10"/>
    <p:sldId id="286" r:id="rId11"/>
    <p:sldId id="295" r:id="rId12"/>
    <p:sldId id="293" r:id="rId13"/>
    <p:sldId id="298" r:id="rId14"/>
    <p:sldId id="290" r:id="rId15"/>
    <p:sldId id="287" r:id="rId16"/>
    <p:sldId id="297" r:id="rId17"/>
    <p:sldId id="29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27" autoAdjust="0"/>
    <p:restoredTop sz="94660"/>
  </p:normalViewPr>
  <p:slideViewPr>
    <p:cSldViewPr>
      <p:cViewPr>
        <p:scale>
          <a:sx n="104" d="100"/>
          <a:sy n="104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3DFA-B009-4EFD-A0EF-8B1487811FD6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24BCB-7755-47AA-82E3-9F9FB47C4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24FFF-81AD-4EE3-92B4-244E8412E16C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6913B-00F6-45A2-B0DE-868C246AF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CC09-CC5F-4B5F-86DD-42AD73A14142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34C92-5ECE-494C-8B15-C0919140A2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357F2-A9FB-49CC-8279-F50B5AE0E86D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54B74-77A1-485A-9DAC-870F97738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4A35A-BFB0-4922-A44D-AC9D6C849FE1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B8A48-FC6D-4B06-97DC-6E42916C8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81BDA-AE7A-4C5F-B1A2-F59441AFE101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139F0-AF4E-4808-A3C8-6F60906B9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5590-D48E-4C27-9FC7-96DE829E1E36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523C-998D-4AAF-9B02-88281DE76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A40B-1F97-495A-9919-049D85E29B5E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D0AE6-DEDA-47E3-9ECB-D45B7F551A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CDF5-9EFB-4650-B9EA-393C5ADD21FA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A705-7E13-47EF-ABD0-F7DCE76AC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D4D31-0CD9-4452-9753-8C352E75FEE8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CCAE1-D7AB-43B8-842F-63F88059E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1AD2C-D8BC-4504-AE37-2E8AEE1B05E5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765D-1A8C-42D5-9DF8-002984B26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788BA0-022D-4840-8C58-4443E2696198}" type="datetimeFigureOut">
              <a:rPr lang="ru-RU"/>
              <a:pPr>
                <a:defRPr/>
              </a:pPr>
              <a:t>16.05.2013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F1B46A-9583-4010-8F77-7A1CFF63C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458200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Соціально</a:t>
            </a:r>
            <a:r>
              <a:rPr lang="ru-RU" dirty="0" smtClean="0"/>
              <a:t> – </a:t>
            </a:r>
            <a:r>
              <a:rPr lang="ru-RU" dirty="0" err="1" smtClean="0"/>
              <a:t>економічне</a:t>
            </a:r>
            <a:r>
              <a:rPr lang="ru-RU" dirty="0" smtClean="0"/>
              <a:t> становище </a:t>
            </a:r>
            <a:r>
              <a:rPr lang="ru-RU" dirty="0" err="1" smtClean="0"/>
              <a:t>України</a:t>
            </a:r>
            <a:r>
              <a:rPr lang="ru-RU" dirty="0" smtClean="0"/>
              <a:t> на початку 20-х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Неп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міжнародними</a:t>
            </a:r>
            <a:r>
              <a:rPr lang="ru-RU" dirty="0" smtClean="0"/>
              <a:t> </a:t>
            </a:r>
            <a:r>
              <a:rPr lang="ru-RU" dirty="0" err="1" smtClean="0"/>
              <a:t>організаціями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не </a:t>
            </a:r>
            <a:r>
              <a:rPr lang="ru-RU" dirty="0" err="1" smtClean="0"/>
              <a:t>зверталася</a:t>
            </a:r>
            <a:r>
              <a:rPr lang="ru-RU" dirty="0" smtClean="0"/>
              <a:t> про </a:t>
            </a:r>
            <a:r>
              <a:rPr lang="ru-RU" dirty="0" err="1" smtClean="0"/>
              <a:t>допомогу</a:t>
            </a:r>
            <a:r>
              <a:rPr lang="ru-RU" dirty="0" smtClean="0"/>
              <a:t> до </a:t>
            </a:r>
            <a:r>
              <a:rPr lang="ru-RU" dirty="0" err="1" smtClean="0"/>
              <a:t>зарубіжних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У </a:t>
            </a:r>
            <a:r>
              <a:rPr lang="ru-RU" dirty="0" err="1" smtClean="0"/>
              <a:t>січні</a:t>
            </a:r>
            <a:r>
              <a:rPr lang="ru-RU" dirty="0" smtClean="0"/>
              <a:t> 1922р. ЦК КП(б)У дозволив </a:t>
            </a:r>
            <a:r>
              <a:rPr lang="ru-RU" dirty="0" err="1" smtClean="0"/>
              <a:t>повідомити</a:t>
            </a:r>
            <a:r>
              <a:rPr lang="ru-RU" dirty="0" smtClean="0"/>
              <a:t> про </a:t>
            </a:r>
            <a:r>
              <a:rPr lang="ru-RU" dirty="0" err="1" smtClean="0"/>
              <a:t>проблеми</a:t>
            </a:r>
            <a:r>
              <a:rPr lang="ru-RU" dirty="0" smtClean="0"/>
              <a:t> з </a:t>
            </a:r>
            <a:r>
              <a:rPr lang="ru-RU" dirty="0" err="1" smtClean="0"/>
              <a:t>продовольством</a:t>
            </a:r>
            <a:r>
              <a:rPr lang="ru-RU" dirty="0" smtClean="0"/>
              <a:t> на </a:t>
            </a:r>
            <a:r>
              <a:rPr lang="ru-RU" dirty="0" err="1" smtClean="0"/>
              <a:t>півдні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Х.Раковський</a:t>
            </a:r>
            <a:r>
              <a:rPr lang="ru-RU" dirty="0" smtClean="0"/>
              <a:t> </a:t>
            </a:r>
            <a:r>
              <a:rPr lang="ru-RU" dirty="0" err="1" smtClean="0"/>
              <a:t>звернувся</a:t>
            </a:r>
            <a:r>
              <a:rPr lang="ru-RU" dirty="0" smtClean="0"/>
              <a:t> по </a:t>
            </a:r>
            <a:r>
              <a:rPr lang="ru-RU" dirty="0" err="1" smtClean="0"/>
              <a:t>допомогу</a:t>
            </a:r>
            <a:r>
              <a:rPr lang="ru-RU" dirty="0" smtClean="0"/>
              <a:t> до АРА ( </a:t>
            </a:r>
            <a:r>
              <a:rPr lang="ru-RU" dirty="0" err="1" smtClean="0"/>
              <a:t>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).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/>
              <a:t>Допомогу</a:t>
            </a:r>
            <a:r>
              <a:rPr lang="ru-RU" dirty="0" smtClean="0"/>
              <a:t> надавав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Роль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 у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голодуючим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sz="3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вирішальною</a:t>
            </a:r>
            <a:r>
              <a:rPr lang="ru-RU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ru-RU" sz="3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32138" y="2565400"/>
            <a:ext cx="3203575" cy="1150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</a:rPr>
              <a:t>Політична криза початку 1921р.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333375"/>
            <a:ext cx="3529013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Неприйняття народом політики «воєнного комунізму», особливо селянами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4163" y="333375"/>
            <a:ext cx="338455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Діяльність повстанських формувань ( 40 тис. чол.)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Н. Махно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8313" y="4724400"/>
            <a:ext cx="3240087" cy="1441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Лютий 1921р.- 118 повстань проти більшовиків на Україні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1500" y="4724400"/>
            <a:ext cx="3241675" cy="1512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Страйки робітників ( Харків, Одеса, Київ), політичні вимоги «Ради без більшовиків!»</a:t>
            </a:r>
          </a:p>
        </p:txBody>
      </p:sp>
      <p:cxnSp>
        <p:nvCxnSpPr>
          <p:cNvPr id="3" name="Прямая со стрелкой 2"/>
          <p:cNvCxnSpPr>
            <a:stCxn id="5" idx="2"/>
          </p:cNvCxnSpPr>
          <p:nvPr/>
        </p:nvCxnSpPr>
        <p:spPr>
          <a:xfrm>
            <a:off x="2016125" y="1628775"/>
            <a:ext cx="1116013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0"/>
          </p:cNvCxnSpPr>
          <p:nvPr/>
        </p:nvCxnSpPr>
        <p:spPr>
          <a:xfrm flipV="1">
            <a:off x="2087563" y="3716338"/>
            <a:ext cx="1044575" cy="10080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0"/>
          </p:cNvCxnSpPr>
          <p:nvPr/>
        </p:nvCxnSpPr>
        <p:spPr>
          <a:xfrm flipH="1" flipV="1">
            <a:off x="6335713" y="3789363"/>
            <a:ext cx="936625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 flipH="1">
            <a:off x="6227763" y="1628775"/>
            <a:ext cx="828675" cy="936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04800" y="188913"/>
            <a:ext cx="8686800" cy="5891212"/>
          </a:xfrm>
        </p:spPr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Полтава, 30 </a:t>
            </a:r>
            <a:r>
              <a:rPr lang="uk-UA" dirty="0" err="1"/>
              <a:t>сентября</a:t>
            </a:r>
            <a:r>
              <a:rPr lang="uk-UA" dirty="0"/>
              <a:t> 1920 г.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«…</a:t>
            </a:r>
            <a:r>
              <a:rPr lang="uk-UA" dirty="0" err="1" smtClean="0"/>
              <a:t>.Сегодня</a:t>
            </a:r>
            <a:r>
              <a:rPr lang="uk-UA" dirty="0" smtClean="0"/>
              <a:t> </a:t>
            </a:r>
            <a:r>
              <a:rPr lang="uk-UA" dirty="0"/>
              <a:t>в </a:t>
            </a:r>
            <a:r>
              <a:rPr lang="uk-UA" dirty="0" err="1"/>
              <a:t>губчека</a:t>
            </a:r>
            <a:r>
              <a:rPr lang="uk-UA" dirty="0"/>
              <a:t> [...] </a:t>
            </a:r>
            <a:r>
              <a:rPr lang="uk-UA" dirty="0" err="1"/>
              <a:t>напечатан</a:t>
            </a:r>
            <a:r>
              <a:rPr lang="uk-UA" dirty="0"/>
              <a:t> </a:t>
            </a:r>
            <a:r>
              <a:rPr lang="uk-UA" dirty="0" err="1"/>
              <a:t>длинный</a:t>
            </a:r>
            <a:r>
              <a:rPr lang="uk-UA" dirty="0"/>
              <a:t> список </a:t>
            </a:r>
            <a:r>
              <a:rPr lang="uk-UA" dirty="0" err="1"/>
              <a:t>расстрелянных</a:t>
            </a:r>
            <a:r>
              <a:rPr lang="uk-UA" dirty="0"/>
              <a:t> [,..] Тут уже </a:t>
            </a:r>
            <a:r>
              <a:rPr lang="uk-UA" dirty="0" err="1"/>
              <a:t>впервые</a:t>
            </a:r>
            <a:r>
              <a:rPr lang="uk-UA" dirty="0"/>
              <a:t> </a:t>
            </a:r>
            <a:r>
              <a:rPr lang="uk-UA" dirty="0" err="1"/>
              <a:t>являются</a:t>
            </a:r>
            <a:r>
              <a:rPr lang="uk-UA" dirty="0"/>
              <a:t> </a:t>
            </a:r>
            <a:r>
              <a:rPr lang="uk-UA" dirty="0" err="1"/>
              <a:t>расстрелянные</a:t>
            </a:r>
            <a:r>
              <a:rPr lang="uk-UA" dirty="0"/>
              <a:t> заложники [...] И </a:t>
            </a:r>
            <a:r>
              <a:rPr lang="uk-UA" dirty="0" err="1"/>
              <a:t>этими</a:t>
            </a:r>
            <a:r>
              <a:rPr lang="uk-UA" dirty="0"/>
              <a:t> мерами </a:t>
            </a:r>
            <a:r>
              <a:rPr lang="uk-UA" dirty="0" err="1"/>
              <a:t>думают</a:t>
            </a:r>
            <a:r>
              <a:rPr lang="uk-UA" dirty="0"/>
              <a:t> ввести </a:t>
            </a:r>
            <a:r>
              <a:rPr lang="uk-UA" dirty="0" err="1"/>
              <a:t>социализм</a:t>
            </a:r>
            <a:r>
              <a:rPr lang="uk-UA" dirty="0"/>
              <a:t>! </a:t>
            </a:r>
            <a:r>
              <a:rPr lang="uk-UA" dirty="0" err="1"/>
              <a:t>Слепота</a:t>
            </a:r>
            <a:r>
              <a:rPr lang="uk-UA" dirty="0"/>
              <a:t>, </a:t>
            </a:r>
            <a:r>
              <a:rPr lang="uk-UA" dirty="0" err="1"/>
              <a:t>слепота</a:t>
            </a:r>
            <a:r>
              <a:rPr lang="uk-UA" dirty="0"/>
              <a:t>! А </a:t>
            </a:r>
            <a:r>
              <a:rPr lang="uk-UA" dirty="0" err="1"/>
              <a:t>между</a:t>
            </a:r>
            <a:r>
              <a:rPr lang="uk-UA" dirty="0"/>
              <a:t> тем </a:t>
            </a:r>
            <a:r>
              <a:rPr lang="uk-UA" dirty="0" err="1"/>
              <a:t>они</a:t>
            </a:r>
            <a:r>
              <a:rPr lang="uk-UA" dirty="0"/>
              <a:t> так </a:t>
            </a:r>
            <a:r>
              <a:rPr lang="uk-UA" dirty="0" err="1"/>
              <a:t>слепо</a:t>
            </a:r>
            <a:r>
              <a:rPr lang="uk-UA" dirty="0"/>
              <a:t> </a:t>
            </a:r>
            <a:r>
              <a:rPr lang="uk-UA" dirty="0" err="1"/>
              <a:t>уверены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когда</a:t>
            </a:r>
            <a:r>
              <a:rPr lang="uk-UA" dirty="0"/>
              <a:t> </a:t>
            </a:r>
            <a:r>
              <a:rPr lang="uk-UA" dirty="0" err="1"/>
              <a:t>во</a:t>
            </a:r>
            <a:r>
              <a:rPr lang="uk-UA" dirty="0"/>
              <a:t> </a:t>
            </a:r>
            <a:r>
              <a:rPr lang="uk-UA" dirty="0" err="1"/>
              <a:t>время</a:t>
            </a:r>
            <a:r>
              <a:rPr lang="uk-UA" dirty="0"/>
              <a:t> </a:t>
            </a:r>
            <a:r>
              <a:rPr lang="uk-UA" dirty="0" err="1"/>
              <a:t>приезда</a:t>
            </a:r>
            <a:r>
              <a:rPr lang="uk-UA" dirty="0"/>
              <a:t> </a:t>
            </a:r>
            <a:r>
              <a:rPr lang="uk-UA" dirty="0" err="1"/>
              <a:t>Раковского</a:t>
            </a:r>
            <a:r>
              <a:rPr lang="uk-UA" dirty="0"/>
              <a:t> я </a:t>
            </a:r>
            <a:r>
              <a:rPr lang="uk-UA" dirty="0" err="1"/>
              <a:t>заговорил</a:t>
            </a:r>
            <a:r>
              <a:rPr lang="uk-UA" dirty="0"/>
              <a:t> о </a:t>
            </a:r>
            <a:r>
              <a:rPr lang="uk-UA" dirty="0" err="1"/>
              <a:t>необходимости</a:t>
            </a:r>
            <a:r>
              <a:rPr lang="uk-UA" dirty="0"/>
              <a:t> </a:t>
            </a:r>
            <a:r>
              <a:rPr lang="uk-UA" dirty="0" err="1"/>
              <a:t>свободы</a:t>
            </a:r>
            <a:r>
              <a:rPr lang="uk-UA" dirty="0"/>
              <a:t> и </a:t>
            </a:r>
            <a:r>
              <a:rPr lang="uk-UA" dirty="0" err="1"/>
              <a:t>вреде</a:t>
            </a:r>
            <a:r>
              <a:rPr lang="uk-UA" dirty="0"/>
              <a:t> </a:t>
            </a:r>
            <a:r>
              <a:rPr lang="uk-UA" dirty="0" err="1" smtClean="0"/>
              <a:t>жестокостей</a:t>
            </a:r>
            <a:r>
              <a:rPr lang="uk-UA" dirty="0"/>
              <a:t>, </a:t>
            </a:r>
            <a:r>
              <a:rPr lang="uk-UA" dirty="0" smtClean="0"/>
              <a:t>то </a:t>
            </a:r>
            <a:r>
              <a:rPr lang="uk-UA" dirty="0"/>
              <a:t>все </a:t>
            </a:r>
            <a:r>
              <a:rPr lang="uk-UA" dirty="0" err="1"/>
              <a:t>уверенно</a:t>
            </a:r>
            <a:r>
              <a:rPr lang="uk-UA" dirty="0"/>
              <a:t> и весело </a:t>
            </a:r>
            <a:r>
              <a:rPr lang="uk-UA" dirty="0" err="1"/>
              <a:t>засмеялись</a:t>
            </a:r>
            <a:r>
              <a:rPr lang="uk-UA" dirty="0"/>
              <a:t>, </a:t>
            </a:r>
            <a:r>
              <a:rPr lang="uk-UA" dirty="0" err="1"/>
              <a:t>как</a:t>
            </a:r>
            <a:r>
              <a:rPr lang="uk-UA" dirty="0"/>
              <a:t> </a:t>
            </a:r>
            <a:r>
              <a:rPr lang="uk-UA" dirty="0" err="1"/>
              <a:t>будто</a:t>
            </a:r>
            <a:r>
              <a:rPr lang="uk-UA" dirty="0"/>
              <a:t> я </a:t>
            </a:r>
            <a:r>
              <a:rPr lang="uk-UA" dirty="0" err="1" smtClean="0"/>
              <a:t>сказал</a:t>
            </a:r>
            <a:r>
              <a:rPr lang="uk-UA" dirty="0" smtClean="0"/>
              <a:t> </a:t>
            </a:r>
            <a:r>
              <a:rPr lang="uk-UA" dirty="0" err="1"/>
              <a:t>что-то</a:t>
            </a:r>
            <a:r>
              <a:rPr lang="uk-UA" dirty="0"/>
              <a:t> </a:t>
            </a:r>
            <a:r>
              <a:rPr lang="uk-UA" dirty="0" err="1"/>
              <a:t>наивное</a:t>
            </a:r>
            <a:r>
              <a:rPr lang="uk-UA" dirty="0"/>
              <a:t>. </a:t>
            </a:r>
            <a:r>
              <a:rPr lang="uk-UA" dirty="0" err="1"/>
              <a:t>Да</a:t>
            </a:r>
            <a:r>
              <a:rPr lang="uk-UA" dirty="0"/>
              <a:t> </a:t>
            </a:r>
            <a:r>
              <a:rPr lang="uk-UA" dirty="0" err="1"/>
              <a:t>это</a:t>
            </a:r>
            <a:r>
              <a:rPr lang="uk-UA" dirty="0"/>
              <a:t> и </a:t>
            </a:r>
            <a:r>
              <a:rPr lang="uk-UA" dirty="0" err="1"/>
              <a:t>действительно</a:t>
            </a:r>
            <a:r>
              <a:rPr lang="uk-UA" dirty="0"/>
              <a:t> </a:t>
            </a:r>
            <a:r>
              <a:rPr lang="uk-UA" dirty="0" err="1"/>
              <a:t>наивность</a:t>
            </a:r>
            <a:r>
              <a:rPr lang="uk-UA" dirty="0"/>
              <a:t>. Один фальшивий шаг </a:t>
            </a:r>
            <a:r>
              <a:rPr lang="uk-UA" dirty="0" err="1"/>
              <a:t>влечет</a:t>
            </a:r>
            <a:r>
              <a:rPr lang="uk-UA" dirty="0"/>
              <a:t> за </a:t>
            </a:r>
            <a:r>
              <a:rPr lang="uk-UA" dirty="0" err="1"/>
              <a:t>собой</a:t>
            </a:r>
            <a:r>
              <a:rPr lang="uk-UA" dirty="0"/>
              <a:t> </a:t>
            </a:r>
            <a:r>
              <a:rPr lang="uk-UA" dirty="0" err="1"/>
              <a:t>другой</a:t>
            </a:r>
            <a:r>
              <a:rPr lang="uk-UA" dirty="0"/>
              <a:t>, </a:t>
            </a:r>
            <a:r>
              <a:rPr lang="uk-UA" dirty="0" err="1"/>
              <a:t>третий</a:t>
            </a:r>
            <a:r>
              <a:rPr lang="uk-UA" dirty="0"/>
              <a:t>. </a:t>
            </a:r>
            <a:r>
              <a:rPr lang="uk-UA" dirty="0" err="1"/>
              <a:t>Большевизм</a:t>
            </a:r>
            <a:r>
              <a:rPr lang="uk-UA" dirty="0"/>
              <a:t> </a:t>
            </a:r>
            <a:r>
              <a:rPr lang="uk-UA" dirty="0" err="1"/>
              <a:t>сделал</a:t>
            </a:r>
            <a:r>
              <a:rPr lang="uk-UA" dirty="0"/>
              <a:t> уже </a:t>
            </a:r>
            <a:r>
              <a:rPr lang="uk-UA" dirty="0" err="1"/>
              <a:t>столько</a:t>
            </a:r>
            <a:r>
              <a:rPr lang="uk-UA" dirty="0"/>
              <a:t> фальшивих </a:t>
            </a:r>
            <a:r>
              <a:rPr lang="uk-UA" dirty="0" err="1"/>
              <a:t>шагов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ему</a:t>
            </a:r>
            <a:r>
              <a:rPr lang="uk-UA" dirty="0"/>
              <a:t>, пожалуй, уже </a:t>
            </a:r>
            <a:r>
              <a:rPr lang="uk-UA" dirty="0" err="1"/>
              <a:t>нет</a:t>
            </a:r>
            <a:r>
              <a:rPr lang="uk-UA" dirty="0"/>
              <a:t> </a:t>
            </a:r>
            <a:r>
              <a:rPr lang="uk-UA" dirty="0" err="1"/>
              <a:t>возврата</a:t>
            </a:r>
            <a:r>
              <a:rPr lang="uk-UA" dirty="0"/>
              <a:t> и </a:t>
            </a:r>
            <a:r>
              <a:rPr lang="uk-UA" dirty="0" err="1"/>
              <a:t>приходится</a:t>
            </a:r>
            <a:r>
              <a:rPr lang="uk-UA" dirty="0"/>
              <a:t> </a:t>
            </a:r>
            <a:r>
              <a:rPr lang="uk-UA" dirty="0" err="1"/>
              <a:t>идти</a:t>
            </a:r>
            <a:r>
              <a:rPr lang="uk-UA" dirty="0"/>
              <a:t> до </a:t>
            </a:r>
            <a:r>
              <a:rPr lang="uk-UA" dirty="0" err="1"/>
              <a:t>конца</a:t>
            </a:r>
            <a:r>
              <a:rPr lang="uk-UA" dirty="0"/>
              <a:t> [...]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      </a:t>
            </a:r>
            <a:r>
              <a:rPr lang="uk-UA" dirty="0" err="1" smtClean="0"/>
              <a:t>Интересно</a:t>
            </a:r>
            <a:r>
              <a:rPr lang="uk-UA" dirty="0"/>
              <a:t>, </a:t>
            </a:r>
            <a:r>
              <a:rPr lang="uk-UA" dirty="0" err="1"/>
              <a:t>что</a:t>
            </a:r>
            <a:r>
              <a:rPr lang="uk-UA" dirty="0"/>
              <a:t> </a:t>
            </a:r>
            <a:r>
              <a:rPr lang="uk-UA" dirty="0" err="1"/>
              <a:t>жел</a:t>
            </a:r>
            <a:r>
              <a:rPr lang="uk-UA" dirty="0"/>
              <a:t>. </a:t>
            </a:r>
            <a:r>
              <a:rPr lang="uk-UA" dirty="0" err="1"/>
              <a:t>дор</a:t>
            </a:r>
            <a:r>
              <a:rPr lang="uk-UA" dirty="0"/>
              <a:t>. </a:t>
            </a:r>
            <a:r>
              <a:rPr lang="uk-UA" dirty="0" err="1"/>
              <a:t>рабочие</a:t>
            </a:r>
            <a:r>
              <a:rPr lang="uk-UA" dirty="0"/>
              <a:t> на </a:t>
            </a:r>
            <a:r>
              <a:rPr lang="uk-UA" dirty="0" err="1"/>
              <a:t>всяком</a:t>
            </a:r>
            <a:r>
              <a:rPr lang="uk-UA" dirty="0"/>
              <a:t> </a:t>
            </a:r>
            <a:r>
              <a:rPr lang="uk-UA" dirty="0" err="1"/>
              <a:t>собрании</a:t>
            </a:r>
            <a:r>
              <a:rPr lang="uk-UA" dirty="0"/>
              <a:t> </a:t>
            </a:r>
            <a:r>
              <a:rPr lang="uk-UA" dirty="0" err="1"/>
              <a:t>свищут</a:t>
            </a:r>
            <a:r>
              <a:rPr lang="uk-UA" dirty="0"/>
              <a:t> </a:t>
            </a:r>
            <a:r>
              <a:rPr lang="uk-UA" dirty="0" err="1"/>
              <a:t>коммунистам</a:t>
            </a:r>
            <a:r>
              <a:rPr lang="uk-UA" dirty="0"/>
              <a:t>. </a:t>
            </a:r>
            <a:r>
              <a:rPr lang="uk-UA" dirty="0" err="1"/>
              <a:t>Но</a:t>
            </a:r>
            <a:r>
              <a:rPr lang="uk-UA" dirty="0"/>
              <a:t> </a:t>
            </a:r>
            <a:r>
              <a:rPr lang="uk-UA" dirty="0" err="1"/>
              <a:t>большевики</a:t>
            </a:r>
            <a:r>
              <a:rPr lang="uk-UA" dirty="0"/>
              <a:t> </a:t>
            </a:r>
            <a:r>
              <a:rPr lang="uk-UA" dirty="0" err="1"/>
              <a:t>ухитряются</a:t>
            </a:r>
            <a:r>
              <a:rPr lang="uk-UA" dirty="0"/>
              <a:t> </a:t>
            </a:r>
            <a:r>
              <a:rPr lang="uk-UA" dirty="0" err="1"/>
              <a:t>фальсифицировать</a:t>
            </a:r>
            <a:r>
              <a:rPr lang="uk-UA" dirty="0"/>
              <a:t> </a:t>
            </a:r>
            <a:r>
              <a:rPr lang="uk-UA" dirty="0" err="1"/>
              <a:t>выборы</a:t>
            </a:r>
            <a:r>
              <a:rPr lang="uk-UA" dirty="0"/>
              <a:t> и держаться </a:t>
            </a:r>
            <a:r>
              <a:rPr lang="uk-UA" dirty="0" err="1"/>
              <a:t>пока</a:t>
            </a:r>
            <a:r>
              <a:rPr lang="uk-UA" dirty="0"/>
              <a:t> на </a:t>
            </a:r>
            <a:r>
              <a:rPr lang="uk-UA" dirty="0" err="1"/>
              <a:t>этой</a:t>
            </a:r>
            <a:r>
              <a:rPr lang="uk-UA" dirty="0"/>
              <a:t> </a:t>
            </a:r>
            <a:r>
              <a:rPr lang="uk-UA" dirty="0" err="1" smtClean="0"/>
              <a:t>лжи</a:t>
            </a:r>
            <a:r>
              <a:rPr lang="uk-UA" dirty="0" smtClean="0"/>
              <a:t>…»</a:t>
            </a:r>
            <a:endParaRPr lang="uk-UA" dirty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200" dirty="0" err="1"/>
              <a:t>Негретов</a:t>
            </a:r>
            <a:r>
              <a:rPr lang="uk-UA" sz="2200" dirty="0"/>
              <a:t> П. И. В. Г. </a:t>
            </a:r>
            <a:r>
              <a:rPr lang="uk-UA" sz="2200" dirty="0" smtClean="0"/>
              <a:t>Короленко. </a:t>
            </a:r>
            <a:r>
              <a:rPr lang="uk-UA" sz="2200" dirty="0" err="1" smtClean="0"/>
              <a:t>Летопись</a:t>
            </a:r>
            <a:r>
              <a:rPr lang="uk-UA" sz="2200" dirty="0" smtClean="0"/>
              <a:t> </a:t>
            </a:r>
            <a:r>
              <a:rPr lang="uk-UA" sz="2200" dirty="0" err="1"/>
              <a:t>жизни</a:t>
            </a:r>
            <a:r>
              <a:rPr lang="uk-UA" sz="2200" dirty="0"/>
              <a:t> и </a:t>
            </a:r>
            <a:r>
              <a:rPr lang="uk-UA" sz="2200" dirty="0" err="1"/>
              <a:t>творчества</a:t>
            </a:r>
            <a:r>
              <a:rPr lang="uk-UA" sz="2200" dirty="0"/>
              <a:t>. -М.: Книга, 1990. - С. 169</a:t>
            </a:r>
            <a:r>
              <a:rPr lang="uk-UA" sz="2200" dirty="0" smtClean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2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200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8175" y="1916113"/>
            <a:ext cx="53276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Нова економічна політика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 ( НЕП 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115888"/>
            <a:ext cx="4535488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FF0000"/>
                </a:solidFill>
              </a:rPr>
              <a:t>нова економічна політика, яка спрямована на використання елементів ринкових відносин і різних форм власності.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7900" y="115888"/>
            <a:ext cx="4356100" cy="1512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FF0000"/>
                </a:solidFill>
              </a:rPr>
              <a:t>запроваджений Х </a:t>
            </a:r>
            <a:r>
              <a:rPr lang="uk-UA" sz="3200" dirty="0" err="1">
                <a:solidFill>
                  <a:srgbClr val="FF0000"/>
                </a:solidFill>
              </a:rPr>
              <a:t>з»їздом</a:t>
            </a:r>
            <a:r>
              <a:rPr lang="uk-UA" sz="3200" dirty="0">
                <a:solidFill>
                  <a:srgbClr val="FF0000"/>
                </a:solidFill>
              </a:rPr>
              <a:t> РКП(б) у березні 1921р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775" y="2924175"/>
            <a:ext cx="3671888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ПРИЧИНИ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950" y="3860800"/>
            <a:ext cx="1584325" cy="2520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Економічна та політична кризи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08175" y="3860800"/>
            <a:ext cx="1727200" cy="2520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Масові повстання селян, робітників, в армії та на флоті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79838" y="3860800"/>
            <a:ext cx="1728787" cy="256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Намагання більшовиків утримати владу в своїх руках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16575" y="3854450"/>
            <a:ext cx="1655763" cy="25669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Спад революцій в Західній Європі та відкладення «світової революції»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80288" y="3860800"/>
            <a:ext cx="1763712" cy="25606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Злам ідеї побудувати комунізм </a:t>
            </a:r>
            <a:r>
              <a:rPr lang="uk-UA" dirty="0" err="1">
                <a:solidFill>
                  <a:srgbClr val="C00000"/>
                </a:solidFill>
              </a:rPr>
              <a:t>щляхом</a:t>
            </a:r>
            <a:r>
              <a:rPr lang="uk-UA" dirty="0">
                <a:solidFill>
                  <a:srgbClr val="C00000"/>
                </a:solidFill>
              </a:rPr>
              <a:t> ліквідації ринкових відносин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450" y="333375"/>
            <a:ext cx="6840538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C00000"/>
                </a:solidFill>
              </a:rPr>
              <a:t>Нова економічна політика ( НЕП 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0" y="1700213"/>
            <a:ext cx="3203575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продподатку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95963" y="1700213"/>
            <a:ext cx="33210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Відновлення приватної торгівлі і </a:t>
            </a:r>
            <a:r>
              <a:rPr lang="uk-UA" dirty="0" err="1">
                <a:solidFill>
                  <a:srgbClr val="C00000"/>
                </a:solidFill>
              </a:rPr>
              <a:t>товарно</a:t>
            </a:r>
            <a:r>
              <a:rPr lang="uk-UA" dirty="0">
                <a:solidFill>
                  <a:srgbClr val="C00000"/>
                </a:solidFill>
              </a:rPr>
              <a:t> – грошових відносин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825" y="2852738"/>
            <a:ext cx="3457575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Децентралізація і денаціоналізація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43538" y="2852738"/>
            <a:ext cx="33845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Відновлення дрібного підприємництва, кооперації та оренди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188" y="4076700"/>
            <a:ext cx="3384550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стійкої валюти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92725" y="4076700"/>
            <a:ext cx="3167063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Введення госпрозрахунку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00113" y="5084763"/>
            <a:ext cx="3455987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Дозвіл іноземних концесій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3800" y="5138738"/>
            <a:ext cx="2952750" cy="647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Реорганізація управління господарством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51163" y="6021388"/>
            <a:ext cx="3529012" cy="720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Створення ринку робочої сили</a:t>
            </a:r>
          </a:p>
        </p:txBody>
      </p:sp>
      <p:cxnSp>
        <p:nvCxnSpPr>
          <p:cNvPr id="13" name="Прямая со стрелкой 12"/>
          <p:cNvCxnSpPr>
            <a:stCxn id="2" idx="2"/>
          </p:cNvCxnSpPr>
          <p:nvPr/>
        </p:nvCxnSpPr>
        <p:spPr>
          <a:xfrm>
            <a:off x="4608513" y="1196975"/>
            <a:ext cx="0" cy="47529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</p:cNvCxnSpPr>
          <p:nvPr/>
        </p:nvCxnSpPr>
        <p:spPr>
          <a:xfrm flipH="1">
            <a:off x="4211638" y="1196975"/>
            <a:ext cx="396875" cy="37449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2"/>
          </p:cNvCxnSpPr>
          <p:nvPr/>
        </p:nvCxnSpPr>
        <p:spPr>
          <a:xfrm flipH="1">
            <a:off x="3851275" y="1196975"/>
            <a:ext cx="757238" cy="28082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2"/>
          </p:cNvCxnSpPr>
          <p:nvPr/>
        </p:nvCxnSpPr>
        <p:spPr>
          <a:xfrm flipH="1">
            <a:off x="3563938" y="1196975"/>
            <a:ext cx="1044575" cy="1584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2"/>
          </p:cNvCxnSpPr>
          <p:nvPr/>
        </p:nvCxnSpPr>
        <p:spPr>
          <a:xfrm flipH="1">
            <a:off x="3203575" y="1196975"/>
            <a:ext cx="1404938" cy="5032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2"/>
          </p:cNvCxnSpPr>
          <p:nvPr/>
        </p:nvCxnSpPr>
        <p:spPr>
          <a:xfrm>
            <a:off x="4608513" y="1196975"/>
            <a:ext cx="1187450" cy="431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" idx="2"/>
          </p:cNvCxnSpPr>
          <p:nvPr/>
        </p:nvCxnSpPr>
        <p:spPr>
          <a:xfrm>
            <a:off x="4608513" y="1196975"/>
            <a:ext cx="971550" cy="15843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>
            <a:off x="4608513" y="1196975"/>
            <a:ext cx="684212" cy="28082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" idx="2"/>
          </p:cNvCxnSpPr>
          <p:nvPr/>
        </p:nvCxnSpPr>
        <p:spPr>
          <a:xfrm>
            <a:off x="4608513" y="1196975"/>
            <a:ext cx="485775" cy="37449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dirty="0"/>
              <a:t>Із наказу Вознесенського повітового особливого продовольчого комітету (Одеської губ.) про покарання заручників у разі </a:t>
            </a:r>
            <a:r>
              <a:rPr lang="uk-UA" sz="2400" dirty="0" err="1"/>
              <a:t>нездачі</a:t>
            </a:r>
            <a:r>
              <a:rPr lang="uk-UA" sz="2400" dirty="0"/>
              <a:t> продподатку 15 листопада 1921 р.</a:t>
            </a:r>
            <a:br>
              <a:rPr lang="uk-UA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14925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smtClean="0"/>
              <a:t>. 4</a:t>
            </a:r>
            <a:r>
              <a:rPr lang="uk-UA" dirty="0"/>
              <a:t>. </a:t>
            </a:r>
            <a:r>
              <a:rPr lang="uk-UA" dirty="0" err="1"/>
              <a:t>Взять</a:t>
            </a:r>
            <a:r>
              <a:rPr lang="uk-UA" dirty="0"/>
              <a:t> в </a:t>
            </a:r>
            <a:r>
              <a:rPr lang="uk-UA" dirty="0" err="1"/>
              <a:t>каждой</a:t>
            </a:r>
            <a:r>
              <a:rPr lang="uk-UA" dirty="0"/>
              <a:t> </a:t>
            </a:r>
            <a:r>
              <a:rPr lang="uk-UA" dirty="0" err="1"/>
              <a:t>волости</a:t>
            </a:r>
            <a:r>
              <a:rPr lang="uk-UA" dirty="0"/>
              <a:t> от 15 до 25 </a:t>
            </a:r>
            <a:r>
              <a:rPr lang="uk-UA" dirty="0" err="1"/>
              <a:t>человек</a:t>
            </a:r>
            <a:r>
              <a:rPr lang="uk-UA" dirty="0"/>
              <a:t> </a:t>
            </a:r>
            <a:r>
              <a:rPr lang="uk-UA" dirty="0" err="1"/>
              <a:t>заложников</a:t>
            </a:r>
            <a:r>
              <a:rPr lang="uk-UA" dirty="0"/>
              <a:t> </a:t>
            </a:r>
            <a:r>
              <a:rPr lang="uk-UA" dirty="0" err="1"/>
              <a:t>из</a:t>
            </a:r>
            <a:r>
              <a:rPr lang="uk-UA" dirty="0"/>
              <a:t> </a:t>
            </a:r>
            <a:r>
              <a:rPr lang="uk-UA" dirty="0" err="1"/>
              <a:t>ку-лацкого</a:t>
            </a:r>
            <a:r>
              <a:rPr lang="uk-UA" dirty="0"/>
              <a:t> и </a:t>
            </a:r>
            <a:r>
              <a:rPr lang="uk-UA" dirty="0" err="1"/>
              <a:t>середняцкого</a:t>
            </a:r>
            <a:r>
              <a:rPr lang="uk-UA" dirty="0"/>
              <a:t> населення. В </a:t>
            </a:r>
            <a:r>
              <a:rPr lang="uk-UA" dirty="0" err="1"/>
              <a:t>случае</a:t>
            </a:r>
            <a:r>
              <a:rPr lang="uk-UA" dirty="0"/>
              <a:t>, </a:t>
            </a:r>
            <a:r>
              <a:rPr lang="uk-UA" dirty="0" err="1"/>
              <a:t>если</a:t>
            </a:r>
            <a:r>
              <a:rPr lang="uk-UA" dirty="0"/>
              <a:t> </a:t>
            </a:r>
            <a:r>
              <a:rPr lang="uk-UA" dirty="0" err="1"/>
              <a:t>какое-либо</a:t>
            </a:r>
            <a:r>
              <a:rPr lang="uk-UA" dirty="0"/>
              <a:t> село </a:t>
            </a:r>
            <a:r>
              <a:rPr lang="uk-UA" dirty="0" err="1"/>
              <a:t>отказывается</a:t>
            </a:r>
            <a:r>
              <a:rPr lang="uk-UA" dirty="0"/>
              <a:t> </a:t>
            </a:r>
            <a:r>
              <a:rPr lang="uk-UA" dirty="0" err="1"/>
              <a:t>дать</a:t>
            </a:r>
            <a:r>
              <a:rPr lang="uk-UA" dirty="0"/>
              <a:t> </a:t>
            </a:r>
            <a:r>
              <a:rPr lang="uk-UA" dirty="0" err="1"/>
              <a:t>подписку</a:t>
            </a:r>
            <a:r>
              <a:rPr lang="uk-UA" dirty="0"/>
              <a:t> о </a:t>
            </a:r>
            <a:r>
              <a:rPr lang="uk-UA" dirty="0" err="1"/>
              <a:t>круговой</a:t>
            </a:r>
            <a:r>
              <a:rPr lang="uk-UA" dirty="0"/>
              <a:t> </a:t>
            </a:r>
            <a:r>
              <a:rPr lang="uk-UA" dirty="0" err="1"/>
              <a:t>ответственности</a:t>
            </a:r>
            <a:r>
              <a:rPr lang="uk-UA" dirty="0"/>
              <a:t> </a:t>
            </a:r>
            <a:r>
              <a:rPr lang="uk-UA" dirty="0" err="1"/>
              <a:t>или</a:t>
            </a:r>
            <a:r>
              <a:rPr lang="uk-UA" dirty="0"/>
              <a:t> же, дав </a:t>
            </a:r>
            <a:r>
              <a:rPr lang="uk-UA" dirty="0" err="1"/>
              <a:t>подписку</a:t>
            </a:r>
            <a:r>
              <a:rPr lang="uk-UA" dirty="0"/>
              <a:t> о </a:t>
            </a:r>
            <a:r>
              <a:rPr lang="uk-UA" dirty="0" err="1"/>
              <a:t>выполнении</a:t>
            </a:r>
            <a:r>
              <a:rPr lang="uk-UA" dirty="0"/>
              <a:t> </a:t>
            </a:r>
            <a:r>
              <a:rPr lang="uk-UA" dirty="0" err="1"/>
              <a:t>продналога</a:t>
            </a:r>
            <a:r>
              <a:rPr lang="uk-UA" dirty="0"/>
              <a:t> в 48-часовой </a:t>
            </a:r>
            <a:r>
              <a:rPr lang="uk-UA" dirty="0" err="1"/>
              <a:t>срок</a:t>
            </a:r>
            <a:r>
              <a:rPr lang="uk-UA" dirty="0"/>
              <a:t>, и по </a:t>
            </a:r>
            <a:r>
              <a:rPr lang="uk-UA" dirty="0" err="1"/>
              <a:t>истечении</a:t>
            </a:r>
            <a:r>
              <a:rPr lang="uk-UA" dirty="0"/>
              <a:t> </a:t>
            </a:r>
            <a:r>
              <a:rPr lang="uk-UA" dirty="0" err="1"/>
              <a:t>времени</a:t>
            </a:r>
            <a:r>
              <a:rPr lang="uk-UA" dirty="0"/>
              <a:t> </a:t>
            </a:r>
            <a:r>
              <a:rPr lang="uk-UA" dirty="0" err="1"/>
              <a:t>продналог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не </a:t>
            </a:r>
            <a:r>
              <a:rPr lang="uk-UA" dirty="0" err="1"/>
              <a:t>выполнен</a:t>
            </a:r>
            <a:r>
              <a:rPr lang="uk-UA" dirty="0"/>
              <a:t>, </a:t>
            </a:r>
            <a:r>
              <a:rPr lang="uk-UA" dirty="0" err="1"/>
              <a:t>такие</a:t>
            </a:r>
            <a:r>
              <a:rPr lang="uk-UA" dirty="0"/>
              <a:t> села </a:t>
            </a:r>
            <a:r>
              <a:rPr lang="uk-UA" dirty="0" err="1"/>
              <a:t>будут</a:t>
            </a:r>
            <a:r>
              <a:rPr lang="uk-UA" dirty="0"/>
              <a:t> </a:t>
            </a:r>
            <a:r>
              <a:rPr lang="uk-UA" dirty="0" err="1"/>
              <a:t>объявлены</a:t>
            </a:r>
            <a:r>
              <a:rPr lang="uk-UA" dirty="0"/>
              <a:t> </a:t>
            </a:r>
            <a:r>
              <a:rPr lang="uk-UA" dirty="0" err="1"/>
              <a:t>врагами</a:t>
            </a:r>
            <a:r>
              <a:rPr lang="uk-UA" dirty="0"/>
              <a:t> </a:t>
            </a:r>
            <a:r>
              <a:rPr lang="uk-UA" dirty="0" err="1"/>
              <a:t>Советской</a:t>
            </a:r>
            <a:r>
              <a:rPr lang="uk-UA" dirty="0"/>
              <a:t> </a:t>
            </a:r>
            <a:r>
              <a:rPr lang="uk-UA" dirty="0" err="1"/>
              <a:t>власти</a:t>
            </a:r>
            <a:r>
              <a:rPr lang="uk-UA" dirty="0"/>
              <a:t>. Половина </a:t>
            </a:r>
            <a:r>
              <a:rPr lang="uk-UA" dirty="0" err="1"/>
              <a:t>заложников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судима, </a:t>
            </a:r>
            <a:r>
              <a:rPr lang="uk-UA" dirty="0" err="1"/>
              <a:t>вплоть</a:t>
            </a:r>
            <a:r>
              <a:rPr lang="uk-UA" dirty="0"/>
              <a:t> до </a:t>
            </a:r>
            <a:r>
              <a:rPr lang="uk-UA" dirty="0" err="1"/>
              <a:t>применения</a:t>
            </a:r>
            <a:r>
              <a:rPr lang="uk-UA" dirty="0"/>
              <a:t> </a:t>
            </a:r>
            <a:r>
              <a:rPr lang="uk-UA" dirty="0" err="1"/>
              <a:t>высшей</a:t>
            </a:r>
            <a:r>
              <a:rPr lang="uk-UA" dirty="0"/>
              <a:t> </a:t>
            </a:r>
            <a:r>
              <a:rPr lang="uk-UA" dirty="0" err="1"/>
              <a:t>меры</a:t>
            </a:r>
            <a:r>
              <a:rPr lang="uk-UA" dirty="0"/>
              <a:t> </a:t>
            </a:r>
            <a:r>
              <a:rPr lang="uk-UA" dirty="0" err="1" smtClean="0"/>
              <a:t>наказания</a:t>
            </a:r>
            <a:r>
              <a:rPr lang="uk-UA" dirty="0" smtClean="0"/>
              <a:t> </a:t>
            </a:r>
            <a:r>
              <a:rPr lang="uk-UA" dirty="0"/>
              <a:t>- </a:t>
            </a:r>
            <a:r>
              <a:rPr lang="uk-UA" dirty="0" err="1"/>
              <a:t>расстрела</a:t>
            </a:r>
            <a:r>
              <a:rPr lang="uk-UA" dirty="0"/>
              <a:t>, </a:t>
            </a:r>
            <a:r>
              <a:rPr lang="uk-UA" dirty="0" err="1"/>
              <a:t>после</a:t>
            </a:r>
            <a:r>
              <a:rPr lang="uk-UA" dirty="0"/>
              <a:t> </a:t>
            </a:r>
            <a:r>
              <a:rPr lang="uk-UA" dirty="0" err="1"/>
              <a:t>чего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взята </a:t>
            </a:r>
            <a:r>
              <a:rPr lang="uk-UA" dirty="0" err="1"/>
              <a:t>новая</a:t>
            </a:r>
            <a:r>
              <a:rPr lang="uk-UA" dirty="0"/>
              <a:t> </a:t>
            </a:r>
            <a:r>
              <a:rPr lang="uk-UA" dirty="0" err="1"/>
              <a:t>группа</a:t>
            </a:r>
            <a:r>
              <a:rPr lang="uk-UA" dirty="0"/>
              <a:t>. Все </a:t>
            </a:r>
            <a:r>
              <a:rPr lang="uk-UA" dirty="0" err="1"/>
              <a:t>наличие</a:t>
            </a:r>
            <a:r>
              <a:rPr lang="uk-UA" dirty="0"/>
              <a:t> </a:t>
            </a:r>
            <a:r>
              <a:rPr lang="uk-UA" dirty="0" err="1"/>
              <a:t>зерно-хлеба</a:t>
            </a:r>
            <a:r>
              <a:rPr lang="uk-UA" dirty="0"/>
              <a:t> и </a:t>
            </a:r>
            <a:r>
              <a:rPr lang="uk-UA" dirty="0" err="1"/>
              <a:t>зерно-фуража</a:t>
            </a:r>
            <a:r>
              <a:rPr lang="uk-UA" dirty="0"/>
              <a:t>, не </a:t>
            </a:r>
            <a:r>
              <a:rPr lang="uk-UA" dirty="0" err="1"/>
              <a:t>придерживаясь</a:t>
            </a:r>
            <a:r>
              <a:rPr lang="uk-UA" dirty="0"/>
              <a:t> цифр </a:t>
            </a:r>
            <a:r>
              <a:rPr lang="uk-UA" dirty="0" err="1"/>
              <a:t>причитающегося</a:t>
            </a:r>
            <a:r>
              <a:rPr lang="uk-UA" dirty="0"/>
              <a:t> </a:t>
            </a:r>
            <a:r>
              <a:rPr lang="uk-UA" dirty="0" err="1"/>
              <a:t>продналога</a:t>
            </a:r>
            <a:r>
              <a:rPr lang="uk-UA" dirty="0"/>
              <a:t>, в </a:t>
            </a:r>
            <a:r>
              <a:rPr lang="uk-UA" dirty="0" err="1"/>
              <a:t>хозяйствах</a:t>
            </a:r>
            <a:r>
              <a:rPr lang="uk-UA" dirty="0"/>
              <a:t>, на </a:t>
            </a:r>
            <a:r>
              <a:rPr lang="uk-UA" dirty="0" err="1"/>
              <a:t>коих</a:t>
            </a:r>
            <a:r>
              <a:rPr lang="uk-UA" dirty="0"/>
              <a:t> </a:t>
            </a:r>
            <a:r>
              <a:rPr lang="uk-UA" dirty="0" err="1"/>
              <a:t>будет</a:t>
            </a:r>
            <a:r>
              <a:rPr lang="uk-UA" dirty="0"/>
              <a:t> </a:t>
            </a:r>
            <a:r>
              <a:rPr lang="uk-UA" dirty="0" err="1"/>
              <a:t>распространена</a:t>
            </a:r>
            <a:r>
              <a:rPr lang="uk-UA" dirty="0"/>
              <a:t> </a:t>
            </a:r>
            <a:r>
              <a:rPr lang="uk-UA" dirty="0" err="1"/>
              <a:t>коллективная</a:t>
            </a:r>
            <a:r>
              <a:rPr lang="uk-UA" dirty="0"/>
              <a:t> </a:t>
            </a:r>
            <a:r>
              <a:rPr lang="uk-UA" dirty="0" err="1"/>
              <a:t>ответственность</a:t>
            </a:r>
            <a:r>
              <a:rPr lang="uk-UA" dirty="0"/>
              <a:t>, </a:t>
            </a:r>
            <a:r>
              <a:rPr lang="uk-UA" dirty="0" err="1"/>
              <a:t>будет</a:t>
            </a:r>
            <a:r>
              <a:rPr lang="uk-UA" dirty="0"/>
              <a:t> </a:t>
            </a:r>
            <a:r>
              <a:rPr lang="uk-UA" dirty="0" err="1"/>
              <a:t>конфисковано</a:t>
            </a:r>
            <a:r>
              <a:rPr lang="uk-UA" dirty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/>
              <a:t>Голод 1921-1923 років в Україні: Збірник документів </a:t>
            </a:r>
            <a:r>
              <a:rPr lang="uk-UA" sz="2300" dirty="0" smtClean="0"/>
              <a:t>і </a:t>
            </a:r>
            <a:r>
              <a:rPr lang="uk-UA" sz="2300" dirty="0" err="1" smtClean="0"/>
              <a:t>матеріалів.-</a:t>
            </a: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smtClean="0"/>
              <a:t>К</a:t>
            </a:r>
            <a:r>
              <a:rPr lang="uk-UA" sz="2300" dirty="0"/>
              <a:t>.: Наукова думка, 1993. - С. </a:t>
            </a:r>
            <a:r>
              <a:rPr lang="uk-UA" sz="2300" dirty="0" smtClean="0"/>
              <a:t>51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smtClean="0"/>
              <a:t>.</a:t>
            </a:r>
          </a:p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4600" b="1" i="1" u="sng" dirty="0">
                <a:solidFill>
                  <a:srgbClr val="FF0000"/>
                </a:solidFill>
              </a:rPr>
              <a:t>Чим були викликані описані методи </a:t>
            </a:r>
            <a:r>
              <a:rPr lang="uk-UA" sz="4600" b="1" i="1" u="sng" dirty="0" err="1">
                <a:solidFill>
                  <a:srgbClr val="FF0000"/>
                </a:solidFill>
              </a:rPr>
              <a:t>хлібозаготівель</a:t>
            </a:r>
            <a:r>
              <a:rPr lang="uk-UA" sz="4600" b="1" i="1" u="sng" dirty="0">
                <a:solidFill>
                  <a:srgbClr val="FF0000"/>
                </a:solidFill>
              </a:rPr>
              <a:t> після оголошення нової економічної політики?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Суть НЕПу – перехід до соціалізму через державний капіталізм в умовах пролетарської держави з допущенням в усі сфери виробництва товарно – грошових відносин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6375" y="2060575"/>
            <a:ext cx="5975350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rgbClr val="C00000"/>
                </a:solidFill>
              </a:rPr>
              <a:t>Особливості </a:t>
            </a:r>
            <a:r>
              <a:rPr lang="uk-UA" sz="3200" dirty="0" err="1">
                <a:solidFill>
                  <a:srgbClr val="C00000"/>
                </a:solidFill>
              </a:rPr>
              <a:t>НЕПу</a:t>
            </a:r>
            <a:r>
              <a:rPr lang="uk-UA" sz="3200" dirty="0">
                <a:solidFill>
                  <a:srgbClr val="C00000"/>
                </a:solidFill>
              </a:rPr>
              <a:t> в Україні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25" y="404813"/>
            <a:ext cx="2665413" cy="1187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Запровадження непу пізніше, ніж в Росії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67063" y="441325"/>
            <a:ext cx="2736850" cy="1150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Впровадження непу ускладнювався голодом 1921 – 1923рр.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8125" y="404813"/>
            <a:ext cx="2447925" cy="1187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У керівництві КП(б)У було багато противників непу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0" y="3716338"/>
            <a:ext cx="3276600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Високі темпи розвитку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87450" y="5084763"/>
            <a:ext cx="3097213" cy="865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Відбудова господарства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1929р.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03913" y="3716338"/>
            <a:ext cx="3240087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Зростання життєвого рівня населення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9338" y="5084763"/>
            <a:ext cx="3241675" cy="865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Досвід ринкових відносин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15362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Соціально – економічне становище України на початку 1920-х років.</a:t>
            </a:r>
          </a:p>
          <a:p>
            <a:r>
              <a:rPr lang="uk-UA" smtClean="0"/>
              <a:t>Голод 1921 – 1922рр.</a:t>
            </a:r>
          </a:p>
          <a:p>
            <a:r>
              <a:rPr lang="uk-UA" smtClean="0"/>
              <a:t>Впровадження непу в Україні, його особливості та підсумки.</a:t>
            </a:r>
          </a:p>
          <a:p>
            <a:r>
              <a:rPr lang="uk-UA" smtClean="0"/>
              <a:t>Зрушення в суспільно – політичному житті країни.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Опорні поняття і дати</a:t>
            </a:r>
            <a:endParaRPr lang="ru-RU" dirty="0"/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107950" y="1600200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Неп;</a:t>
            </a:r>
          </a:p>
          <a:p>
            <a:r>
              <a:rPr lang="uk-UA" smtClean="0"/>
              <a:t>Продовольчий податок;</a:t>
            </a:r>
          </a:p>
          <a:p>
            <a:r>
              <a:rPr lang="uk-UA" smtClean="0"/>
              <a:t>Денаціоналізація;</a:t>
            </a:r>
          </a:p>
        </p:txBody>
      </p:sp>
      <p:sp>
        <p:nvSpPr>
          <p:cNvPr id="16387" name="Объект 5"/>
          <p:cNvSpPr>
            <a:spLocks noGrp="1"/>
          </p:cNvSpPr>
          <p:nvPr>
            <p:ph sz="half" idx="2"/>
          </p:nvPr>
        </p:nvSpPr>
        <p:spPr>
          <a:xfrm>
            <a:off x="4284663" y="1600200"/>
            <a:ext cx="4706937" cy="4724400"/>
          </a:xfrm>
        </p:spPr>
        <p:txBody>
          <a:bodyPr/>
          <a:lstStyle/>
          <a:p>
            <a:r>
              <a:rPr lang="uk-UA" smtClean="0"/>
              <a:t>Опорні дати:</a:t>
            </a:r>
          </a:p>
          <a:p>
            <a:r>
              <a:rPr lang="uk-UA" smtClean="0"/>
              <a:t>1921р. – запровадження непу;</a:t>
            </a:r>
          </a:p>
          <a:p>
            <a:r>
              <a:rPr lang="uk-UA" smtClean="0"/>
              <a:t>1912 – 1923рр. – голод в Україні.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Актуалізація опорних знань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Коли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запроваджено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політику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воєнного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комунізму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»?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основні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положення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політики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воєнного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комунізму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»?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таке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продрозкладка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87675" y="2565400"/>
            <a:ext cx="2736850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rgbClr val="C00000"/>
                </a:solidFill>
              </a:rPr>
              <a:t>КОМУНІЗМ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388" y="260350"/>
            <a:ext cx="1800225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Продовольча розкладка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95513" y="260350"/>
            <a:ext cx="1944687" cy="865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Ліквідація приватного підприємництва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27538" y="260350"/>
            <a:ext cx="1728787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Ліквідація </a:t>
            </a:r>
            <a:r>
              <a:rPr lang="uk-UA" dirty="0" err="1">
                <a:solidFill>
                  <a:srgbClr val="C00000"/>
                </a:solidFill>
              </a:rPr>
              <a:t>товарно</a:t>
            </a:r>
            <a:r>
              <a:rPr lang="uk-UA" dirty="0">
                <a:solidFill>
                  <a:srgbClr val="C00000"/>
                </a:solidFill>
              </a:rPr>
              <a:t> – грошових відносин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3663" y="260350"/>
            <a:ext cx="18002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Зрівняльний розподіл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850" y="1916113"/>
            <a:ext cx="1655763" cy="12969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Мілітаризація праці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32588" y="1916113"/>
            <a:ext cx="1800225" cy="1225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Терор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9500" y="3897313"/>
            <a:ext cx="70929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Комунізм – це Радянська влада + електрифікація всієї країни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850" y="5445125"/>
            <a:ext cx="3455988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1920р. – план ГОЕЛРО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4163" y="5445125"/>
            <a:ext cx="338455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1921р. – курс на ліквідацію приватновласницьких підприємств в Україні</a:t>
            </a:r>
          </a:p>
        </p:txBody>
      </p:sp>
      <p:cxnSp>
        <p:nvCxnSpPr>
          <p:cNvPr id="13" name="Прямая со стрелкой 12"/>
          <p:cNvCxnSpPr>
            <a:stCxn id="2" idx="0"/>
          </p:cNvCxnSpPr>
          <p:nvPr/>
        </p:nvCxnSpPr>
        <p:spPr>
          <a:xfrm flipV="1">
            <a:off x="4356100" y="1341438"/>
            <a:ext cx="2087563" cy="12239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0"/>
          </p:cNvCxnSpPr>
          <p:nvPr/>
        </p:nvCxnSpPr>
        <p:spPr>
          <a:xfrm flipH="1" flipV="1">
            <a:off x="1979613" y="1196975"/>
            <a:ext cx="237648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2" idx="0"/>
          </p:cNvCxnSpPr>
          <p:nvPr/>
        </p:nvCxnSpPr>
        <p:spPr>
          <a:xfrm flipH="1" flipV="1">
            <a:off x="3419475" y="1196975"/>
            <a:ext cx="936625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2" idx="0"/>
          </p:cNvCxnSpPr>
          <p:nvPr/>
        </p:nvCxnSpPr>
        <p:spPr>
          <a:xfrm flipV="1">
            <a:off x="4356100" y="1484313"/>
            <a:ext cx="720725" cy="10810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2" idx="1"/>
          </p:cNvCxnSpPr>
          <p:nvPr/>
        </p:nvCxnSpPr>
        <p:spPr>
          <a:xfrm flipH="1">
            <a:off x="2051050" y="2960688"/>
            <a:ext cx="93662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3"/>
          </p:cNvCxnSpPr>
          <p:nvPr/>
        </p:nvCxnSpPr>
        <p:spPr>
          <a:xfrm>
            <a:off x="5724525" y="2960688"/>
            <a:ext cx="100806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Господарська розруха</a:t>
            </a:r>
            <a:endParaRPr lang="uk-UA" dirty="0"/>
          </a:p>
        </p:txBody>
      </p:sp>
      <p:sp>
        <p:nvSpPr>
          <p:cNvPr id="20482" name="Объект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132263"/>
          </a:xfrm>
        </p:spPr>
        <p:txBody>
          <a:bodyPr/>
          <a:lstStyle/>
          <a:p>
            <a:r>
              <a:rPr lang="uk-UA" sz="2400" smtClean="0"/>
              <a:t>Промисловість ( 1920р.):</a:t>
            </a:r>
          </a:p>
          <a:p>
            <a:r>
              <a:rPr lang="uk-UA" sz="2400" smtClean="0"/>
              <a:t>10% довоєнної промислової продукції;</a:t>
            </a:r>
          </a:p>
          <a:p>
            <a:r>
              <a:rPr lang="uk-UA" sz="2400" smtClean="0"/>
              <a:t>Працювало 2,5 тис. підприємств з 11 тис.;</a:t>
            </a:r>
          </a:p>
          <a:p>
            <a:r>
              <a:rPr lang="uk-UA" sz="2400" smtClean="0"/>
              <a:t>Працювала одна домна з 57;</a:t>
            </a:r>
          </a:p>
          <a:p>
            <a:r>
              <a:rPr lang="uk-UA" sz="2400" smtClean="0"/>
              <a:t>Знищено 4 тис. км залізниць;</a:t>
            </a:r>
          </a:p>
          <a:p>
            <a:r>
              <a:rPr lang="uk-UA" sz="2400" smtClean="0"/>
              <a:t>Вціліло 40% паровозів</a:t>
            </a:r>
          </a:p>
          <a:p>
            <a:endParaRPr lang="uk-UA" smtClean="0"/>
          </a:p>
        </p:txBody>
      </p:sp>
      <p:sp>
        <p:nvSpPr>
          <p:cNvPr id="20483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060825"/>
          </a:xfrm>
        </p:spPr>
        <p:txBody>
          <a:bodyPr/>
          <a:lstStyle/>
          <a:p>
            <a:r>
              <a:rPr lang="uk-UA" smtClean="0"/>
              <a:t>Сільське господарство:</a:t>
            </a:r>
          </a:p>
          <a:p>
            <a:r>
              <a:rPr lang="uk-UA" smtClean="0"/>
              <a:t>Посівні площі зменшилися з 20,9 до 15,4 млн.дес.;</a:t>
            </a:r>
          </a:p>
          <a:p>
            <a:r>
              <a:rPr lang="uk-UA" smtClean="0"/>
              <a:t>Неврожай 1920р.;</a:t>
            </a:r>
          </a:p>
          <a:p>
            <a:r>
              <a:rPr lang="uk-UA" smtClean="0"/>
              <a:t>Політика «воєнного комунізму»</a:t>
            </a: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68313" y="5949950"/>
            <a:ext cx="8424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Franklin Gothic Book"/>
              </a:rPr>
              <a:t>Загальна сума збитків, завданих Україні громадянською війною, становила 12 млрд крб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dirty="0" err="1" smtClean="0"/>
              <a:t>Крестьянское</a:t>
            </a:r>
            <a:r>
              <a:rPr lang="uk-UA" dirty="0" smtClean="0"/>
              <a:t> </a:t>
            </a:r>
            <a:r>
              <a:rPr lang="uk-UA" dirty="0" err="1"/>
              <a:t>земледелие</a:t>
            </a:r>
            <a:r>
              <a:rPr lang="uk-UA" dirty="0"/>
              <a:t> </a:t>
            </a:r>
            <a:r>
              <a:rPr lang="uk-UA" dirty="0" err="1"/>
              <a:t>постепенно</a:t>
            </a:r>
            <a:r>
              <a:rPr lang="uk-UA" dirty="0"/>
              <a:t> </a:t>
            </a:r>
            <a:r>
              <a:rPr lang="uk-UA" dirty="0" err="1"/>
              <a:t>превращается</a:t>
            </a:r>
            <a:r>
              <a:rPr lang="uk-UA" dirty="0"/>
              <a:t> в </a:t>
            </a:r>
            <a:r>
              <a:rPr lang="uk-UA" dirty="0" err="1"/>
              <a:t>самоедское</a:t>
            </a:r>
            <a:r>
              <a:rPr lang="uk-UA" dirty="0"/>
              <a:t> </a:t>
            </a:r>
            <a:r>
              <a:rPr lang="uk-UA" dirty="0" err="1" smtClean="0"/>
              <a:t>хозяйство.Крестьяне-производители</a:t>
            </a:r>
            <a:r>
              <a:rPr lang="uk-UA" dirty="0" smtClean="0"/>
              <a:t> </a:t>
            </a:r>
            <a:r>
              <a:rPr lang="uk-UA" dirty="0" err="1"/>
              <a:t>исчезают</a:t>
            </a:r>
            <a:r>
              <a:rPr lang="uk-UA" dirty="0"/>
              <a:t>, </a:t>
            </a:r>
            <a:r>
              <a:rPr lang="uk-UA" dirty="0" err="1"/>
              <a:t>вместо</a:t>
            </a:r>
            <a:r>
              <a:rPr lang="uk-UA" dirty="0"/>
              <a:t> них </a:t>
            </a:r>
            <a:r>
              <a:rPr lang="uk-UA" dirty="0" err="1"/>
              <a:t>появляются</a:t>
            </a:r>
            <a:r>
              <a:rPr lang="uk-UA" dirty="0"/>
              <a:t> просто </a:t>
            </a:r>
            <a:r>
              <a:rPr lang="uk-UA" dirty="0" err="1"/>
              <a:t>едоки</a:t>
            </a:r>
            <a:r>
              <a:rPr lang="uk-UA" dirty="0"/>
              <a:t>. </a:t>
            </a:r>
            <a:r>
              <a:rPr lang="uk-UA" dirty="0" err="1"/>
              <a:t>Едок</a:t>
            </a:r>
            <a:r>
              <a:rPr lang="uk-UA" dirty="0"/>
              <a:t> </a:t>
            </a:r>
            <a:r>
              <a:rPr lang="uk-UA" dirty="0" err="1"/>
              <a:t>производит</a:t>
            </a:r>
            <a:r>
              <a:rPr lang="uk-UA" dirty="0"/>
              <a:t> </a:t>
            </a:r>
            <a:r>
              <a:rPr lang="uk-UA" dirty="0" err="1"/>
              <a:t>ровно</a:t>
            </a:r>
            <a:r>
              <a:rPr lang="uk-UA" dirty="0"/>
              <a:t> </a:t>
            </a:r>
            <a:r>
              <a:rPr lang="uk-UA" dirty="0" err="1"/>
              <a:t>столько</a:t>
            </a:r>
            <a:r>
              <a:rPr lang="uk-UA" dirty="0"/>
              <a:t>, </a:t>
            </a:r>
            <a:r>
              <a:rPr lang="uk-UA" dirty="0" err="1"/>
              <a:t>сколько</a:t>
            </a:r>
            <a:r>
              <a:rPr lang="uk-UA" dirty="0"/>
              <a:t> </a:t>
            </a:r>
            <a:r>
              <a:rPr lang="uk-UA" dirty="0" err="1"/>
              <a:t>нужно</a:t>
            </a:r>
            <a:r>
              <a:rPr lang="uk-UA" dirty="0"/>
              <a:t> </a:t>
            </a:r>
            <a:r>
              <a:rPr lang="uk-UA" dirty="0" err="1"/>
              <a:t>ему</a:t>
            </a:r>
            <a:r>
              <a:rPr lang="uk-UA" dirty="0"/>
              <a:t> самому.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uk-UA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/>
              <a:t>Газета «</a:t>
            </a:r>
            <a:r>
              <a:rPr lang="uk-UA" sz="2400" dirty="0" err="1" smtClean="0"/>
              <a:t>Беднота</a:t>
            </a:r>
            <a:r>
              <a:rPr lang="uk-UA" sz="2400" dirty="0" smtClean="0"/>
              <a:t>». </a:t>
            </a:r>
            <a:r>
              <a:rPr lang="uk-UA" sz="2400" dirty="0"/>
              <a:t>- 1920. - 7 </a:t>
            </a:r>
            <a:r>
              <a:rPr lang="uk-UA" sz="2400" dirty="0" err="1"/>
              <a:t>октября</a:t>
            </a:r>
            <a:r>
              <a:rPr lang="uk-UA" sz="2400" dirty="0"/>
              <a:t>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333375"/>
            <a:ext cx="8812212" cy="6408738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/>
              <a:t>«…. </a:t>
            </a:r>
            <a:r>
              <a:rPr lang="uk-UA" dirty="0" err="1" smtClean="0"/>
              <a:t>Мой</a:t>
            </a:r>
            <a:r>
              <a:rPr lang="uk-UA" dirty="0" smtClean="0"/>
              <a:t> </a:t>
            </a:r>
            <a:r>
              <a:rPr lang="uk-UA" dirty="0" err="1"/>
              <a:t>вывод</a:t>
            </a:r>
            <a:r>
              <a:rPr lang="uk-UA" dirty="0"/>
              <a:t>, к </a:t>
            </a:r>
            <a:r>
              <a:rPr lang="uk-UA" dirty="0" err="1"/>
              <a:t>которому</a:t>
            </a:r>
            <a:r>
              <a:rPr lang="uk-UA" dirty="0"/>
              <a:t> я </a:t>
            </a:r>
            <a:r>
              <a:rPr lang="uk-UA" dirty="0" err="1"/>
              <a:t>пришел</a:t>
            </a:r>
            <a:r>
              <a:rPr lang="uk-UA" dirty="0"/>
              <a:t> с </a:t>
            </a:r>
            <a:r>
              <a:rPr lang="uk-UA" dirty="0" err="1"/>
              <a:t>несомненностью</a:t>
            </a:r>
            <a:r>
              <a:rPr lang="uk-UA" dirty="0"/>
              <a:t>: </a:t>
            </a:r>
            <a:r>
              <a:rPr lang="uk-UA" dirty="0" err="1"/>
              <a:t>настоящий</a:t>
            </a:r>
            <a:r>
              <a:rPr lang="uk-UA" dirty="0"/>
              <a:t> голод не </a:t>
            </a:r>
            <a:r>
              <a:rPr lang="uk-UA" dirty="0" err="1"/>
              <a:t>стихийный</a:t>
            </a:r>
            <a:r>
              <a:rPr lang="uk-UA" dirty="0"/>
              <a:t>. Он </a:t>
            </a:r>
            <a:r>
              <a:rPr lang="uk-UA" dirty="0" err="1"/>
              <a:t>порожден</a:t>
            </a:r>
            <a:r>
              <a:rPr lang="uk-UA" dirty="0"/>
              <a:t> </a:t>
            </a:r>
            <a:r>
              <a:rPr lang="uk-UA" dirty="0" err="1"/>
              <a:t>излишней</a:t>
            </a:r>
            <a:r>
              <a:rPr lang="uk-UA" dirty="0"/>
              <a:t> </a:t>
            </a:r>
            <a:r>
              <a:rPr lang="uk-UA" dirty="0" err="1"/>
              <a:t>торопливостью</a:t>
            </a:r>
            <a:r>
              <a:rPr lang="uk-UA" dirty="0"/>
              <a:t>: на </a:t>
            </a:r>
            <a:r>
              <a:rPr lang="uk-UA" dirty="0" err="1"/>
              <a:t>рушен</a:t>
            </a:r>
            <a:r>
              <a:rPr lang="uk-UA" dirty="0"/>
              <a:t> </a:t>
            </a:r>
            <a:r>
              <a:rPr lang="uk-UA" dirty="0" err="1"/>
              <a:t>естественный</a:t>
            </a:r>
            <a:r>
              <a:rPr lang="uk-UA" dirty="0"/>
              <a:t> порядок труда, </a:t>
            </a:r>
            <a:r>
              <a:rPr lang="uk-UA" dirty="0" err="1"/>
              <a:t>вызваны</a:t>
            </a:r>
            <a:r>
              <a:rPr lang="uk-UA" dirty="0"/>
              <a:t> вперед </a:t>
            </a:r>
            <a:r>
              <a:rPr lang="uk-UA" dirty="0" err="1"/>
              <a:t>худшие</a:t>
            </a:r>
            <a:r>
              <a:rPr lang="uk-UA" dirty="0"/>
              <a:t> </a:t>
            </a:r>
            <a:r>
              <a:rPr lang="uk-UA" dirty="0" err="1"/>
              <a:t>эле-менты</a:t>
            </a:r>
            <a:r>
              <a:rPr lang="uk-UA" dirty="0"/>
              <a:t>, </a:t>
            </a:r>
            <a:r>
              <a:rPr lang="uk-UA" dirty="0" err="1"/>
              <a:t>самые</a:t>
            </a:r>
            <a:r>
              <a:rPr lang="uk-UA" dirty="0"/>
              <a:t> </a:t>
            </a:r>
            <a:r>
              <a:rPr lang="uk-UA" dirty="0" err="1"/>
              <a:t>нетрудоспособные</a:t>
            </a:r>
            <a:r>
              <a:rPr lang="uk-UA" dirty="0"/>
              <a:t>, и </a:t>
            </a:r>
            <a:r>
              <a:rPr lang="uk-UA" dirty="0" err="1"/>
              <a:t>им</a:t>
            </a:r>
            <a:r>
              <a:rPr lang="uk-UA" dirty="0"/>
              <a:t> </a:t>
            </a:r>
            <a:r>
              <a:rPr lang="uk-UA" dirty="0" err="1"/>
              <a:t>дан</a:t>
            </a:r>
            <a:r>
              <a:rPr lang="uk-UA" dirty="0"/>
              <a:t> </a:t>
            </a:r>
            <a:r>
              <a:rPr lang="uk-UA" dirty="0" err="1"/>
              <a:t>перевес</a:t>
            </a:r>
            <a:r>
              <a:rPr lang="uk-UA" dirty="0"/>
              <a:t>, а </a:t>
            </a:r>
            <a:r>
              <a:rPr lang="uk-UA" dirty="0" err="1"/>
              <a:t>самые</a:t>
            </a:r>
            <a:r>
              <a:rPr lang="uk-UA" dirty="0"/>
              <a:t> </a:t>
            </a:r>
            <a:r>
              <a:rPr lang="uk-UA" dirty="0" err="1"/>
              <a:t>трудоспособные</a:t>
            </a:r>
            <a:r>
              <a:rPr lang="uk-UA" dirty="0"/>
              <a:t> </a:t>
            </a:r>
            <a:r>
              <a:rPr lang="uk-UA" dirty="0" err="1"/>
              <a:t>подавлены</a:t>
            </a:r>
            <a:r>
              <a:rPr lang="uk-UA" dirty="0"/>
              <a:t>. </a:t>
            </a:r>
            <a:r>
              <a:rPr lang="uk-UA" dirty="0" err="1"/>
              <a:t>Теперь</a:t>
            </a:r>
            <a:r>
              <a:rPr lang="uk-UA" dirty="0"/>
              <a:t> </a:t>
            </a:r>
            <a:r>
              <a:rPr lang="uk-UA" dirty="0" err="1"/>
              <a:t>продолжается</a:t>
            </a:r>
            <a:r>
              <a:rPr lang="uk-UA" dirty="0"/>
              <a:t> то же </a:t>
            </a:r>
            <a:r>
              <a:rPr lang="uk-UA" dirty="0" err="1"/>
              <a:t>самое</a:t>
            </a:r>
            <a:r>
              <a:rPr lang="uk-UA" dirty="0"/>
              <a:t>, </a:t>
            </a:r>
            <a:r>
              <a:rPr lang="uk-UA" dirty="0" err="1"/>
              <a:t>если</a:t>
            </a:r>
            <a:r>
              <a:rPr lang="uk-UA" dirty="0"/>
              <a:t> </a:t>
            </a:r>
            <a:r>
              <a:rPr lang="uk-UA" dirty="0" err="1"/>
              <a:t>это</a:t>
            </a:r>
            <a:r>
              <a:rPr lang="uk-UA" dirty="0"/>
              <a:t> не </a:t>
            </a:r>
            <a:r>
              <a:rPr lang="uk-UA" dirty="0" err="1"/>
              <a:t>прекратится</a:t>
            </a:r>
            <a:r>
              <a:rPr lang="uk-UA" dirty="0"/>
              <a:t>, </a:t>
            </a:r>
            <a:r>
              <a:rPr lang="uk-UA" dirty="0" err="1"/>
              <a:t>можно</a:t>
            </a:r>
            <a:r>
              <a:rPr lang="uk-UA" dirty="0"/>
              <a:t> </a:t>
            </a:r>
            <a:r>
              <a:rPr lang="uk-UA" dirty="0" err="1"/>
              <a:t>ждать</a:t>
            </a:r>
            <a:r>
              <a:rPr lang="uk-UA" dirty="0"/>
              <a:t> </a:t>
            </a:r>
            <a:r>
              <a:rPr lang="uk-UA" dirty="0" err="1"/>
              <a:t>голода</a:t>
            </a:r>
            <a:r>
              <a:rPr lang="uk-UA" dirty="0"/>
              <a:t> и на будущий </a:t>
            </a:r>
            <a:r>
              <a:rPr lang="uk-UA" dirty="0" err="1"/>
              <a:t>год</a:t>
            </a:r>
            <a:r>
              <a:rPr lang="uk-UA" dirty="0"/>
              <a:t> и дальше.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...Обобщая</a:t>
            </a:r>
            <a:r>
              <a:rPr lang="uk-UA" dirty="0"/>
              <a:t> все </a:t>
            </a:r>
            <a:r>
              <a:rPr lang="uk-UA" dirty="0" err="1"/>
              <a:t>сказанное</a:t>
            </a:r>
            <a:r>
              <a:rPr lang="uk-UA" dirty="0"/>
              <a:t>, </a:t>
            </a:r>
            <a:r>
              <a:rPr lang="uk-UA" dirty="0" err="1"/>
              <a:t>делаю</a:t>
            </a:r>
            <a:r>
              <a:rPr lang="uk-UA" dirty="0"/>
              <a:t> </a:t>
            </a:r>
            <a:r>
              <a:rPr lang="uk-UA" dirty="0" err="1"/>
              <a:t>вывод</a:t>
            </a:r>
            <a:r>
              <a:rPr lang="uk-UA" dirty="0"/>
              <a:t>: наше </a:t>
            </a:r>
            <a:r>
              <a:rPr lang="uk-UA" dirty="0" err="1"/>
              <a:t>правительство</a:t>
            </a:r>
            <a:r>
              <a:rPr lang="uk-UA" dirty="0"/>
              <a:t> погналось за </a:t>
            </a:r>
            <a:r>
              <a:rPr lang="uk-UA" dirty="0" err="1"/>
              <a:t>равенством</a:t>
            </a:r>
            <a:r>
              <a:rPr lang="uk-UA" dirty="0"/>
              <a:t> и добилось </a:t>
            </a:r>
            <a:r>
              <a:rPr lang="uk-UA" dirty="0" err="1"/>
              <a:t>только</a:t>
            </a:r>
            <a:r>
              <a:rPr lang="uk-UA" dirty="0"/>
              <a:t> </a:t>
            </a:r>
            <a:r>
              <a:rPr lang="uk-UA" dirty="0" err="1"/>
              <a:t>голода</a:t>
            </a:r>
            <a:r>
              <a:rPr lang="uk-UA" dirty="0"/>
              <a:t>. Подавили </a:t>
            </a:r>
            <a:r>
              <a:rPr lang="uk-UA" dirty="0" err="1"/>
              <a:t>самую</a:t>
            </a:r>
            <a:r>
              <a:rPr lang="uk-UA" dirty="0"/>
              <a:t> </a:t>
            </a:r>
            <a:r>
              <a:rPr lang="uk-UA" dirty="0" err="1"/>
              <a:t>трудоспособную</a:t>
            </a:r>
            <a:r>
              <a:rPr lang="uk-UA" dirty="0"/>
              <a:t> </a:t>
            </a:r>
            <a:r>
              <a:rPr lang="uk-UA" dirty="0" err="1"/>
              <a:t>часть</a:t>
            </a:r>
            <a:r>
              <a:rPr lang="uk-UA" dirty="0"/>
              <a:t> </a:t>
            </a:r>
            <a:r>
              <a:rPr lang="uk-UA" dirty="0" err="1"/>
              <a:t>народа</a:t>
            </a:r>
            <a:r>
              <a:rPr lang="uk-UA" dirty="0"/>
              <a:t>, </a:t>
            </a:r>
            <a:r>
              <a:rPr lang="uk-UA" dirty="0" err="1"/>
              <a:t>отняли</a:t>
            </a:r>
            <a:r>
              <a:rPr lang="uk-UA" dirty="0"/>
              <a:t> у </a:t>
            </a:r>
            <a:r>
              <a:rPr lang="uk-UA" dirty="0" err="1"/>
              <a:t>нее</a:t>
            </a:r>
            <a:r>
              <a:rPr lang="uk-UA" dirty="0"/>
              <a:t> землю, и </a:t>
            </a:r>
            <a:r>
              <a:rPr lang="uk-UA" dirty="0" err="1"/>
              <a:t>теперь</a:t>
            </a:r>
            <a:r>
              <a:rPr lang="uk-UA" dirty="0"/>
              <a:t> земля </a:t>
            </a:r>
            <a:r>
              <a:rPr lang="uk-UA" dirty="0" err="1"/>
              <a:t>лежит</a:t>
            </a:r>
            <a:r>
              <a:rPr lang="uk-UA" dirty="0"/>
              <a:t> </a:t>
            </a:r>
            <a:r>
              <a:rPr lang="uk-UA" dirty="0" err="1"/>
              <a:t>впусте</a:t>
            </a:r>
            <a:r>
              <a:rPr lang="uk-UA" dirty="0"/>
              <a:t>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...Нужно</a:t>
            </a:r>
            <a:r>
              <a:rPr lang="uk-UA" dirty="0"/>
              <a:t> вернуться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...прежде</a:t>
            </a:r>
            <a:r>
              <a:rPr lang="uk-UA" dirty="0"/>
              <a:t> </a:t>
            </a:r>
            <a:r>
              <a:rPr lang="uk-UA" dirty="0" err="1"/>
              <a:t>всего</a:t>
            </a:r>
            <a:r>
              <a:rPr lang="uk-UA" dirty="0"/>
              <a:t>,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торговли</a:t>
            </a:r>
            <a:r>
              <a:rPr lang="uk-UA" dirty="0"/>
              <a:t>. </a:t>
            </a:r>
            <a:r>
              <a:rPr lang="uk-UA" dirty="0" err="1"/>
              <a:t>Затем</a:t>
            </a:r>
            <a:r>
              <a:rPr lang="uk-UA" dirty="0"/>
              <a:t> к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печати</a:t>
            </a:r>
            <a:r>
              <a:rPr lang="uk-UA" dirty="0"/>
              <a:t>, </a:t>
            </a:r>
            <a:r>
              <a:rPr lang="uk-UA" dirty="0" err="1"/>
              <a:t>свободе</a:t>
            </a:r>
            <a:r>
              <a:rPr lang="uk-UA" dirty="0"/>
              <a:t> </a:t>
            </a:r>
            <a:r>
              <a:rPr lang="uk-UA" dirty="0" err="1"/>
              <a:t>мнений</a:t>
            </a:r>
            <a:r>
              <a:rPr lang="uk-UA" dirty="0"/>
              <a:t>, не </a:t>
            </a:r>
            <a:r>
              <a:rPr lang="uk-UA" dirty="0" err="1"/>
              <a:t>нужно</a:t>
            </a:r>
            <a:r>
              <a:rPr lang="uk-UA" dirty="0"/>
              <a:t> </a:t>
            </a:r>
            <a:r>
              <a:rPr lang="uk-UA" dirty="0" err="1"/>
              <a:t>хватать</a:t>
            </a:r>
            <a:r>
              <a:rPr lang="uk-UA" dirty="0"/>
              <a:t> направо и </a:t>
            </a:r>
            <a:r>
              <a:rPr lang="uk-UA" dirty="0" err="1"/>
              <a:t>налево</a:t>
            </a:r>
            <a:r>
              <a:rPr lang="uk-UA" dirty="0"/>
              <a:t>...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err="1"/>
              <a:t>...Если</a:t>
            </a:r>
            <a:r>
              <a:rPr lang="uk-UA" dirty="0"/>
              <a:t> </a:t>
            </a:r>
            <a:r>
              <a:rPr lang="uk-UA" dirty="0" err="1"/>
              <a:t>возможен</a:t>
            </a:r>
            <a:r>
              <a:rPr lang="uk-UA" dirty="0"/>
              <a:t> </a:t>
            </a:r>
            <a:r>
              <a:rPr lang="uk-UA" dirty="0" err="1"/>
              <a:t>еще</a:t>
            </a:r>
            <a:r>
              <a:rPr lang="uk-UA" dirty="0"/>
              <a:t> </a:t>
            </a:r>
            <a:r>
              <a:rPr lang="uk-UA" dirty="0" smtClean="0"/>
              <a:t>в</a:t>
            </a:r>
            <a:r>
              <a:rPr lang="ru-RU" dirty="0" smtClean="0"/>
              <a:t>ы</a:t>
            </a:r>
            <a:r>
              <a:rPr lang="uk-UA" dirty="0" err="1" smtClean="0"/>
              <a:t>ход</a:t>
            </a:r>
            <a:r>
              <a:rPr lang="uk-UA" dirty="0" smtClean="0"/>
              <a:t> </a:t>
            </a:r>
            <a:r>
              <a:rPr lang="uk-UA" dirty="0"/>
              <a:t>для </a:t>
            </a:r>
            <a:r>
              <a:rPr lang="uk-UA" dirty="0" err="1"/>
              <a:t>России</a:t>
            </a:r>
            <a:r>
              <a:rPr lang="uk-UA" dirty="0"/>
              <a:t>, то он </a:t>
            </a:r>
            <a:r>
              <a:rPr lang="uk-UA" dirty="0" err="1"/>
              <a:t>только</a:t>
            </a:r>
            <a:r>
              <a:rPr lang="uk-UA" dirty="0"/>
              <a:t> в </a:t>
            </a:r>
            <a:r>
              <a:rPr lang="uk-UA" dirty="0" err="1"/>
              <a:t>одном</a:t>
            </a:r>
            <a:r>
              <a:rPr lang="uk-UA" dirty="0"/>
              <a:t>: в </a:t>
            </a:r>
            <a:r>
              <a:rPr lang="uk-UA" dirty="0" err="1"/>
              <a:t>возвращении</a:t>
            </a:r>
            <a:r>
              <a:rPr lang="uk-UA" dirty="0"/>
              <a:t> к </a:t>
            </a:r>
            <a:r>
              <a:rPr lang="uk-UA" dirty="0" err="1"/>
              <a:t>свободе</a:t>
            </a:r>
            <a:r>
              <a:rPr lang="uk-UA" dirty="0" smtClean="0"/>
              <a:t>...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err="1" smtClean="0"/>
              <a:t>Вл</a:t>
            </a:r>
            <a:r>
              <a:rPr lang="uk-UA" sz="2300" dirty="0"/>
              <a:t>. Короленко </a:t>
            </a:r>
            <a:r>
              <a:rPr lang="uk-UA" sz="2300" dirty="0" err="1"/>
              <a:t>Негретов</a:t>
            </a:r>
            <a:r>
              <a:rPr lang="uk-UA" sz="2300" dirty="0"/>
              <a:t> П. И. В. Г. Короленко. </a:t>
            </a: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300" dirty="0" err="1" smtClean="0"/>
              <a:t>Летопись</a:t>
            </a:r>
            <a:r>
              <a:rPr lang="uk-UA" sz="2300" dirty="0" smtClean="0"/>
              <a:t> </a:t>
            </a:r>
            <a:r>
              <a:rPr lang="uk-UA" sz="2300" dirty="0" err="1"/>
              <a:t>жизни</a:t>
            </a:r>
            <a:r>
              <a:rPr lang="uk-UA" sz="2300" dirty="0"/>
              <a:t> и </a:t>
            </a:r>
            <a:r>
              <a:rPr lang="uk-UA" sz="2300" dirty="0" err="1"/>
              <a:t>творчества</a:t>
            </a:r>
            <a:r>
              <a:rPr lang="uk-UA" sz="2300" dirty="0"/>
              <a:t> 1917-1921 гг. - М., 1990. - С. 216-217</a:t>
            </a:r>
            <a:r>
              <a:rPr lang="uk-UA" sz="2300" dirty="0" smtClean="0"/>
              <a:t>.</a:t>
            </a:r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300" dirty="0" smtClean="0"/>
          </a:p>
          <a:p>
            <a:pPr marL="0" indent="0" algn="r" fontAlgn="auto">
              <a:spcAft>
                <a:spcPts val="0"/>
              </a:spcAft>
              <a:buFont typeface="Wingdings 2"/>
              <a:buNone/>
              <a:defRPr/>
            </a:pPr>
            <a:endParaRPr lang="uk-UA" sz="23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uk-UA" sz="4000" b="1" i="1" dirty="0" smtClean="0">
                <a:solidFill>
                  <a:srgbClr val="FF0000"/>
                </a:solidFill>
              </a:rPr>
              <a:t>На які  </a:t>
            </a:r>
            <a:r>
              <a:rPr lang="uk-UA" sz="4000" b="1" i="1" dirty="0">
                <a:solidFill>
                  <a:srgbClr val="FF0000"/>
                </a:solidFill>
              </a:rPr>
              <a:t>причини </a:t>
            </a:r>
            <a:r>
              <a:rPr lang="uk-UA" sz="4000" b="1" i="1" dirty="0" smtClean="0">
                <a:solidFill>
                  <a:srgbClr val="FF0000"/>
                </a:solidFill>
              </a:rPr>
              <a:t>голоду  вказує  </a:t>
            </a:r>
            <a:r>
              <a:rPr lang="uk-UA" sz="4000" b="1" i="1" dirty="0">
                <a:solidFill>
                  <a:srgbClr val="FF0000"/>
                </a:solidFill>
              </a:rPr>
              <a:t>В. Короленком.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uk-UA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339975" y="2852738"/>
            <a:ext cx="431958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</a:rPr>
              <a:t>Голод 1921 – 1923рр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59113" y="2276475"/>
            <a:ext cx="2881312" cy="43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ПРИЧИНИ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4463" y="188913"/>
            <a:ext cx="1871662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Політика воєнного комунізму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38388" y="188913"/>
            <a:ext cx="2160587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Розорення с/г за роки революції, громадянської війни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7900" y="188913"/>
            <a:ext cx="2016125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Посуха і неврожай 1921, 1922років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92950" y="188913"/>
            <a:ext cx="2051050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Незацікавленість селян</a:t>
            </a:r>
          </a:p>
        </p:txBody>
      </p:sp>
      <p:cxnSp>
        <p:nvCxnSpPr>
          <p:cNvPr id="12" name="Прямая со стрелкой 11"/>
          <p:cNvCxnSpPr>
            <a:stCxn id="6" idx="0"/>
          </p:cNvCxnSpPr>
          <p:nvPr/>
        </p:nvCxnSpPr>
        <p:spPr>
          <a:xfrm flipV="1">
            <a:off x="4500563" y="1341438"/>
            <a:ext cx="3384550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0"/>
          </p:cNvCxnSpPr>
          <p:nvPr/>
        </p:nvCxnSpPr>
        <p:spPr>
          <a:xfrm flipH="1" flipV="1">
            <a:off x="1476375" y="1341438"/>
            <a:ext cx="3024188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0"/>
          </p:cNvCxnSpPr>
          <p:nvPr/>
        </p:nvCxnSpPr>
        <p:spPr>
          <a:xfrm flipH="1" flipV="1">
            <a:off x="3417888" y="1341438"/>
            <a:ext cx="1082675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0"/>
          </p:cNvCxnSpPr>
          <p:nvPr/>
        </p:nvCxnSpPr>
        <p:spPr>
          <a:xfrm flipV="1">
            <a:off x="4500563" y="1341438"/>
            <a:ext cx="1150937" cy="9350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3132138" y="3789363"/>
            <a:ext cx="2879725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НАСЛІДКИ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44463" y="4976813"/>
            <a:ext cx="2087562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Померло від голоду 1,5 – 2 </a:t>
            </a:r>
            <a:r>
              <a:rPr lang="uk-UA" dirty="0" err="1">
                <a:solidFill>
                  <a:srgbClr val="C00000"/>
                </a:solidFill>
              </a:rPr>
              <a:t>млн</a:t>
            </a:r>
            <a:r>
              <a:rPr lang="uk-UA" dirty="0">
                <a:solidFill>
                  <a:srgbClr val="C00000"/>
                </a:solidFill>
              </a:rPr>
              <a:t> чоловік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84438" y="5029200"/>
            <a:ext cx="2447925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Загальні демографічні втрати становили 5 </a:t>
            </a:r>
            <a:r>
              <a:rPr lang="uk-UA" dirty="0" err="1">
                <a:solidFill>
                  <a:srgbClr val="C00000"/>
                </a:solidFill>
              </a:rPr>
              <a:t>млн</a:t>
            </a:r>
            <a:r>
              <a:rPr lang="uk-UA" dirty="0">
                <a:solidFill>
                  <a:srgbClr val="C00000"/>
                </a:solidFill>
              </a:rPr>
              <a:t> чоловік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48263" y="5013325"/>
            <a:ext cx="2087562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Придушення селянського повстанського руху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380288" y="5013325"/>
            <a:ext cx="1763712" cy="1116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C00000"/>
                </a:solidFill>
              </a:rPr>
              <a:t>Зміцнення влади більшовиків</a:t>
            </a:r>
          </a:p>
        </p:txBody>
      </p:sp>
      <p:cxnSp>
        <p:nvCxnSpPr>
          <p:cNvPr id="25" name="Прямая со стрелкой 24"/>
          <p:cNvCxnSpPr>
            <a:stCxn id="19" idx="2"/>
          </p:cNvCxnSpPr>
          <p:nvPr/>
        </p:nvCxnSpPr>
        <p:spPr>
          <a:xfrm flipH="1">
            <a:off x="2016125" y="4149725"/>
            <a:ext cx="2555875" cy="7191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9" idx="2"/>
          </p:cNvCxnSpPr>
          <p:nvPr/>
        </p:nvCxnSpPr>
        <p:spPr>
          <a:xfrm>
            <a:off x="4572000" y="4149725"/>
            <a:ext cx="3313113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9" idx="2"/>
          </p:cNvCxnSpPr>
          <p:nvPr/>
        </p:nvCxnSpPr>
        <p:spPr>
          <a:xfrm flipH="1">
            <a:off x="3851275" y="4149725"/>
            <a:ext cx="720725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9" idx="2"/>
          </p:cNvCxnSpPr>
          <p:nvPr/>
        </p:nvCxnSpPr>
        <p:spPr>
          <a:xfrm>
            <a:off x="4572000" y="4149725"/>
            <a:ext cx="1223963" cy="827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2" name="TextBox 31"/>
          <p:cNvSpPr txBox="1">
            <a:spLocks noChangeArrowheads="1"/>
          </p:cNvSpPr>
          <p:nvPr/>
        </p:nvSpPr>
        <p:spPr bwMode="auto">
          <a:xfrm>
            <a:off x="6711950" y="2414588"/>
            <a:ext cx="79216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9600">
                <a:solidFill>
                  <a:srgbClr val="FF0000"/>
                </a:solidFill>
                <a:latin typeface="Franklin Gothic Book"/>
                <a:hlinkClick r:id="rId2" action="ppaction://hlinksldjump"/>
              </a:rPr>
              <a:t>?</a:t>
            </a:r>
            <a:endParaRPr lang="uk-UA" sz="9600">
              <a:solidFill>
                <a:srgbClr val="FF0000"/>
              </a:solidFill>
              <a:latin typeface="Franklin Gothic Book"/>
            </a:endParaRPr>
          </a:p>
        </p:txBody>
      </p:sp>
      <p:sp>
        <p:nvSpPr>
          <p:cNvPr id="33" name="Прямоугольная выноска 32">
            <a:hlinkClick r:id="rId3" action="ppaction://hlinksldjump"/>
          </p:cNvPr>
          <p:cNvSpPr/>
          <p:nvPr/>
        </p:nvSpPr>
        <p:spPr>
          <a:xfrm>
            <a:off x="8459788" y="1052513"/>
            <a:ext cx="433387" cy="2159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438</TotalTime>
  <Words>1102</Words>
  <Application>Microsoft Office PowerPoint</Application>
  <PresentationFormat>Экран (4:3)</PresentationFormat>
  <Paragraphs>117</Paragraphs>
  <Slides>17</Slides>
  <Notes>0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Трек</vt:lpstr>
      <vt:lpstr>Соціально – економічне становище України на початку 20-х років. Неп</vt:lpstr>
      <vt:lpstr>План</vt:lpstr>
      <vt:lpstr>Опорні поняття і дати</vt:lpstr>
      <vt:lpstr>Актуалізація опорних знань</vt:lpstr>
      <vt:lpstr>Презентация PowerPoint</vt:lpstr>
      <vt:lpstr>Господарська розруха</vt:lpstr>
      <vt:lpstr>Презентация PowerPoint</vt:lpstr>
      <vt:lpstr>Презентация PowerPoint</vt:lpstr>
      <vt:lpstr>Презентация PowerPoint</vt:lpstr>
      <vt:lpstr>Надання допомоги голодуючим міжнародними організаціями</vt:lpstr>
      <vt:lpstr>Презентация PowerPoint</vt:lpstr>
      <vt:lpstr>Презентация PowerPoint</vt:lpstr>
      <vt:lpstr>Презентация PowerPoint</vt:lpstr>
      <vt:lpstr>Презентация PowerPoint</vt:lpstr>
      <vt:lpstr>Із наказу Вознесенського повітового особливого продовольчого комітету (Одеської губ.) про покарання заручників у разі нездачі продподатку 15 листопада 1921 р.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Алексей</cp:lastModifiedBy>
  <cp:revision>57</cp:revision>
  <dcterms:modified xsi:type="dcterms:W3CDTF">2013-05-16T18:29:37Z</dcterms:modified>
</cp:coreProperties>
</file>