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9" autoAdjust="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2DA18-E483-4244-A530-6BEC751DE58F}" type="datetimeFigureOut">
              <a:rPr lang="uk-UA" smtClean="0"/>
              <a:t>07.11.2013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2A8E4-0E2A-4313-82A5-7403E05DE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55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A8E4-0E2A-4313-82A5-7403E05DEADE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16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6820" y="6165304"/>
            <a:ext cx="7117180" cy="861420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 Бутко Ганна 10-Б клас</a:t>
            </a:r>
            <a:endParaRPr lang="uk-UA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1368152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tx1"/>
                </a:solidFill>
                <a:latin typeface="+mn-lt"/>
              </a:rPr>
              <a:t>Наступ радянс</a:t>
            </a:r>
            <a:r>
              <a:rPr lang="uk-UA" sz="4400" b="1" i="1" dirty="0" smtClean="0">
                <a:solidFill>
                  <a:schemeClr val="tx1"/>
                </a:solidFill>
                <a:latin typeface="+mn-lt"/>
              </a:rPr>
              <a:t>ьких військ</a:t>
            </a:r>
            <a:br>
              <a:rPr lang="uk-UA" sz="4400" b="1" i="1" dirty="0" smtClean="0">
                <a:solidFill>
                  <a:schemeClr val="tx1"/>
                </a:solidFill>
                <a:latin typeface="+mn-lt"/>
              </a:rPr>
            </a:br>
            <a:r>
              <a:rPr lang="uk-UA" sz="4400" b="1" i="1" dirty="0" smtClean="0">
                <a:solidFill>
                  <a:schemeClr val="tx1"/>
                </a:solidFill>
                <a:latin typeface="+mn-lt"/>
              </a:rPr>
              <a:t>( Січневе повстання 1918 року ) </a:t>
            </a:r>
            <a:endParaRPr lang="uk-UA" sz="4400" b="1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59274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84984"/>
            <a:ext cx="385757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6950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Січневе повстання 1918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12968" cy="4895056"/>
          </a:xfrm>
        </p:spPr>
        <p:txBody>
          <a:bodyPr>
            <a:normAutofit/>
          </a:bodyPr>
          <a:lstStyle/>
          <a:p>
            <a:r>
              <a:rPr lang="uk-UA" sz="2800" i="1" dirty="0"/>
              <a:t>збройний виступ у Києві </a:t>
            </a:r>
            <a:r>
              <a:rPr lang="uk-UA" sz="2800" b="1" i="1" dirty="0">
                <a:solidFill>
                  <a:schemeClr val="accent2"/>
                </a:solidFill>
              </a:rPr>
              <a:t>16-22 січня (29 </a:t>
            </a:r>
            <a:r>
              <a:rPr lang="uk-UA" sz="2800" b="1" i="1" dirty="0" err="1">
                <a:solidFill>
                  <a:schemeClr val="accent2"/>
                </a:solidFill>
              </a:rPr>
              <a:t>січня</a:t>
            </a:r>
            <a:r>
              <a:rPr lang="uk-UA" sz="2800" b="1" i="1" dirty="0">
                <a:solidFill>
                  <a:schemeClr val="accent2"/>
                </a:solidFill>
              </a:rPr>
              <a:t> — 4 лютого) 1918 року</a:t>
            </a:r>
            <a:r>
              <a:rPr lang="uk-UA" sz="2800" i="1" dirty="0"/>
              <a:t>, організований Київським комітетом </a:t>
            </a:r>
            <a:r>
              <a:rPr lang="uk-UA" sz="2800" b="1" i="1" dirty="0">
                <a:solidFill>
                  <a:schemeClr val="accent2"/>
                </a:solidFill>
              </a:rPr>
              <a:t>більшовицької партії </a:t>
            </a:r>
            <a:r>
              <a:rPr lang="uk-UA" sz="2800" i="1" dirty="0"/>
              <a:t>проти </a:t>
            </a:r>
            <a:r>
              <a:rPr lang="uk-UA" sz="2800" b="1" i="1" dirty="0">
                <a:solidFill>
                  <a:schemeClr val="accent2"/>
                </a:solidFill>
              </a:rPr>
              <a:t>Центральної Ради та Української Народної Республіки</a:t>
            </a:r>
            <a:r>
              <a:rPr lang="uk-UA" sz="2800" i="1" dirty="0">
                <a:solidFill>
                  <a:schemeClr val="accent2"/>
                </a:solidFill>
              </a:rPr>
              <a:t> </a:t>
            </a:r>
            <a:r>
              <a:rPr lang="uk-UA" sz="2800" i="1" dirty="0"/>
              <a:t>під час наступу військ радянської Росії на Київ. Повстання тривало 7 днів та прискорило падіння української влади у Києві.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4437112"/>
            <a:ext cx="4317107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52839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752"/>
          </a:xfrm>
        </p:spPr>
        <p:txBody>
          <a:bodyPr>
            <a:normAutofit/>
          </a:bodyPr>
          <a:lstStyle/>
          <a:p>
            <a:pPr algn="ctr"/>
            <a:r>
              <a:rPr lang="uk-UA" sz="32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</a:t>
            </a:r>
            <a:r>
              <a:rPr lang="uk-UA" sz="32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ерша війна Радянської Росії проти УНР </a:t>
            </a:r>
            <a:endParaRPr lang="uk-UA" sz="32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6179083"/>
              </p:ext>
            </p:extLst>
          </p:nvPr>
        </p:nvGraphicFramePr>
        <p:xfrm>
          <a:off x="457200" y="908721"/>
          <a:ext cx="8363272" cy="5688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9485"/>
                <a:gridCol w="6303787"/>
              </a:tblGrid>
              <a:tr h="852544">
                <a:tc>
                  <a:txBody>
                    <a:bodyPr/>
                    <a:lstStyle/>
                    <a:p>
                      <a:r>
                        <a:rPr lang="uk-UA" sz="2800" b="1" i="1" dirty="0" smtClean="0"/>
                        <a:t>Дата </a:t>
                      </a:r>
                      <a:endParaRPr lang="uk-UA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i="1" dirty="0" smtClean="0"/>
                        <a:t>Подія </a:t>
                      </a:r>
                      <a:endParaRPr lang="uk-UA" sz="2800" i="1" dirty="0"/>
                    </a:p>
                  </a:txBody>
                  <a:tcPr/>
                </a:tc>
              </a:tr>
              <a:tr h="852544">
                <a:tc>
                  <a:txBody>
                    <a:bodyPr/>
                    <a:lstStyle/>
                    <a:p>
                      <a:r>
                        <a:rPr lang="uk-UA" b="0" i="1" dirty="0" smtClean="0">
                          <a:latin typeface="+mn-lt"/>
                        </a:rPr>
                        <a:t>9(22) грудня 1917</a:t>
                      </a:r>
                      <a:endParaRPr lang="uk-UA" b="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Захоплення Харкова російськими військами під командуванням В.Антонова - Овсієнка</a:t>
                      </a:r>
                      <a:endParaRPr lang="uk-UA" i="1" dirty="0"/>
                    </a:p>
                  </a:txBody>
                  <a:tcPr/>
                </a:tc>
              </a:tr>
              <a:tr h="852544">
                <a:tc>
                  <a:txBody>
                    <a:bodyPr/>
                    <a:lstStyle/>
                    <a:p>
                      <a:r>
                        <a:rPr lang="uk-UA" i="1" dirty="0" smtClean="0"/>
                        <a:t>17(30)</a:t>
                      </a:r>
                      <a:r>
                        <a:rPr lang="uk-UA" i="1" baseline="0" dirty="0" smtClean="0"/>
                        <a:t> грудня 1917 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Маніфест ЦВК рад України про повалення влади УЦР та Генерального Секретаріату </a:t>
                      </a:r>
                      <a:endParaRPr lang="uk-UA" i="1" dirty="0"/>
                    </a:p>
                  </a:txBody>
                  <a:tcPr/>
                </a:tc>
              </a:tr>
              <a:tr h="852544">
                <a:tc>
                  <a:txBody>
                    <a:bodyPr/>
                    <a:lstStyle/>
                    <a:p>
                      <a:r>
                        <a:rPr lang="uk-UA" b="0" i="1" dirty="0" smtClean="0"/>
                        <a:t>7</a:t>
                      </a:r>
                      <a:r>
                        <a:rPr lang="uk-UA" b="0" i="1" baseline="0" dirty="0" smtClean="0"/>
                        <a:t> січня 1918 </a:t>
                      </a:r>
                      <a:endParaRPr lang="uk-UA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Початок</a:t>
                      </a:r>
                      <a:r>
                        <a:rPr lang="uk-UA" i="1" baseline="0" dirty="0" smtClean="0"/>
                        <a:t> загального наступу більшовицьких військ , які діяли у складі кількох армійських груп</a:t>
                      </a:r>
                      <a:endParaRPr lang="uk-UA" i="1" dirty="0"/>
                    </a:p>
                  </a:txBody>
                  <a:tcPr/>
                </a:tc>
              </a:tr>
              <a:tr h="1139227">
                <a:tc>
                  <a:txBody>
                    <a:bodyPr/>
                    <a:lstStyle/>
                    <a:p>
                      <a:r>
                        <a:rPr lang="uk-UA" i="1" dirty="0" smtClean="0"/>
                        <a:t>8 січня 1918 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Захоплення</a:t>
                      </a:r>
                      <a:r>
                        <a:rPr lang="uk-UA" i="1" baseline="0" dirty="0" smtClean="0"/>
                        <a:t> Катеринослава, в якому під керівництвом більшовицького ревкому почалося повстання, підтримане загонами з Москви, Петрограду, Донбасу.</a:t>
                      </a:r>
                      <a:endParaRPr lang="uk-UA" i="1" dirty="0"/>
                    </a:p>
                  </a:txBody>
                  <a:tcPr/>
                </a:tc>
              </a:tr>
              <a:tr h="1139227">
                <a:tc>
                  <a:txBody>
                    <a:bodyPr/>
                    <a:lstStyle/>
                    <a:p>
                      <a:r>
                        <a:rPr lang="uk-UA" i="1" dirty="0" smtClean="0"/>
                        <a:t>Грудень 1917-Січень 1918</a:t>
                      </a:r>
                      <a:r>
                        <a:rPr lang="uk-UA" i="1" baseline="0" dirty="0" smtClean="0"/>
                        <a:t> </a:t>
                      </a:r>
                      <a:endParaRPr lang="uk-U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dirty="0" smtClean="0"/>
                        <a:t>Більшовики</a:t>
                      </a:r>
                      <a:r>
                        <a:rPr lang="uk-UA" sz="1800" i="1" baseline="0" dirty="0" smtClean="0"/>
                        <a:t> захопили Олександрівськ, Одесу, Миколаїв, Херсон, Маріуполь, майже всю Лівобережну Україну; загроза нависла над Києвом </a:t>
                      </a:r>
                      <a:endParaRPr lang="uk-UA" sz="18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4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85010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/>
                </a:solidFill>
              </a:rPr>
              <a:t>Повстання на заводі «Арсенал»</a:t>
            </a:r>
            <a:endParaRPr lang="uk-UA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2529715"/>
          </a:xfrm>
        </p:spPr>
        <p:txBody>
          <a:bodyPr>
            <a:normAutofit fontScale="47500" lnSpcReduction="20000"/>
          </a:bodyPr>
          <a:lstStyle/>
          <a:p>
            <a:r>
              <a:rPr lang="uk-UA" sz="4200" i="1" dirty="0" smtClean="0">
                <a:solidFill>
                  <a:schemeClr val="accent2"/>
                </a:solidFill>
              </a:rPr>
              <a:t>Дата повстання</a:t>
            </a:r>
            <a:r>
              <a:rPr lang="uk-UA" sz="4200" i="1" dirty="0" smtClean="0"/>
              <a:t> : 29 (16) січня 1918 </a:t>
            </a:r>
          </a:p>
          <a:p>
            <a:r>
              <a:rPr lang="uk-UA" sz="4200" i="1" dirty="0" smtClean="0">
                <a:solidFill>
                  <a:schemeClr val="accent2"/>
                </a:solidFill>
              </a:rPr>
              <a:t>Місце</a:t>
            </a:r>
            <a:r>
              <a:rPr lang="uk-UA" sz="4200" i="1" dirty="0" smtClean="0"/>
              <a:t> : м. Київ , завод «Арсенал»</a:t>
            </a:r>
          </a:p>
          <a:p>
            <a:r>
              <a:rPr lang="uk-UA" sz="4200" i="1" dirty="0" smtClean="0">
                <a:solidFill>
                  <a:schemeClr val="accent2"/>
                </a:solidFill>
              </a:rPr>
              <a:t>На чолі більшовиків </a:t>
            </a:r>
            <a:r>
              <a:rPr lang="uk-UA" sz="4200" i="1" dirty="0" smtClean="0"/>
              <a:t>: есер М.Муравйов</a:t>
            </a:r>
          </a:p>
          <a:p>
            <a:r>
              <a:rPr lang="uk-UA" sz="4200" i="1" dirty="0" smtClean="0">
                <a:solidFill>
                  <a:schemeClr val="accent2"/>
                </a:solidFill>
              </a:rPr>
              <a:t>На чолі арсеналівців </a:t>
            </a:r>
            <a:r>
              <a:rPr lang="uk-UA" sz="4200" i="1" dirty="0" smtClean="0"/>
              <a:t>: Я.Гамарник, О.</a:t>
            </a:r>
            <a:r>
              <a:rPr lang="uk-UA" sz="4200" i="1" dirty="0" err="1" smtClean="0"/>
              <a:t>Горвіца</a:t>
            </a:r>
            <a:r>
              <a:rPr lang="uk-UA" sz="4200" i="1" dirty="0" smtClean="0"/>
              <a:t>, А.Іванов</a:t>
            </a:r>
          </a:p>
          <a:p>
            <a:r>
              <a:rPr lang="uk-UA" sz="4200" i="1" dirty="0" smtClean="0">
                <a:solidFill>
                  <a:schemeClr val="accent2"/>
                </a:solidFill>
              </a:rPr>
              <a:t>Мета</a:t>
            </a:r>
            <a:r>
              <a:rPr lang="uk-UA" sz="4200" i="1" dirty="0" smtClean="0"/>
              <a:t> : оточити будинок Педагогічного музею , де </a:t>
            </a:r>
            <a:r>
              <a:rPr lang="ru-RU" sz="4200" i="1" dirty="0" err="1" smtClean="0"/>
              <a:t>перебувала</a:t>
            </a:r>
            <a:r>
              <a:rPr lang="ru-RU" sz="4200" i="1" dirty="0" smtClean="0"/>
              <a:t> </a:t>
            </a:r>
            <a:r>
              <a:rPr lang="ru-RU" sz="4200" i="1" dirty="0"/>
              <a:t>Центральна Рада, </a:t>
            </a:r>
            <a:r>
              <a:rPr lang="ru-RU" sz="4200" i="1" dirty="0" err="1"/>
              <a:t>скинути</a:t>
            </a:r>
            <a:r>
              <a:rPr lang="ru-RU" sz="4200" i="1" dirty="0"/>
              <a:t> </a:t>
            </a:r>
            <a:r>
              <a:rPr lang="ru-RU" sz="4200" i="1" dirty="0" err="1"/>
              <a:t>її</a:t>
            </a:r>
            <a:r>
              <a:rPr lang="ru-RU" sz="4200" i="1" dirty="0"/>
              <a:t> та </a:t>
            </a:r>
            <a:r>
              <a:rPr lang="ru-RU" sz="4200" i="1" dirty="0" err="1" smtClean="0"/>
              <a:t>проголосити</a:t>
            </a:r>
            <a:r>
              <a:rPr lang="ru-RU" sz="4200" i="1" dirty="0" smtClean="0"/>
              <a:t> </a:t>
            </a:r>
            <a:r>
              <a:rPr lang="ru-RU" sz="4200" i="1" dirty="0"/>
              <a:t>у </a:t>
            </a:r>
            <a:r>
              <a:rPr lang="ru-RU" sz="4200" i="1" dirty="0" err="1"/>
              <a:t>Києві</a:t>
            </a:r>
            <a:r>
              <a:rPr lang="ru-RU" sz="4200" i="1" dirty="0"/>
              <a:t> </a:t>
            </a:r>
            <a:r>
              <a:rPr lang="ru-RU" sz="4200" i="1" dirty="0" err="1"/>
              <a:t>радянську</a:t>
            </a:r>
            <a:r>
              <a:rPr lang="ru-RU" sz="4200" i="1" dirty="0"/>
              <a:t> </a:t>
            </a:r>
            <a:r>
              <a:rPr lang="ru-RU" sz="4200" i="1" dirty="0" err="1" smtClean="0"/>
              <a:t>владу</a:t>
            </a:r>
            <a:r>
              <a:rPr lang="ru-RU" sz="4200" i="1" dirty="0" smtClean="0"/>
              <a:t>. </a:t>
            </a:r>
            <a:endParaRPr lang="uk-UA" sz="4200" i="1" dirty="0" smtClean="0"/>
          </a:p>
          <a:p>
            <a:r>
              <a:rPr lang="uk-UA" sz="4200" i="1" dirty="0" smtClean="0"/>
              <a:t>П'ять діб тривали запеклі бої , які закінчилися штурмом «Арсеналу». Понад 300 робітників загинули або були розстріляні. </a:t>
            </a:r>
          </a:p>
          <a:p>
            <a:endParaRPr lang="uk-UA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520280" cy="28772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94419"/>
            <a:ext cx="2360030" cy="3309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94639"/>
            <a:ext cx="2524125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94418"/>
            <a:ext cx="2736304" cy="1895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3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720080"/>
          </a:xfrm>
        </p:spPr>
        <p:txBody>
          <a:bodyPr>
            <a:noAutofit/>
          </a:bodyPr>
          <a:lstStyle/>
          <a:p>
            <a:pPr algn="ctr"/>
            <a:r>
              <a:rPr lang="uk-UA" sz="4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Бій під Крутами </a:t>
            </a:r>
            <a:endParaRPr lang="uk-UA" sz="4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352928" cy="5328592"/>
          </a:xfrm>
        </p:spPr>
        <p:txBody>
          <a:bodyPr>
            <a:normAutofit fontScale="92500" lnSpcReduction="20000"/>
          </a:bodyPr>
          <a:lstStyle/>
          <a:p>
            <a:r>
              <a:rPr lang="uk-UA" sz="3200" b="1" dirty="0" smtClean="0">
                <a:solidFill>
                  <a:schemeClr val="accent2"/>
                </a:solidFill>
              </a:rPr>
              <a:t>Дата: </a:t>
            </a:r>
            <a:r>
              <a:rPr lang="ru-RU" sz="3200" dirty="0"/>
              <a:t> 16 (29) </a:t>
            </a:r>
            <a:r>
              <a:rPr lang="ru-RU" sz="3200" dirty="0" err="1"/>
              <a:t>січня</a:t>
            </a:r>
            <a:r>
              <a:rPr lang="ru-RU" sz="3200" dirty="0"/>
              <a:t> 1918 </a:t>
            </a:r>
            <a:r>
              <a:rPr lang="ru-RU" sz="3200" dirty="0" smtClean="0"/>
              <a:t>року</a:t>
            </a:r>
          </a:p>
          <a:p>
            <a:r>
              <a:rPr lang="ru-RU" sz="3200" b="1" dirty="0" err="1" smtClean="0">
                <a:solidFill>
                  <a:schemeClr val="accent2"/>
                </a:solidFill>
              </a:rPr>
              <a:t>Місце</a:t>
            </a:r>
            <a:r>
              <a:rPr lang="ru-RU" sz="3200" b="1" dirty="0">
                <a:solidFill>
                  <a:schemeClr val="accent2"/>
                </a:solidFill>
              </a:rPr>
              <a:t>:  </a:t>
            </a:r>
            <a:r>
              <a:rPr lang="ru-RU" sz="3200" dirty="0" err="1"/>
              <a:t>станції</a:t>
            </a:r>
            <a:r>
              <a:rPr lang="ru-RU" sz="3200" dirty="0"/>
              <a:t> Крути </a:t>
            </a:r>
            <a:r>
              <a:rPr lang="ru-RU" sz="3200" dirty="0" err="1"/>
              <a:t>під</a:t>
            </a:r>
            <a:r>
              <a:rPr lang="ru-RU" sz="3200" dirty="0"/>
              <a:t> селищем Крути </a:t>
            </a:r>
            <a:endParaRPr lang="ru-RU" sz="3200" dirty="0" smtClean="0"/>
          </a:p>
          <a:p>
            <a:r>
              <a:rPr lang="uk-UA" sz="3200" dirty="0"/>
              <a:t> Цей бій тривав 5 годин між 4-тисячною більшовицькою армією </a:t>
            </a:r>
            <a:r>
              <a:rPr lang="uk-UA" sz="3200" dirty="0">
                <a:solidFill>
                  <a:schemeClr val="accent2"/>
                </a:solidFill>
              </a:rPr>
              <a:t>Михайла Муравйова </a:t>
            </a:r>
            <a:r>
              <a:rPr lang="uk-UA" sz="3200" dirty="0"/>
              <a:t>та загоном з </a:t>
            </a:r>
            <a:r>
              <a:rPr lang="uk-UA" sz="3200" dirty="0">
                <a:solidFill>
                  <a:schemeClr val="accent2"/>
                </a:solidFill>
              </a:rPr>
              <a:t>київських студентів і бійців вільного </a:t>
            </a:r>
            <a:r>
              <a:rPr lang="uk-UA" sz="3200" dirty="0" smtClean="0">
                <a:solidFill>
                  <a:schemeClr val="accent2"/>
                </a:solidFill>
              </a:rPr>
              <a:t>козацтва </a:t>
            </a:r>
            <a:r>
              <a:rPr lang="uk-UA" sz="3200" dirty="0">
                <a:solidFill>
                  <a:schemeClr val="accent2"/>
                </a:solidFill>
              </a:rPr>
              <a:t>на чолі з </a:t>
            </a:r>
            <a:r>
              <a:rPr lang="uk-UA" sz="3200" dirty="0" smtClean="0">
                <a:solidFill>
                  <a:schemeClr val="accent2"/>
                </a:solidFill>
              </a:rPr>
              <a:t>Омельченком</a:t>
            </a:r>
            <a:r>
              <a:rPr lang="uk-UA" sz="3200" dirty="0" smtClean="0"/>
              <a:t>, </a:t>
            </a:r>
            <a:r>
              <a:rPr lang="uk-UA" sz="3200" dirty="0"/>
              <a:t>що загалом нараховував близько чотирьох сотень </a:t>
            </a:r>
            <a:r>
              <a:rPr lang="uk-UA" sz="3200" dirty="0" smtClean="0"/>
              <a:t>вояків.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>Результат</a:t>
            </a:r>
            <a:r>
              <a:rPr lang="ru-RU" sz="3200" dirty="0" smtClean="0"/>
              <a:t>: </a:t>
            </a:r>
            <a:r>
              <a:rPr lang="ru-RU" sz="3200" dirty="0" err="1" smtClean="0"/>
              <a:t>Тимчасове</a:t>
            </a:r>
            <a:r>
              <a:rPr lang="ru-RU" sz="3200" dirty="0" smtClean="0"/>
              <a:t> </a:t>
            </a:r>
            <a:r>
              <a:rPr lang="ru-RU" sz="3200" dirty="0" err="1"/>
              <a:t>призупинення</a:t>
            </a:r>
            <a:r>
              <a:rPr lang="ru-RU" sz="3200" dirty="0"/>
              <a:t> </a:t>
            </a:r>
            <a:r>
              <a:rPr lang="ru-RU" sz="3200" dirty="0" err="1"/>
              <a:t>просування</a:t>
            </a:r>
            <a:r>
              <a:rPr lang="ru-RU" sz="3200" dirty="0"/>
              <a:t> </a:t>
            </a:r>
            <a:r>
              <a:rPr lang="ru-RU" sz="3200" dirty="0" err="1"/>
              <a:t>військ</a:t>
            </a:r>
            <a:r>
              <a:rPr lang="ru-RU" sz="3200" dirty="0"/>
              <a:t> </a:t>
            </a:r>
            <a:r>
              <a:rPr lang="ru-RU" sz="3200" dirty="0" err="1"/>
              <a:t>Радянської</a:t>
            </a:r>
            <a:r>
              <a:rPr lang="ru-RU" sz="3200" dirty="0"/>
              <a:t> </a:t>
            </a:r>
            <a:r>
              <a:rPr lang="ru-RU" sz="3200" dirty="0" err="1" smtClean="0"/>
              <a:t>Росії</a:t>
            </a:r>
            <a:endParaRPr lang="ru-RU" sz="3200" dirty="0" smtClean="0"/>
          </a:p>
          <a:p>
            <a:r>
              <a:rPr lang="uk-UA" sz="3200" dirty="0" smtClean="0"/>
              <a:t>260 молодих українських патріотів загинули, 32 потрапили у полон , із них 28 були закатовані 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19004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87" y="116632"/>
            <a:ext cx="8435280" cy="70609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accent2"/>
                </a:solidFill>
              </a:rPr>
              <a:t>Бій під Крутами </a:t>
            </a:r>
            <a:endParaRPr lang="uk-UA" b="1" dirty="0">
              <a:solidFill>
                <a:schemeClr val="accent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6" y="802148"/>
            <a:ext cx="2808312" cy="183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92696"/>
            <a:ext cx="58915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8" y="2924944"/>
            <a:ext cx="280010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Леонід Перфецький Бій під Крутами акварель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34" y="4221088"/>
            <a:ext cx="5427022" cy="223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3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562074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«Пам'яті тридцяти»</a:t>
            </a:r>
            <a:endParaRPr lang="uk-UA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5256608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Аскольдовій</a:t>
            </a:r>
            <a:r>
              <a:rPr lang="ru-RU" dirty="0"/>
              <a:t> </a:t>
            </a:r>
            <a:r>
              <a:rPr lang="ru-RU" dirty="0" err="1" smtClean="0"/>
              <a:t>могилі</a:t>
            </a:r>
            <a:r>
              <a:rPr lang="ru-RU" dirty="0" smtClean="0"/>
              <a:t>                               </a:t>
            </a:r>
            <a:endParaRPr lang="ru-RU" dirty="0"/>
          </a:p>
          <a:p>
            <a:r>
              <a:rPr lang="ru-RU" dirty="0" err="1"/>
              <a:t>Поховали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- </a:t>
            </a:r>
          </a:p>
          <a:p>
            <a:r>
              <a:rPr lang="ru-RU" dirty="0" err="1"/>
              <a:t>Тридцять</a:t>
            </a:r>
            <a:r>
              <a:rPr lang="ru-RU" dirty="0"/>
              <a:t> </a:t>
            </a:r>
            <a:r>
              <a:rPr lang="ru-RU" dirty="0" err="1"/>
              <a:t>мучнів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endParaRPr lang="ru-RU" dirty="0"/>
          </a:p>
          <a:p>
            <a:r>
              <a:rPr lang="ru-RU" dirty="0" err="1"/>
              <a:t>Славних</a:t>
            </a:r>
            <a:r>
              <a:rPr lang="ru-RU" dirty="0"/>
              <a:t>, </a:t>
            </a:r>
            <a:r>
              <a:rPr lang="ru-RU" dirty="0" err="1"/>
              <a:t>молодих</a:t>
            </a:r>
            <a:r>
              <a:rPr lang="ru-RU" dirty="0"/>
              <a:t>...</a:t>
            </a:r>
          </a:p>
          <a:p>
            <a:endParaRPr lang="ru-RU" dirty="0"/>
          </a:p>
          <a:p>
            <a:r>
              <a:rPr lang="ru-RU" dirty="0"/>
              <a:t>На </a:t>
            </a:r>
            <a:r>
              <a:rPr lang="ru-RU" dirty="0" err="1"/>
              <a:t>Аскольдовій</a:t>
            </a:r>
            <a:r>
              <a:rPr lang="ru-RU" dirty="0"/>
              <a:t> </a:t>
            </a:r>
            <a:r>
              <a:rPr lang="ru-RU" dirty="0" err="1"/>
              <a:t>могилі</a:t>
            </a:r>
            <a:endParaRPr lang="ru-RU" dirty="0"/>
          </a:p>
          <a:p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цвіт</a:t>
            </a:r>
            <a:r>
              <a:rPr lang="ru-RU" dirty="0"/>
              <a:t>! - </a:t>
            </a:r>
          </a:p>
          <a:p>
            <a:r>
              <a:rPr lang="ru-RU" dirty="0"/>
              <a:t>По </a:t>
            </a:r>
            <a:r>
              <a:rPr lang="ru-RU" dirty="0" err="1"/>
              <a:t>кривавій</a:t>
            </a:r>
            <a:r>
              <a:rPr lang="ru-RU" dirty="0"/>
              <a:t> по </a:t>
            </a:r>
            <a:r>
              <a:rPr lang="ru-RU" dirty="0" err="1"/>
              <a:t>дорозі</a:t>
            </a:r>
            <a:endParaRPr lang="ru-RU" dirty="0"/>
          </a:p>
          <a:p>
            <a:r>
              <a:rPr lang="ru-RU" dirty="0"/>
              <a:t>Нам </a:t>
            </a:r>
            <a:r>
              <a:rPr lang="ru-RU" dirty="0" err="1"/>
              <a:t>іти</a:t>
            </a:r>
            <a:r>
              <a:rPr lang="ru-RU" dirty="0"/>
              <a:t> у </a:t>
            </a:r>
            <a:r>
              <a:rPr lang="ru-RU" dirty="0" err="1"/>
              <a:t>світ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/>
              <a:t>Вмерли</a:t>
            </a:r>
            <a:r>
              <a:rPr lang="ru-RU" dirty="0"/>
              <a:t> в </a:t>
            </a:r>
            <a:r>
              <a:rPr lang="ru-RU" dirty="0" err="1"/>
              <a:t>Новім</a:t>
            </a:r>
            <a:r>
              <a:rPr lang="ru-RU" dirty="0"/>
              <a:t> </a:t>
            </a:r>
            <a:r>
              <a:rPr lang="ru-RU" dirty="0" err="1"/>
              <a:t>Заповіті</a:t>
            </a:r>
            <a:endParaRPr lang="ru-RU" dirty="0"/>
          </a:p>
          <a:p>
            <a:r>
              <a:rPr lang="ru-RU" dirty="0"/>
              <a:t>З славою </a:t>
            </a:r>
            <a:r>
              <a:rPr lang="ru-RU" dirty="0" err="1"/>
              <a:t>святих</a:t>
            </a:r>
            <a:r>
              <a:rPr lang="ru-RU" dirty="0"/>
              <a:t>. -</a:t>
            </a:r>
          </a:p>
          <a:p>
            <a:r>
              <a:rPr lang="ru-RU" dirty="0"/>
              <a:t>На </a:t>
            </a:r>
            <a:r>
              <a:rPr lang="ru-RU" dirty="0" err="1"/>
              <a:t>Аскольдовій</a:t>
            </a:r>
            <a:r>
              <a:rPr lang="ru-RU" dirty="0"/>
              <a:t> </a:t>
            </a:r>
            <a:r>
              <a:rPr lang="ru-RU" dirty="0" err="1"/>
              <a:t>могилі</a:t>
            </a:r>
            <a:endParaRPr lang="ru-RU" dirty="0"/>
          </a:p>
          <a:p>
            <a:r>
              <a:rPr lang="ru-RU" dirty="0" err="1"/>
              <a:t>Поховали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91" y="188640"/>
            <a:ext cx="2531250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29200"/>
            <a:ext cx="4752528" cy="148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172824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53" y="3050360"/>
            <a:ext cx="1621375" cy="1621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39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496944" cy="6264696"/>
          </a:xfrm>
        </p:spPr>
        <p:txBody>
          <a:bodyPr>
            <a:normAutofit/>
          </a:bodyPr>
          <a:lstStyle/>
          <a:p>
            <a:r>
              <a:rPr lang="uk-UA" dirty="0" smtClean="0"/>
              <a:t>Заволодівши Дарницею (в той час – передмістя Києва ), Муравйов почав штурм . П'ять діб ураганного обстрілу перетворили життя киян на пекло . За таких умов Центральна Рада визнала недоцільною подальшу оборону і віддала наказ про евакуацію . </a:t>
            </a:r>
            <a:endParaRPr lang="uk-UA" dirty="0"/>
          </a:p>
          <a:p>
            <a:r>
              <a:rPr lang="uk-UA" b="1" dirty="0" smtClean="0">
                <a:solidFill>
                  <a:schemeClr val="accent2"/>
                </a:solidFill>
              </a:rPr>
              <a:t>7 лютого 1918 року </a:t>
            </a:r>
            <a:r>
              <a:rPr lang="uk-UA" dirty="0" smtClean="0"/>
              <a:t>– Нова Рада і Рада Народних міністрів залишила Київ ; вступ більшовицьких військ  у місто Київ ( Муравйов вимагав « нещадно знищувати всіх офіцерів,юнкерів,гайдамаків,монархістів і всіх  ворогів революції»)</a:t>
            </a:r>
          </a:p>
          <a:p>
            <a:r>
              <a:rPr lang="uk-UA" b="1" dirty="0" smtClean="0">
                <a:solidFill>
                  <a:schemeClr val="accent2"/>
                </a:solidFill>
              </a:rPr>
              <a:t>Початок лютого 1918 року</a:t>
            </a:r>
            <a:r>
              <a:rPr lang="uk-UA" dirty="0" smtClean="0"/>
              <a:t> – захоплення більшовицькими військами більшої частини України та Криму.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879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772400" cy="4572000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chemeClr val="accent2"/>
                </a:solidFill>
              </a:rPr>
              <a:t>Дякую за увагу !</a:t>
            </a:r>
            <a:endParaRPr lang="uk-UA" sz="7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62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</TotalTime>
  <Words>462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Наступ радянських військ ( Січневе повстання 1918 року ) </vt:lpstr>
      <vt:lpstr>Січневе повстання 1918</vt:lpstr>
      <vt:lpstr>Перша війна Радянської Росії проти УНР </vt:lpstr>
      <vt:lpstr>Повстання на заводі «Арсенал»</vt:lpstr>
      <vt:lpstr>Бій під Крутами </vt:lpstr>
      <vt:lpstr>Бій під Крутами </vt:lpstr>
      <vt:lpstr>«Пам'яті тридцяти»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Наступ радянських військ </dc:title>
  <dc:creator>Лариса</dc:creator>
  <cp:lastModifiedBy>Лариса</cp:lastModifiedBy>
  <cp:revision>13</cp:revision>
  <dcterms:created xsi:type="dcterms:W3CDTF">2013-11-07T15:41:08Z</dcterms:created>
  <dcterms:modified xsi:type="dcterms:W3CDTF">2013-11-07T18:13:13Z</dcterms:modified>
</cp:coreProperties>
</file>