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885F9B-7AA8-41D6-BEDB-D46C07F19F24}" type="datetimeFigureOut">
              <a:rPr lang="ru-RU" smtClean="0"/>
              <a:t>07.05.2012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7345789-EB2C-498D-905C-7A570D40A478}" type="slidenum">
              <a:rPr lang="ru-RU" smtClean="0"/>
              <a:t>‹#›</a:t>
            </a:fld>
            <a:endParaRPr lang="ru-RU" dirty="0"/>
          </a:p>
        </p:txBody>
      </p:sp>
    </p:spTree>
    <p:extLst>
      <p:ext uri="{BB962C8B-B14F-4D97-AF65-F5344CB8AC3E}">
        <p14:creationId xmlns:p14="http://schemas.microsoft.com/office/powerpoint/2010/main" val="398915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885F9B-7AA8-41D6-BEDB-D46C07F19F24}" type="datetimeFigureOut">
              <a:rPr lang="ru-RU" smtClean="0"/>
              <a:t>07.05.2012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7345789-EB2C-498D-905C-7A570D40A478}" type="slidenum">
              <a:rPr lang="ru-RU" smtClean="0"/>
              <a:t>‹#›</a:t>
            </a:fld>
            <a:endParaRPr lang="ru-RU" dirty="0"/>
          </a:p>
        </p:txBody>
      </p:sp>
    </p:spTree>
    <p:extLst>
      <p:ext uri="{BB962C8B-B14F-4D97-AF65-F5344CB8AC3E}">
        <p14:creationId xmlns:p14="http://schemas.microsoft.com/office/powerpoint/2010/main" val="237855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885F9B-7AA8-41D6-BEDB-D46C07F19F24}" type="datetimeFigureOut">
              <a:rPr lang="ru-RU" smtClean="0"/>
              <a:t>07.05.2012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7345789-EB2C-498D-905C-7A570D40A478}" type="slidenum">
              <a:rPr lang="ru-RU" smtClean="0"/>
              <a:t>‹#›</a:t>
            </a:fld>
            <a:endParaRPr lang="ru-RU" dirty="0"/>
          </a:p>
        </p:txBody>
      </p:sp>
    </p:spTree>
    <p:extLst>
      <p:ext uri="{BB962C8B-B14F-4D97-AF65-F5344CB8AC3E}">
        <p14:creationId xmlns:p14="http://schemas.microsoft.com/office/powerpoint/2010/main" val="21907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885F9B-7AA8-41D6-BEDB-D46C07F19F24}" type="datetimeFigureOut">
              <a:rPr lang="ru-RU" smtClean="0"/>
              <a:t>07.05.2012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7345789-EB2C-498D-905C-7A570D40A478}" type="slidenum">
              <a:rPr lang="ru-RU" smtClean="0"/>
              <a:t>‹#›</a:t>
            </a:fld>
            <a:endParaRPr lang="ru-RU" dirty="0"/>
          </a:p>
        </p:txBody>
      </p:sp>
    </p:spTree>
    <p:extLst>
      <p:ext uri="{BB962C8B-B14F-4D97-AF65-F5344CB8AC3E}">
        <p14:creationId xmlns:p14="http://schemas.microsoft.com/office/powerpoint/2010/main" val="236048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2885F9B-7AA8-41D6-BEDB-D46C07F19F24}" type="datetimeFigureOut">
              <a:rPr lang="ru-RU" smtClean="0"/>
              <a:t>07.05.2012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7345789-EB2C-498D-905C-7A570D40A478}" type="slidenum">
              <a:rPr lang="ru-RU" smtClean="0"/>
              <a:t>‹#›</a:t>
            </a:fld>
            <a:endParaRPr lang="ru-RU" dirty="0"/>
          </a:p>
        </p:txBody>
      </p:sp>
    </p:spTree>
    <p:extLst>
      <p:ext uri="{BB962C8B-B14F-4D97-AF65-F5344CB8AC3E}">
        <p14:creationId xmlns:p14="http://schemas.microsoft.com/office/powerpoint/2010/main" val="185289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2885F9B-7AA8-41D6-BEDB-D46C07F19F24}" type="datetimeFigureOut">
              <a:rPr lang="ru-RU" smtClean="0"/>
              <a:t>07.05.2012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7345789-EB2C-498D-905C-7A570D40A478}" type="slidenum">
              <a:rPr lang="ru-RU" smtClean="0"/>
              <a:t>‹#›</a:t>
            </a:fld>
            <a:endParaRPr lang="ru-RU" dirty="0"/>
          </a:p>
        </p:txBody>
      </p:sp>
    </p:spTree>
    <p:extLst>
      <p:ext uri="{BB962C8B-B14F-4D97-AF65-F5344CB8AC3E}">
        <p14:creationId xmlns:p14="http://schemas.microsoft.com/office/powerpoint/2010/main" val="373070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2885F9B-7AA8-41D6-BEDB-D46C07F19F24}" type="datetimeFigureOut">
              <a:rPr lang="ru-RU" smtClean="0"/>
              <a:t>07.05.2012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7345789-EB2C-498D-905C-7A570D40A478}" type="slidenum">
              <a:rPr lang="ru-RU" smtClean="0"/>
              <a:t>‹#›</a:t>
            </a:fld>
            <a:endParaRPr lang="ru-RU" dirty="0"/>
          </a:p>
        </p:txBody>
      </p:sp>
    </p:spTree>
    <p:extLst>
      <p:ext uri="{BB962C8B-B14F-4D97-AF65-F5344CB8AC3E}">
        <p14:creationId xmlns:p14="http://schemas.microsoft.com/office/powerpoint/2010/main" val="195867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2885F9B-7AA8-41D6-BEDB-D46C07F19F24}" type="datetimeFigureOut">
              <a:rPr lang="ru-RU" smtClean="0"/>
              <a:t>07.05.2012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7345789-EB2C-498D-905C-7A570D40A478}" type="slidenum">
              <a:rPr lang="ru-RU" smtClean="0"/>
              <a:t>‹#›</a:t>
            </a:fld>
            <a:endParaRPr lang="ru-RU" dirty="0"/>
          </a:p>
        </p:txBody>
      </p:sp>
    </p:spTree>
    <p:extLst>
      <p:ext uri="{BB962C8B-B14F-4D97-AF65-F5344CB8AC3E}">
        <p14:creationId xmlns:p14="http://schemas.microsoft.com/office/powerpoint/2010/main" val="63104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885F9B-7AA8-41D6-BEDB-D46C07F19F24}" type="datetimeFigureOut">
              <a:rPr lang="ru-RU" smtClean="0"/>
              <a:t>07.05.2012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7345789-EB2C-498D-905C-7A570D40A478}" type="slidenum">
              <a:rPr lang="ru-RU" smtClean="0"/>
              <a:t>‹#›</a:t>
            </a:fld>
            <a:endParaRPr lang="ru-RU" dirty="0"/>
          </a:p>
        </p:txBody>
      </p:sp>
    </p:spTree>
    <p:extLst>
      <p:ext uri="{BB962C8B-B14F-4D97-AF65-F5344CB8AC3E}">
        <p14:creationId xmlns:p14="http://schemas.microsoft.com/office/powerpoint/2010/main" val="243390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885F9B-7AA8-41D6-BEDB-D46C07F19F24}" type="datetimeFigureOut">
              <a:rPr lang="ru-RU" smtClean="0"/>
              <a:t>07.05.2012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7345789-EB2C-498D-905C-7A570D40A478}" type="slidenum">
              <a:rPr lang="ru-RU" smtClean="0"/>
              <a:t>‹#›</a:t>
            </a:fld>
            <a:endParaRPr lang="ru-RU" dirty="0"/>
          </a:p>
        </p:txBody>
      </p:sp>
    </p:spTree>
    <p:extLst>
      <p:ext uri="{BB962C8B-B14F-4D97-AF65-F5344CB8AC3E}">
        <p14:creationId xmlns:p14="http://schemas.microsoft.com/office/powerpoint/2010/main" val="42972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885F9B-7AA8-41D6-BEDB-D46C07F19F24}" type="datetimeFigureOut">
              <a:rPr lang="ru-RU" smtClean="0"/>
              <a:t>07.05.2012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7345789-EB2C-498D-905C-7A570D40A478}" type="slidenum">
              <a:rPr lang="ru-RU" smtClean="0"/>
              <a:t>‹#›</a:t>
            </a:fld>
            <a:endParaRPr lang="ru-RU" dirty="0"/>
          </a:p>
        </p:txBody>
      </p:sp>
    </p:spTree>
    <p:extLst>
      <p:ext uri="{BB962C8B-B14F-4D97-AF65-F5344CB8AC3E}">
        <p14:creationId xmlns:p14="http://schemas.microsoft.com/office/powerpoint/2010/main" val="339558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85F9B-7AA8-41D6-BEDB-D46C07F19F24}" type="datetimeFigureOut">
              <a:rPr lang="ru-RU" smtClean="0"/>
              <a:t>07.05.2012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45789-EB2C-498D-905C-7A570D40A478}" type="slidenum">
              <a:rPr lang="ru-RU" smtClean="0"/>
              <a:t>‹#›</a:t>
            </a:fld>
            <a:endParaRPr lang="ru-RU" dirty="0"/>
          </a:p>
        </p:txBody>
      </p:sp>
    </p:spTree>
    <p:extLst>
      <p:ext uri="{BB962C8B-B14F-4D97-AF65-F5344CB8AC3E}">
        <p14:creationId xmlns:p14="http://schemas.microsoft.com/office/powerpoint/2010/main" val="926448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276872"/>
            <a:ext cx="8062664" cy="2187674"/>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8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КИЇВ-МІСТО ГЕРОЙ</a:t>
            </a:r>
            <a:endParaRPr lang="ru-RU"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77154" cy="1844824"/>
          </a:xfrm>
          <a:prstGeom prst="rect">
            <a:avLst/>
          </a:prstGeom>
        </p:spPr>
      </p:pic>
    </p:spTree>
    <p:extLst>
      <p:ext uri="{BB962C8B-B14F-4D97-AF65-F5344CB8AC3E}">
        <p14:creationId xmlns:p14="http://schemas.microsoft.com/office/powerpoint/2010/main" val="82087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
            <a:ext cx="8348464" cy="692696"/>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Рукотворні водойми.</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Прямоугольник 3"/>
          <p:cNvSpPr/>
          <p:nvPr/>
        </p:nvSpPr>
        <p:spPr>
          <a:xfrm>
            <a:off x="-1" y="620689"/>
            <a:ext cx="9138121" cy="2862322"/>
          </a:xfrm>
          <a:prstGeom prst="rect">
            <a:avLst/>
          </a:prstGeom>
        </p:spPr>
        <p:txBody>
          <a:bodyPr wrap="square">
            <a:spAutoFit/>
          </a:bodyPr>
          <a:lstStyle/>
          <a:p>
            <a:r>
              <a:rPr lang="ru-RU" dirty="0" smtClean="0">
                <a:solidFill>
                  <a:schemeClr val="accent1">
                    <a:lumMod val="50000"/>
                  </a:schemeClr>
                </a:solidFill>
              </a:rPr>
              <a:t>Найбільшою штучною водоймою поблизу Києва є Київське водосховище. Воно створене у 1964-1966 роках після спорудження Київської ГЕС. Це велика водойма. Площа водосховища більша за площу Києва, його довжина - 110 км, ширина - до 12 км. Недаремно водосховище називають Київським морем. Але ця водойма неглибока: середня глибина -4 м, найбільша - 14,5 м. Використовується водосховище для потреб електроенергетики, рибного господарства, водопостачання, як місце відпочинку. Разом із тим, існуванням водосховища зумовлені негативні явища: "цвітіння води", розмивання хвилями берегів, підтоплення прилеглих територій. Значної шкоди водосховищу завдала катастрофа на Чорнобильській АЕС, що спричинила цілу низку проблем, пов'язаних з використанням його для господарських потреб.</a:t>
            </a:r>
            <a:endParaRPr lang="ru-RU" dirty="0">
              <a:solidFill>
                <a:schemeClr val="accent1">
                  <a:lumMod val="50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 y="3483011"/>
            <a:ext cx="4422105" cy="3168352"/>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449129"/>
            <a:ext cx="4419513" cy="3209608"/>
          </a:xfrm>
          <a:prstGeom prst="rect">
            <a:avLst/>
          </a:prstGeom>
        </p:spPr>
      </p:pic>
    </p:spTree>
    <p:extLst>
      <p:ext uri="{BB962C8B-B14F-4D97-AF65-F5344CB8AC3E}">
        <p14:creationId xmlns:p14="http://schemas.microsoft.com/office/powerpoint/2010/main" val="41267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824"/>
            <a:ext cx="3563888" cy="6858824"/>
          </a:xfrm>
          <a:prstGeom prst="rect">
            <a:avLst/>
          </a:prstGeom>
        </p:spPr>
        <p:txBody>
          <a:bodyPr wrap="square">
            <a:spAutoFit/>
          </a:bodyPr>
          <a:lstStyle/>
          <a:p>
            <a:r>
              <a:rPr lang="ru-RU" dirty="0" err="1" smtClean="0">
                <a:solidFill>
                  <a:schemeClr val="tx2">
                    <a:lumMod val="50000"/>
                  </a:schemeClr>
                </a:solidFill>
              </a:rPr>
              <a:t>Канівське</a:t>
            </a:r>
            <a:r>
              <a:rPr lang="ru-RU" dirty="0" smtClean="0">
                <a:solidFill>
                  <a:schemeClr val="tx2">
                    <a:lumMod val="50000"/>
                  </a:schemeClr>
                </a:solidFill>
              </a:rPr>
              <a:t> водосховище </a:t>
            </a:r>
            <a:r>
              <a:rPr lang="ru-RU" dirty="0" err="1" smtClean="0">
                <a:solidFill>
                  <a:schemeClr val="tx2">
                    <a:lumMod val="50000"/>
                  </a:schemeClr>
                </a:solidFill>
              </a:rPr>
              <a:t>покриває</a:t>
            </a:r>
            <a:r>
              <a:rPr lang="ru-RU" dirty="0" smtClean="0">
                <a:solidFill>
                  <a:schemeClr val="tx2">
                    <a:lumMod val="50000"/>
                  </a:schemeClr>
                </a:solidFill>
              </a:rPr>
              <a:t> площу 675 км ² і </a:t>
            </a:r>
            <a:r>
              <a:rPr lang="ru-RU" dirty="0" err="1" smtClean="0">
                <a:solidFill>
                  <a:schemeClr val="tx2">
                    <a:lumMod val="50000"/>
                  </a:schemeClr>
                </a:solidFill>
              </a:rPr>
              <a:t>містить</a:t>
            </a:r>
            <a:r>
              <a:rPr lang="ru-RU" dirty="0" smtClean="0">
                <a:solidFill>
                  <a:schemeClr val="tx2">
                    <a:lumMod val="50000"/>
                  </a:schemeClr>
                </a:solidFill>
              </a:rPr>
              <a:t> </a:t>
            </a:r>
            <a:r>
              <a:rPr lang="ru-RU" dirty="0" err="1" smtClean="0">
                <a:solidFill>
                  <a:schemeClr val="tx2">
                    <a:lumMod val="50000"/>
                  </a:schemeClr>
                </a:solidFill>
              </a:rPr>
              <a:t>близько</a:t>
            </a:r>
            <a:r>
              <a:rPr lang="ru-RU" dirty="0" smtClean="0">
                <a:solidFill>
                  <a:schemeClr val="tx2">
                    <a:lumMod val="50000"/>
                  </a:schemeClr>
                </a:solidFill>
              </a:rPr>
              <a:t> 2,63 км ³ води. Його довжина становить 123 км при </a:t>
            </a:r>
            <a:r>
              <a:rPr lang="ru-RU" dirty="0" err="1" smtClean="0">
                <a:solidFill>
                  <a:schemeClr val="tx2">
                    <a:lumMod val="50000"/>
                  </a:schemeClr>
                </a:solidFill>
              </a:rPr>
              <a:t>максимальній</a:t>
            </a:r>
            <a:r>
              <a:rPr lang="ru-RU" dirty="0" smtClean="0">
                <a:solidFill>
                  <a:schemeClr val="tx2">
                    <a:lumMod val="50000"/>
                  </a:schemeClr>
                </a:solidFill>
              </a:rPr>
              <a:t> </a:t>
            </a:r>
            <a:r>
              <a:rPr lang="ru-RU" dirty="0" err="1" smtClean="0">
                <a:solidFill>
                  <a:schemeClr val="tx2">
                    <a:lumMod val="50000"/>
                  </a:schemeClr>
                </a:solidFill>
              </a:rPr>
              <a:t>ширині</a:t>
            </a:r>
            <a:r>
              <a:rPr lang="ru-RU" dirty="0" smtClean="0">
                <a:solidFill>
                  <a:schemeClr val="tx2">
                    <a:lumMod val="50000"/>
                  </a:schemeClr>
                </a:solidFill>
              </a:rPr>
              <a:t> 8 км. У </a:t>
            </a:r>
            <a:r>
              <a:rPr lang="ru-RU" dirty="0" err="1" smtClean="0">
                <a:solidFill>
                  <a:schemeClr val="tx2">
                    <a:lumMod val="50000"/>
                  </a:schemeClr>
                </a:solidFill>
              </a:rPr>
              <a:t>найбільш</a:t>
            </a:r>
            <a:r>
              <a:rPr lang="ru-RU" dirty="0" smtClean="0">
                <a:solidFill>
                  <a:schemeClr val="tx2">
                    <a:lumMod val="50000"/>
                  </a:schemeClr>
                </a:solidFill>
              </a:rPr>
              <a:t> </a:t>
            </a:r>
            <a:r>
              <a:rPr lang="ru-RU" dirty="0" err="1" smtClean="0">
                <a:solidFill>
                  <a:schemeClr val="tx2">
                    <a:lumMod val="50000"/>
                  </a:schemeClr>
                </a:solidFill>
              </a:rPr>
              <a:t>найглибшій</a:t>
            </a:r>
            <a:r>
              <a:rPr lang="ru-RU" dirty="0" smtClean="0">
                <a:solidFill>
                  <a:schemeClr val="tx2">
                    <a:lumMod val="50000"/>
                  </a:schemeClr>
                </a:solidFill>
              </a:rPr>
              <a:t> </a:t>
            </a:r>
            <a:r>
              <a:rPr lang="ru-RU" dirty="0" err="1" smtClean="0">
                <a:solidFill>
                  <a:schemeClr val="tx2">
                    <a:lumMod val="50000"/>
                  </a:schemeClr>
                </a:solidFill>
              </a:rPr>
              <a:t>точці</a:t>
            </a:r>
            <a:r>
              <a:rPr lang="ru-RU" dirty="0" smtClean="0">
                <a:solidFill>
                  <a:schemeClr val="tx2">
                    <a:lumMod val="50000"/>
                  </a:schemeClr>
                </a:solidFill>
              </a:rPr>
              <a:t> </a:t>
            </a:r>
            <a:r>
              <a:rPr lang="ru-RU" dirty="0" err="1" smtClean="0">
                <a:solidFill>
                  <a:schemeClr val="tx2">
                    <a:lumMod val="50000"/>
                  </a:schemeClr>
                </a:solidFill>
              </a:rPr>
              <a:t>водойму</a:t>
            </a:r>
            <a:r>
              <a:rPr lang="ru-RU" dirty="0" smtClean="0">
                <a:solidFill>
                  <a:schemeClr val="tx2">
                    <a:lumMod val="50000"/>
                  </a:schemeClr>
                </a:solidFill>
              </a:rPr>
              <a:t> </a:t>
            </a:r>
            <a:r>
              <a:rPr lang="ru-RU" dirty="0" err="1" smtClean="0">
                <a:solidFill>
                  <a:schemeClr val="tx2">
                    <a:lumMod val="50000"/>
                  </a:schemeClr>
                </a:solidFill>
              </a:rPr>
              <a:t>налічує</a:t>
            </a:r>
            <a:r>
              <a:rPr lang="ru-RU" dirty="0" smtClean="0">
                <a:solidFill>
                  <a:schemeClr val="tx2">
                    <a:lumMod val="50000"/>
                  </a:schemeClr>
                </a:solidFill>
              </a:rPr>
              <a:t> 21 м. У берегів </a:t>
            </a:r>
            <a:r>
              <a:rPr lang="ru-RU" dirty="0" err="1" smtClean="0">
                <a:solidFill>
                  <a:schemeClr val="tx2">
                    <a:lumMod val="50000"/>
                  </a:schemeClr>
                </a:solidFill>
              </a:rPr>
              <a:t>Канівське</a:t>
            </a:r>
            <a:r>
              <a:rPr lang="ru-RU" dirty="0" smtClean="0">
                <a:solidFill>
                  <a:schemeClr val="tx2">
                    <a:lumMod val="50000"/>
                  </a:schemeClr>
                </a:solidFill>
              </a:rPr>
              <a:t> водосховище вельми </a:t>
            </a:r>
            <a:r>
              <a:rPr lang="ru-RU" dirty="0" err="1" smtClean="0">
                <a:solidFill>
                  <a:schemeClr val="tx2">
                    <a:lumMod val="50000"/>
                  </a:schemeClr>
                </a:solidFill>
              </a:rPr>
              <a:t>мілке</a:t>
            </a:r>
            <a:r>
              <a:rPr lang="ru-RU" dirty="0" smtClean="0">
                <a:solidFill>
                  <a:schemeClr val="tx2">
                    <a:lumMod val="50000"/>
                  </a:schemeClr>
                </a:solidFill>
              </a:rPr>
              <a:t>. У </a:t>
            </a:r>
            <a:r>
              <a:rPr lang="ru-RU" dirty="0" err="1" smtClean="0">
                <a:solidFill>
                  <a:schemeClr val="tx2">
                    <a:lumMod val="50000"/>
                  </a:schemeClr>
                </a:solidFill>
              </a:rPr>
              <a:t>нього</a:t>
            </a:r>
            <a:r>
              <a:rPr lang="ru-RU" dirty="0" smtClean="0">
                <a:solidFill>
                  <a:schemeClr val="tx2">
                    <a:lumMod val="50000"/>
                  </a:schemeClr>
                </a:solidFill>
              </a:rPr>
              <a:t> </a:t>
            </a:r>
            <a:r>
              <a:rPr lang="ru-RU" dirty="0" err="1" smtClean="0">
                <a:solidFill>
                  <a:schemeClr val="tx2">
                    <a:lumMod val="50000"/>
                  </a:schemeClr>
                </a:solidFill>
              </a:rPr>
              <a:t>впадають</a:t>
            </a:r>
            <a:r>
              <a:rPr lang="ru-RU" dirty="0" smtClean="0">
                <a:solidFill>
                  <a:schemeClr val="tx2">
                    <a:lumMod val="50000"/>
                  </a:schemeClr>
                </a:solidFill>
              </a:rPr>
              <a:t> річки </a:t>
            </a:r>
            <a:r>
              <a:rPr lang="ru-RU" dirty="0" err="1" smtClean="0">
                <a:solidFill>
                  <a:schemeClr val="tx2">
                    <a:lumMod val="50000"/>
                  </a:schemeClr>
                </a:solidFill>
              </a:rPr>
              <a:t>Стугна</a:t>
            </a:r>
            <a:r>
              <a:rPr lang="ru-RU" dirty="0" smtClean="0">
                <a:solidFill>
                  <a:schemeClr val="tx2">
                    <a:lumMod val="50000"/>
                  </a:schemeClr>
                </a:solidFill>
              </a:rPr>
              <a:t> і </a:t>
            </a:r>
            <a:r>
              <a:rPr lang="ru-RU" dirty="0" err="1" smtClean="0">
                <a:solidFill>
                  <a:schemeClr val="tx2">
                    <a:lumMod val="50000"/>
                  </a:schemeClr>
                </a:solidFill>
              </a:rPr>
              <a:t>Трубіж</a:t>
            </a:r>
            <a:r>
              <a:rPr lang="ru-RU" dirty="0" smtClean="0">
                <a:solidFill>
                  <a:schemeClr val="tx2">
                    <a:lumMod val="50000"/>
                  </a:schemeClr>
                </a:solidFill>
              </a:rPr>
              <a:t>. </a:t>
            </a:r>
            <a:r>
              <a:rPr lang="ru-RU" dirty="0" err="1" smtClean="0">
                <a:solidFill>
                  <a:schemeClr val="tx2">
                    <a:lumMod val="50000"/>
                  </a:schemeClr>
                </a:solidFill>
              </a:rPr>
              <a:t>Найбільш</a:t>
            </a:r>
            <a:r>
              <a:rPr lang="ru-RU" dirty="0" smtClean="0">
                <a:solidFill>
                  <a:schemeClr val="tx2">
                    <a:lumMod val="50000"/>
                  </a:schemeClr>
                </a:solidFill>
              </a:rPr>
              <a:t> великими </a:t>
            </a:r>
            <a:r>
              <a:rPr lang="ru-RU" dirty="0" err="1" smtClean="0">
                <a:solidFill>
                  <a:schemeClr val="tx2">
                    <a:lumMod val="50000"/>
                  </a:schemeClr>
                </a:solidFill>
              </a:rPr>
              <a:t>містами</a:t>
            </a:r>
            <a:r>
              <a:rPr lang="ru-RU" dirty="0" smtClean="0">
                <a:solidFill>
                  <a:schemeClr val="tx2">
                    <a:lumMod val="50000"/>
                  </a:schemeClr>
                </a:solidFill>
              </a:rPr>
              <a:t> у </a:t>
            </a:r>
            <a:r>
              <a:rPr lang="ru-RU" dirty="0" err="1" smtClean="0">
                <a:solidFill>
                  <a:schemeClr val="tx2">
                    <a:lumMod val="50000"/>
                  </a:schemeClr>
                </a:solidFill>
              </a:rPr>
              <a:t>Канівського</a:t>
            </a:r>
            <a:r>
              <a:rPr lang="ru-RU" dirty="0" smtClean="0">
                <a:solidFill>
                  <a:schemeClr val="tx2">
                    <a:lumMod val="50000"/>
                  </a:schemeClr>
                </a:solidFill>
              </a:rPr>
              <a:t> водосховища є Київ (</a:t>
            </a:r>
            <a:r>
              <a:rPr lang="ru-RU" dirty="0" err="1" smtClean="0">
                <a:solidFill>
                  <a:schemeClr val="tx2">
                    <a:lumMod val="50000"/>
                  </a:schemeClr>
                </a:solidFill>
              </a:rPr>
              <a:t>південні</a:t>
            </a:r>
            <a:r>
              <a:rPr lang="ru-RU" dirty="0" smtClean="0">
                <a:solidFill>
                  <a:schemeClr val="tx2">
                    <a:lumMod val="50000"/>
                  </a:schemeClr>
                </a:solidFill>
              </a:rPr>
              <a:t> </a:t>
            </a:r>
            <a:r>
              <a:rPr lang="ru-RU" dirty="0" err="1" smtClean="0">
                <a:solidFill>
                  <a:schemeClr val="tx2">
                    <a:lumMod val="50000"/>
                  </a:schemeClr>
                </a:solidFill>
              </a:rPr>
              <a:t>передмістя</a:t>
            </a:r>
            <a:r>
              <a:rPr lang="ru-RU" dirty="0" smtClean="0">
                <a:solidFill>
                  <a:schemeClr val="tx2">
                    <a:lumMod val="50000"/>
                  </a:schemeClr>
                </a:solidFill>
              </a:rPr>
              <a:t>), Переяслав-</a:t>
            </a:r>
            <a:r>
              <a:rPr lang="ru-RU" dirty="0" err="1" smtClean="0">
                <a:solidFill>
                  <a:schemeClr val="tx2">
                    <a:lumMod val="50000"/>
                  </a:schemeClr>
                </a:solidFill>
              </a:rPr>
              <a:t>Хмельницький</a:t>
            </a:r>
            <a:r>
              <a:rPr lang="ru-RU" dirty="0" smtClean="0">
                <a:solidFill>
                  <a:schemeClr val="tx2">
                    <a:lumMod val="50000"/>
                  </a:schemeClr>
                </a:solidFill>
              </a:rPr>
              <a:t> і </a:t>
            </a:r>
            <a:r>
              <a:rPr lang="ru-RU" dirty="0" err="1" smtClean="0">
                <a:solidFill>
                  <a:schemeClr val="tx2">
                    <a:lumMod val="50000"/>
                  </a:schemeClr>
                </a:solidFill>
              </a:rPr>
              <a:t>Канев.Впадает</a:t>
            </a:r>
            <a:r>
              <a:rPr lang="ru-RU" dirty="0" smtClean="0">
                <a:solidFill>
                  <a:schemeClr val="tx2">
                    <a:lumMod val="50000"/>
                  </a:schemeClr>
                </a:solidFill>
              </a:rPr>
              <a:t> також Десна.</a:t>
            </a:r>
          </a:p>
          <a:p>
            <a:r>
              <a:rPr lang="ru-RU" dirty="0" smtClean="0">
                <a:solidFill>
                  <a:schemeClr val="tx2">
                    <a:lumMod val="50000"/>
                  </a:schemeClr>
                </a:solidFill>
              </a:rPr>
              <a:t> </a:t>
            </a:r>
          </a:p>
          <a:p>
            <a:r>
              <a:rPr lang="ru-RU" dirty="0" smtClean="0">
                <a:solidFill>
                  <a:schemeClr val="tx2">
                    <a:lumMod val="50000"/>
                  </a:schemeClr>
                </a:solidFill>
              </a:rPr>
              <a:t>Гребля водосховища </a:t>
            </a:r>
            <a:r>
              <a:rPr lang="ru-RU" dirty="0" err="1" smtClean="0">
                <a:solidFill>
                  <a:schemeClr val="tx2">
                    <a:lumMod val="50000"/>
                  </a:schemeClr>
                </a:solidFill>
              </a:rPr>
              <a:t>знаходиться</a:t>
            </a:r>
            <a:r>
              <a:rPr lang="ru-RU" dirty="0" smtClean="0">
                <a:solidFill>
                  <a:schemeClr val="tx2">
                    <a:lumMod val="50000"/>
                  </a:schemeClr>
                </a:solidFill>
              </a:rPr>
              <a:t> в 1 </a:t>
            </a:r>
            <a:r>
              <a:rPr lang="ru-RU" dirty="0" err="1" smtClean="0">
                <a:solidFill>
                  <a:schemeClr val="tx2">
                    <a:lumMod val="50000"/>
                  </a:schemeClr>
                </a:solidFill>
              </a:rPr>
              <a:t>кілометрі</a:t>
            </a:r>
            <a:r>
              <a:rPr lang="ru-RU" dirty="0" smtClean="0">
                <a:solidFill>
                  <a:schemeClr val="tx2">
                    <a:lumMod val="50000"/>
                  </a:schemeClr>
                </a:solidFill>
              </a:rPr>
              <a:t> на </a:t>
            </a:r>
            <a:r>
              <a:rPr lang="ru-RU" dirty="0" err="1" smtClean="0">
                <a:solidFill>
                  <a:schemeClr val="tx2">
                    <a:lumMod val="50000"/>
                  </a:schemeClr>
                </a:solidFill>
              </a:rPr>
              <a:t>північний</a:t>
            </a:r>
            <a:r>
              <a:rPr lang="ru-RU" dirty="0" smtClean="0">
                <a:solidFill>
                  <a:schemeClr val="tx2">
                    <a:lumMod val="50000"/>
                  </a:schemeClr>
                </a:solidFill>
              </a:rPr>
              <a:t> </a:t>
            </a:r>
            <a:r>
              <a:rPr lang="ru-RU" dirty="0" err="1" smtClean="0">
                <a:solidFill>
                  <a:schemeClr val="tx2">
                    <a:lumMod val="50000"/>
                  </a:schemeClr>
                </a:solidFill>
              </a:rPr>
              <a:t>захід</a:t>
            </a:r>
            <a:r>
              <a:rPr lang="ru-RU" dirty="0" smtClean="0">
                <a:solidFill>
                  <a:schemeClr val="tx2">
                    <a:lumMod val="50000"/>
                  </a:schemeClr>
                </a:solidFill>
              </a:rPr>
              <a:t> від центру Канева. При </a:t>
            </a:r>
            <a:r>
              <a:rPr lang="ru-RU" dirty="0" err="1" smtClean="0">
                <a:solidFill>
                  <a:schemeClr val="tx2">
                    <a:lumMod val="50000"/>
                  </a:schemeClr>
                </a:solidFill>
              </a:rPr>
              <a:t>ній</a:t>
            </a:r>
            <a:r>
              <a:rPr lang="ru-RU" dirty="0" smtClean="0">
                <a:solidFill>
                  <a:schemeClr val="tx2">
                    <a:lumMod val="50000"/>
                  </a:schemeClr>
                </a:solidFill>
              </a:rPr>
              <a:t> </a:t>
            </a:r>
            <a:r>
              <a:rPr lang="ru-RU" dirty="0" err="1" smtClean="0">
                <a:solidFill>
                  <a:schemeClr val="tx2">
                    <a:lumMod val="50000"/>
                  </a:schemeClr>
                </a:solidFill>
              </a:rPr>
              <a:t>имеютсягидроэлектростанция</a:t>
            </a:r>
            <a:r>
              <a:rPr lang="ru-RU" dirty="0" smtClean="0">
                <a:solidFill>
                  <a:schemeClr val="tx2">
                    <a:lumMod val="50000"/>
                  </a:schemeClr>
                </a:solidFill>
              </a:rPr>
              <a:t> і шлюз. Гребля була </a:t>
            </a:r>
            <a:r>
              <a:rPr lang="ru-RU" dirty="0" err="1" smtClean="0">
                <a:solidFill>
                  <a:schemeClr val="tx2">
                    <a:lumMod val="50000"/>
                  </a:schemeClr>
                </a:solidFill>
              </a:rPr>
              <a:t>побудована</a:t>
            </a:r>
            <a:r>
              <a:rPr lang="ru-RU" dirty="0" smtClean="0">
                <a:solidFill>
                  <a:schemeClr val="tx2">
                    <a:lumMod val="50000"/>
                  </a:schemeClr>
                </a:solidFill>
              </a:rPr>
              <a:t> </a:t>
            </a:r>
            <a:r>
              <a:rPr lang="ru-RU" dirty="0" err="1" smtClean="0">
                <a:solidFill>
                  <a:schemeClr val="tx2">
                    <a:lumMod val="50000"/>
                  </a:schemeClr>
                </a:solidFill>
              </a:rPr>
              <a:t>між</a:t>
            </a:r>
            <a:r>
              <a:rPr lang="ru-RU" dirty="0" smtClean="0">
                <a:solidFill>
                  <a:schemeClr val="tx2">
                    <a:lumMod val="50000"/>
                  </a:schemeClr>
                </a:solidFill>
              </a:rPr>
              <a:t> 1972 і 1978 роками і є </a:t>
            </a:r>
            <a:r>
              <a:rPr lang="ru-RU" dirty="0" err="1" smtClean="0">
                <a:solidFill>
                  <a:schemeClr val="tx2">
                    <a:lumMod val="50000"/>
                  </a:schemeClr>
                </a:solidFill>
              </a:rPr>
              <a:t>переважно</a:t>
            </a:r>
            <a:r>
              <a:rPr lang="ru-RU" dirty="0" smtClean="0">
                <a:solidFill>
                  <a:schemeClr val="tx2">
                    <a:lumMod val="50000"/>
                  </a:schemeClr>
                </a:solidFill>
              </a:rPr>
              <a:t> великої дамбою </a:t>
            </a:r>
            <a:r>
              <a:rPr lang="ru-RU" dirty="0" err="1" smtClean="0">
                <a:solidFill>
                  <a:schemeClr val="tx2">
                    <a:lumMod val="50000"/>
                  </a:schemeClr>
                </a:solidFill>
              </a:rPr>
              <a:t>загальною</a:t>
            </a:r>
            <a:r>
              <a:rPr lang="ru-RU" dirty="0" smtClean="0">
                <a:solidFill>
                  <a:schemeClr val="tx2">
                    <a:lumMod val="50000"/>
                  </a:schemeClr>
                </a:solidFill>
              </a:rPr>
              <a:t> </a:t>
            </a:r>
            <a:r>
              <a:rPr lang="ru-RU" dirty="0" err="1" smtClean="0">
                <a:solidFill>
                  <a:schemeClr val="tx2">
                    <a:lumMod val="50000"/>
                  </a:schemeClr>
                </a:solidFill>
              </a:rPr>
              <a:t>довжиною</a:t>
            </a:r>
            <a:r>
              <a:rPr lang="ru-RU" dirty="0" smtClean="0">
                <a:solidFill>
                  <a:schemeClr val="tx2">
                    <a:lumMod val="50000"/>
                  </a:schemeClr>
                </a:solidFill>
              </a:rPr>
              <a:t> в 16 км.</a:t>
            </a:r>
            <a:endParaRPr lang="ru-RU" dirty="0">
              <a:solidFill>
                <a:schemeClr val="tx2">
                  <a:lumMod val="50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492" y="-825"/>
            <a:ext cx="5695508" cy="4276809"/>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951" y="4275984"/>
            <a:ext cx="3493049" cy="2622962"/>
          </a:xfrm>
          <a:prstGeom prst="rect">
            <a:avLst/>
          </a:prstGeom>
        </p:spPr>
      </p:pic>
    </p:spTree>
    <p:extLst>
      <p:ext uri="{BB962C8B-B14F-4D97-AF65-F5344CB8AC3E}">
        <p14:creationId xmlns:p14="http://schemas.microsoft.com/office/powerpoint/2010/main" val="18433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0"/>
            <a:ext cx="7772400" cy="79208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smtClean="0">
                <a:ln/>
                <a:solidFill>
                  <a:schemeClr val="accent3"/>
                </a:solidFill>
              </a:rPr>
              <a:t>Ґрунти</a:t>
            </a:r>
            <a:endParaRPr lang="ru-RU" b="1" dirty="0">
              <a:ln/>
              <a:solidFill>
                <a:schemeClr val="accent3"/>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 y="3684564"/>
            <a:ext cx="5910522" cy="3173435"/>
          </a:xfrm>
          <a:prstGeom prst="rect">
            <a:avLst/>
          </a:prstGeom>
        </p:spPr>
      </p:pic>
      <p:sp>
        <p:nvSpPr>
          <p:cNvPr id="7" name="Прямоугольник 6"/>
          <p:cNvSpPr/>
          <p:nvPr/>
        </p:nvSpPr>
        <p:spPr>
          <a:xfrm>
            <a:off x="0" y="797510"/>
            <a:ext cx="9144000" cy="2862322"/>
          </a:xfrm>
          <a:prstGeom prst="rect">
            <a:avLst/>
          </a:prstGeom>
        </p:spPr>
        <p:txBody>
          <a:bodyPr wrap="square">
            <a:spAutoFit/>
          </a:bodyPr>
          <a:lstStyle/>
          <a:p>
            <a:r>
              <a:rPr lang="ru-RU" dirty="0" smtClean="0"/>
              <a:t>Місто </a:t>
            </a:r>
            <a:r>
              <a:rPr lang="ru-RU" dirty="0" err="1" smtClean="0"/>
              <a:t>стоїть</a:t>
            </a:r>
            <a:r>
              <a:rPr lang="ru-RU" dirty="0" smtClean="0"/>
              <a:t> на </a:t>
            </a:r>
            <a:r>
              <a:rPr lang="ru-RU" dirty="0" err="1" smtClean="0"/>
              <a:t>ґрунтах</a:t>
            </a:r>
            <a:r>
              <a:rPr lang="ru-RU" dirty="0" smtClean="0"/>
              <a:t>, але вони дуже </a:t>
            </a:r>
            <a:r>
              <a:rPr lang="ru-RU" dirty="0" err="1" smtClean="0"/>
              <a:t>змінені</a:t>
            </a:r>
            <a:r>
              <a:rPr lang="ru-RU" dirty="0" smtClean="0"/>
              <a:t> </a:t>
            </a:r>
            <a:r>
              <a:rPr lang="ru-RU" dirty="0" err="1" smtClean="0"/>
              <a:t>діяльністю</a:t>
            </a:r>
            <a:r>
              <a:rPr lang="ru-RU" dirty="0" smtClean="0"/>
              <a:t> людини. </a:t>
            </a:r>
            <a:r>
              <a:rPr lang="ru-RU" dirty="0" err="1" smtClean="0"/>
              <a:t>Міські</a:t>
            </a:r>
            <a:r>
              <a:rPr lang="ru-RU" dirty="0" smtClean="0"/>
              <a:t> ґрунти </a:t>
            </a:r>
            <a:r>
              <a:rPr lang="ru-RU" dirty="0" err="1" smtClean="0"/>
              <a:t>втратили</a:t>
            </a:r>
            <a:r>
              <a:rPr lang="ru-RU" dirty="0" smtClean="0"/>
              <a:t> </a:t>
            </a:r>
            <a:r>
              <a:rPr lang="ru-RU" dirty="0" err="1" smtClean="0"/>
              <a:t>багато</a:t>
            </a:r>
            <a:r>
              <a:rPr lang="ru-RU" dirty="0" smtClean="0"/>
              <a:t> </a:t>
            </a:r>
            <a:r>
              <a:rPr lang="ru-RU" dirty="0" err="1" smtClean="0"/>
              <a:t>природних</a:t>
            </a:r>
            <a:r>
              <a:rPr lang="ru-RU" dirty="0" smtClean="0"/>
              <a:t> </a:t>
            </a:r>
            <a:r>
              <a:rPr lang="ru-RU" dirty="0" err="1" smtClean="0"/>
              <a:t>властивостей</a:t>
            </a:r>
            <a:r>
              <a:rPr lang="ru-RU" dirty="0" smtClean="0"/>
              <a:t>. </a:t>
            </a:r>
            <a:r>
              <a:rPr lang="ru-RU" dirty="0" err="1" smtClean="0"/>
              <a:t>Утворення</a:t>
            </a:r>
            <a:r>
              <a:rPr lang="ru-RU" dirty="0" smtClean="0"/>
              <a:t> </a:t>
            </a:r>
            <a:r>
              <a:rPr lang="ru-RU" dirty="0" err="1" smtClean="0"/>
              <a:t>ґрунтів</a:t>
            </a:r>
            <a:r>
              <a:rPr lang="ru-RU" dirty="0" smtClean="0"/>
              <a:t> </a:t>
            </a:r>
            <a:r>
              <a:rPr lang="ru-RU" dirty="0" err="1" smtClean="0"/>
              <a:t>відбувається</a:t>
            </a:r>
            <a:r>
              <a:rPr lang="ru-RU" dirty="0" smtClean="0"/>
              <a:t> за різних </a:t>
            </a:r>
            <a:r>
              <a:rPr lang="ru-RU" dirty="0" err="1" smtClean="0"/>
              <a:t>природних</a:t>
            </a:r>
            <a:r>
              <a:rPr lang="ru-RU" dirty="0" smtClean="0"/>
              <a:t> умов, тому на </a:t>
            </a:r>
            <a:r>
              <a:rPr lang="ru-RU" dirty="0" err="1" smtClean="0"/>
              <a:t>поверхні</a:t>
            </a:r>
            <a:r>
              <a:rPr lang="ru-RU" dirty="0" smtClean="0"/>
              <a:t> </a:t>
            </a:r>
            <a:r>
              <a:rPr lang="ru-RU" dirty="0" err="1" smtClean="0"/>
              <a:t>землі</a:t>
            </a:r>
            <a:r>
              <a:rPr lang="ru-RU" dirty="0" smtClean="0"/>
              <a:t>  формуються ґрунти різних </a:t>
            </a:r>
            <a:r>
              <a:rPr lang="ru-RU" dirty="0" err="1" smtClean="0"/>
              <a:t>типів</a:t>
            </a:r>
            <a:r>
              <a:rPr lang="ru-RU" dirty="0" smtClean="0"/>
              <a:t>. </a:t>
            </a:r>
            <a:r>
              <a:rPr lang="ru-RU" dirty="0" err="1" smtClean="0"/>
              <a:t>Навіть</a:t>
            </a:r>
            <a:r>
              <a:rPr lang="ru-RU" dirty="0" smtClean="0"/>
              <a:t> у межах території одного міста і його </a:t>
            </a:r>
            <a:r>
              <a:rPr lang="ru-RU" dirty="0" err="1" smtClean="0"/>
              <a:t>околиць</a:t>
            </a:r>
            <a:r>
              <a:rPr lang="ru-RU" dirty="0" smtClean="0"/>
              <a:t> ґрунти досить </a:t>
            </a:r>
            <a:r>
              <a:rPr lang="ru-RU" dirty="0" err="1" smtClean="0"/>
              <a:t>різноманітні</a:t>
            </a:r>
            <a:r>
              <a:rPr lang="ru-RU" dirty="0" smtClean="0"/>
              <a:t>. Так, у північній, </a:t>
            </a:r>
            <a:r>
              <a:rPr lang="ru-RU" dirty="0" err="1" smtClean="0"/>
              <a:t>північно-західній</a:t>
            </a:r>
            <a:r>
              <a:rPr lang="ru-RU" dirty="0" smtClean="0"/>
              <a:t> та </a:t>
            </a:r>
            <a:r>
              <a:rPr lang="ru-RU" dirty="0" err="1" smtClean="0"/>
              <a:t>західній</a:t>
            </a:r>
            <a:r>
              <a:rPr lang="ru-RU" dirty="0" smtClean="0"/>
              <a:t> </a:t>
            </a:r>
            <a:r>
              <a:rPr lang="ru-RU" dirty="0" err="1" smtClean="0"/>
              <a:t>частинах</a:t>
            </a:r>
            <a:r>
              <a:rPr lang="ru-RU" dirty="0" smtClean="0"/>
              <a:t> Києва </a:t>
            </a:r>
            <a:r>
              <a:rPr lang="ru-RU" dirty="0" err="1" smtClean="0"/>
              <a:t>утворились</a:t>
            </a:r>
            <a:r>
              <a:rPr lang="ru-RU" dirty="0" smtClean="0"/>
              <a:t> дерново-</a:t>
            </a:r>
            <a:r>
              <a:rPr lang="ru-RU" dirty="0" err="1" smtClean="0"/>
              <a:t>підзолисті</a:t>
            </a:r>
            <a:r>
              <a:rPr lang="ru-RU" dirty="0" smtClean="0"/>
              <a:t> (</a:t>
            </a:r>
            <a:r>
              <a:rPr lang="ru-RU" dirty="0" err="1" smtClean="0"/>
              <a:t>кольору</a:t>
            </a:r>
            <a:r>
              <a:rPr lang="ru-RU" dirty="0" smtClean="0"/>
              <a:t> золи) ґрунти. Вони досить </a:t>
            </a:r>
            <a:r>
              <a:rPr lang="ru-RU" dirty="0" err="1" smtClean="0"/>
              <a:t>бідні</a:t>
            </a:r>
            <a:r>
              <a:rPr lang="ru-RU" dirty="0" smtClean="0"/>
              <a:t> на </a:t>
            </a:r>
            <a:r>
              <a:rPr lang="ru-RU" dirty="0" err="1" smtClean="0"/>
              <a:t>поживні</a:t>
            </a:r>
            <a:r>
              <a:rPr lang="ru-RU" dirty="0" smtClean="0"/>
              <a:t> </a:t>
            </a:r>
            <a:r>
              <a:rPr lang="ru-RU" dirty="0" err="1" smtClean="0"/>
              <a:t>речовини</a:t>
            </a:r>
            <a:r>
              <a:rPr lang="ru-RU" dirty="0" smtClean="0"/>
              <a:t>, тому що мають </a:t>
            </a:r>
            <a:r>
              <a:rPr lang="ru-RU" dirty="0" err="1" smtClean="0"/>
              <a:t>незначний</a:t>
            </a:r>
            <a:r>
              <a:rPr lang="ru-RU" dirty="0" smtClean="0"/>
              <a:t> </a:t>
            </a:r>
            <a:r>
              <a:rPr lang="ru-RU" dirty="0" err="1" smtClean="0"/>
              <a:t>вміст</a:t>
            </a:r>
            <a:r>
              <a:rPr lang="ru-RU" dirty="0" smtClean="0"/>
              <a:t> перегною. У </a:t>
            </a:r>
            <a:r>
              <a:rPr lang="ru-RU" dirty="0" err="1" smtClean="0"/>
              <a:t>південній</a:t>
            </a:r>
            <a:r>
              <a:rPr lang="ru-RU" dirty="0" smtClean="0"/>
              <a:t> і </a:t>
            </a:r>
            <a:r>
              <a:rPr lang="ru-RU" dirty="0" err="1" smtClean="0"/>
              <a:t>східній</a:t>
            </a:r>
            <a:r>
              <a:rPr lang="ru-RU" dirty="0" smtClean="0"/>
              <a:t> </a:t>
            </a:r>
            <a:r>
              <a:rPr lang="ru-RU" dirty="0" err="1" smtClean="0"/>
              <a:t>частинах</a:t>
            </a:r>
            <a:r>
              <a:rPr lang="ru-RU" dirty="0" smtClean="0"/>
              <a:t> міста ґрунти інші - </a:t>
            </a:r>
            <a:r>
              <a:rPr lang="ru-RU" dirty="0" err="1" smtClean="0"/>
              <a:t>сірі</a:t>
            </a:r>
            <a:r>
              <a:rPr lang="ru-RU" dirty="0" smtClean="0"/>
              <a:t> лісові (район </a:t>
            </a:r>
            <a:r>
              <a:rPr lang="ru-RU" dirty="0" err="1" smtClean="0"/>
              <a:t>Голосієва</a:t>
            </a:r>
            <a:r>
              <a:rPr lang="ru-RU" dirty="0" smtClean="0"/>
              <a:t>). Островами </a:t>
            </a:r>
            <a:r>
              <a:rPr lang="ru-RU" dirty="0" err="1" smtClean="0"/>
              <a:t>поширені</a:t>
            </a:r>
            <a:r>
              <a:rPr lang="ru-RU" dirty="0" smtClean="0"/>
              <a:t> </a:t>
            </a:r>
            <a:r>
              <a:rPr lang="ru-RU" dirty="0" err="1" smtClean="0"/>
              <a:t>чорноземні</a:t>
            </a:r>
            <a:r>
              <a:rPr lang="ru-RU" dirty="0" smtClean="0"/>
              <a:t> </a:t>
            </a:r>
            <a:r>
              <a:rPr lang="ru-RU" dirty="0" err="1" smtClean="0"/>
              <a:t>грунти</a:t>
            </a:r>
            <a:r>
              <a:rPr lang="ru-RU" dirty="0" smtClean="0"/>
              <a:t>, які мають просто </a:t>
            </a:r>
            <a:r>
              <a:rPr lang="ru-RU" dirty="0" err="1" smtClean="0"/>
              <a:t>казкову</a:t>
            </a:r>
            <a:r>
              <a:rPr lang="ru-RU" dirty="0" smtClean="0"/>
              <a:t> </a:t>
            </a:r>
            <a:r>
              <a:rPr lang="ru-RU" dirty="0" err="1" smtClean="0"/>
              <a:t>родючість</a:t>
            </a:r>
            <a:r>
              <a:rPr lang="ru-RU" dirty="0" smtClean="0"/>
              <a:t>. У </a:t>
            </a:r>
            <a:r>
              <a:rPr lang="ru-RU" dirty="0" err="1" smtClean="0"/>
              <a:t>заплаві</a:t>
            </a:r>
            <a:r>
              <a:rPr lang="ru-RU" dirty="0" smtClean="0"/>
              <a:t> Дніпра на </a:t>
            </a:r>
            <a:r>
              <a:rPr lang="ru-RU" dirty="0" err="1" smtClean="0"/>
              <a:t>піщаних</a:t>
            </a:r>
            <a:r>
              <a:rPr lang="ru-RU" dirty="0" smtClean="0"/>
              <a:t> </a:t>
            </a:r>
            <a:r>
              <a:rPr lang="ru-RU" dirty="0" err="1" smtClean="0"/>
              <a:t>відкладах</a:t>
            </a:r>
            <a:r>
              <a:rPr lang="ru-RU" dirty="0" smtClean="0"/>
              <a:t> </a:t>
            </a:r>
            <a:r>
              <a:rPr lang="ru-RU" dirty="0" err="1" smtClean="0"/>
              <a:t>переважають</a:t>
            </a:r>
            <a:r>
              <a:rPr lang="ru-RU" dirty="0" smtClean="0"/>
              <a:t> </a:t>
            </a:r>
            <a:r>
              <a:rPr lang="ru-RU" dirty="0" err="1" smtClean="0"/>
              <a:t>дернові</a:t>
            </a:r>
            <a:r>
              <a:rPr lang="ru-RU" dirty="0" smtClean="0"/>
              <a:t> ґрунти. їх </a:t>
            </a:r>
            <a:r>
              <a:rPr lang="ru-RU" dirty="0" err="1" smtClean="0"/>
              <a:t>родючість</a:t>
            </a:r>
            <a:r>
              <a:rPr lang="ru-RU" dirty="0" smtClean="0"/>
              <a:t> </a:t>
            </a:r>
            <a:r>
              <a:rPr lang="ru-RU" dirty="0" err="1" smtClean="0"/>
              <a:t>низька</a:t>
            </a:r>
            <a:r>
              <a:rPr lang="ru-RU" dirty="0" smtClean="0"/>
              <a:t>. Як </a:t>
            </a:r>
            <a:r>
              <a:rPr lang="ru-RU" dirty="0" err="1" smtClean="0"/>
              <a:t>бачимо</a:t>
            </a:r>
            <a:r>
              <a:rPr lang="ru-RU" dirty="0" smtClean="0"/>
              <a:t>, майже </a:t>
            </a:r>
            <a:r>
              <a:rPr lang="ru-RU" dirty="0" err="1" smtClean="0"/>
              <a:t>кожна</a:t>
            </a:r>
            <a:r>
              <a:rPr lang="ru-RU" dirty="0" smtClean="0"/>
              <a:t> </a:t>
            </a:r>
            <a:r>
              <a:rPr lang="ru-RU" dirty="0" err="1" smtClean="0"/>
              <a:t>назва</a:t>
            </a:r>
            <a:r>
              <a:rPr lang="ru-RU" dirty="0" smtClean="0"/>
              <a:t> </a:t>
            </a:r>
            <a:r>
              <a:rPr lang="ru-RU" dirty="0" err="1" smtClean="0"/>
              <a:t>ґрунту</a:t>
            </a:r>
            <a:r>
              <a:rPr lang="ru-RU" dirty="0" smtClean="0"/>
              <a:t> </a:t>
            </a:r>
            <a:r>
              <a:rPr lang="ru-RU" dirty="0" err="1" smtClean="0"/>
              <a:t>несе</a:t>
            </a:r>
            <a:r>
              <a:rPr lang="ru-RU" dirty="0" smtClean="0"/>
              <a:t> в </a:t>
            </a:r>
            <a:r>
              <a:rPr lang="ru-RU" dirty="0" err="1" smtClean="0"/>
              <a:t>собі</a:t>
            </a:r>
            <a:r>
              <a:rPr lang="ru-RU" dirty="0" smtClean="0"/>
              <a:t> </a:t>
            </a:r>
            <a:r>
              <a:rPr lang="ru-RU" dirty="0" err="1" smtClean="0"/>
              <a:t>визначення</a:t>
            </a:r>
            <a:r>
              <a:rPr lang="ru-RU" dirty="0" smtClean="0"/>
              <a:t> </a:t>
            </a:r>
            <a:r>
              <a:rPr lang="ru-RU" dirty="0" err="1" smtClean="0"/>
              <a:t>кольору</a:t>
            </a:r>
            <a:r>
              <a:rPr lang="ru-RU" dirty="0" smtClean="0"/>
              <a:t>.</a:t>
            </a:r>
            <a:endParaRPr lang="ru-RU" dirty="0"/>
          </a:p>
        </p:txBody>
      </p:sp>
    </p:spTree>
    <p:extLst>
      <p:ext uri="{BB962C8B-B14F-4D97-AF65-F5344CB8AC3E}">
        <p14:creationId xmlns:p14="http://schemas.microsoft.com/office/powerpoint/2010/main" val="302744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504" y="14437"/>
            <a:ext cx="1894621" cy="369332"/>
          </a:xfrm>
          <a:prstGeom prst="rect">
            <a:avLst/>
          </a:prstGeom>
        </p:spPr>
        <p:txBody>
          <a:bodyPr wrap="none">
            <a:spAutoFit/>
          </a:bodyPr>
          <a:lstStyle/>
          <a:p>
            <a:r>
              <a:rPr lang="ru-RU" b="1" dirty="0" smtClean="0"/>
              <a:t>Ґрунти </a:t>
            </a:r>
            <a:r>
              <a:rPr lang="ru-RU" b="1" dirty="0" err="1" smtClean="0"/>
              <a:t>Київщини</a:t>
            </a:r>
            <a:endParaRPr lang="ru-RU" b="1"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 y="692696"/>
            <a:ext cx="3278467" cy="3953666"/>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682337"/>
            <a:ext cx="1533037" cy="3941026"/>
          </a:xfrm>
          <a:prstGeom prst="rect">
            <a:avLst/>
          </a:prstGeom>
        </p:spPr>
      </p:pic>
      <p:sp>
        <p:nvSpPr>
          <p:cNvPr id="9" name="Прямоугольник 8"/>
          <p:cNvSpPr/>
          <p:nvPr/>
        </p:nvSpPr>
        <p:spPr>
          <a:xfrm>
            <a:off x="107504" y="4797152"/>
            <a:ext cx="1326261" cy="369332"/>
          </a:xfrm>
          <a:prstGeom prst="rect">
            <a:avLst/>
          </a:prstGeom>
        </p:spPr>
        <p:txBody>
          <a:bodyPr wrap="none">
            <a:spAutoFit/>
          </a:bodyPr>
          <a:lstStyle/>
          <a:p>
            <a:r>
              <a:rPr lang="ru-RU" dirty="0" err="1" smtClean="0"/>
              <a:t>чорноземні</a:t>
            </a:r>
            <a:endParaRPr lang="ru-RU" dirty="0"/>
          </a:p>
        </p:txBody>
      </p:sp>
      <p:sp>
        <p:nvSpPr>
          <p:cNvPr id="10" name="Прямоугольник 9"/>
          <p:cNvSpPr/>
          <p:nvPr/>
        </p:nvSpPr>
        <p:spPr>
          <a:xfrm>
            <a:off x="1558729" y="5166484"/>
            <a:ext cx="2095445" cy="369332"/>
          </a:xfrm>
          <a:prstGeom prst="rect">
            <a:avLst/>
          </a:prstGeom>
        </p:spPr>
        <p:txBody>
          <a:bodyPr wrap="none">
            <a:spAutoFit/>
          </a:bodyPr>
          <a:lstStyle/>
          <a:p>
            <a:r>
              <a:rPr lang="ru-RU" dirty="0" smtClean="0"/>
              <a:t>дерново-</a:t>
            </a:r>
            <a:r>
              <a:rPr lang="ru-RU" dirty="0" err="1" smtClean="0"/>
              <a:t>підзолисті</a:t>
            </a:r>
            <a:endParaRPr lang="ru-RU" dirty="0"/>
          </a:p>
        </p:txBody>
      </p:sp>
      <p:sp>
        <p:nvSpPr>
          <p:cNvPr id="11" name="Прямоугольник 10"/>
          <p:cNvSpPr/>
          <p:nvPr/>
        </p:nvSpPr>
        <p:spPr>
          <a:xfrm>
            <a:off x="3916416" y="4705044"/>
            <a:ext cx="1116011" cy="369332"/>
          </a:xfrm>
          <a:prstGeom prst="rect">
            <a:avLst/>
          </a:prstGeom>
        </p:spPr>
        <p:txBody>
          <a:bodyPr wrap="none">
            <a:spAutoFit/>
          </a:bodyPr>
          <a:lstStyle/>
          <a:p>
            <a:r>
              <a:rPr lang="ru-RU" dirty="0" err="1" smtClean="0"/>
              <a:t>сірі</a:t>
            </a:r>
            <a:r>
              <a:rPr lang="ru-RU" dirty="0" smtClean="0"/>
              <a:t> лісові</a:t>
            </a:r>
            <a:endParaRPr lang="ru-RU" dirty="0"/>
          </a:p>
        </p:txBody>
      </p:sp>
    </p:spTree>
    <p:extLst>
      <p:ext uri="{BB962C8B-B14F-4D97-AF65-F5344CB8AC3E}">
        <p14:creationId xmlns:p14="http://schemas.microsoft.com/office/powerpoint/2010/main" val="302985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94609"/>
            <a:ext cx="9144000" cy="5940088"/>
          </a:xfrm>
          <a:prstGeom prst="rect">
            <a:avLst/>
          </a:prstGeom>
        </p:spPr>
        <p:txBody>
          <a:bodyPr wrap="square">
            <a:spAutoFit/>
          </a:bodyPr>
          <a:lstStyle/>
          <a:p>
            <a:r>
              <a:rPr lang="ru-RU" sz="2000" dirty="0" smtClean="0"/>
              <a:t>Зелена </a:t>
            </a:r>
            <a:r>
              <a:rPr lang="ru-RU" sz="2000" dirty="0" err="1" smtClean="0"/>
              <a:t>смуга</a:t>
            </a:r>
            <a:r>
              <a:rPr lang="ru-RU" sz="2000" dirty="0" smtClean="0"/>
              <a:t> Києва. </a:t>
            </a:r>
            <a:r>
              <a:rPr lang="ru-RU" sz="2000" dirty="0" err="1" smtClean="0"/>
              <a:t>Приміські</a:t>
            </a:r>
            <a:r>
              <a:rPr lang="ru-RU" sz="2000" dirty="0" smtClean="0"/>
              <a:t> ліси, </a:t>
            </a:r>
            <a:r>
              <a:rPr lang="ru-RU" sz="2000" dirty="0" err="1" smtClean="0"/>
              <a:t>лісопарки</a:t>
            </a:r>
            <a:r>
              <a:rPr lang="ru-RU" sz="2000" dirty="0" smtClean="0"/>
              <a:t>, </a:t>
            </a:r>
            <a:r>
              <a:rPr lang="ru-RU" sz="2000" dirty="0" err="1" smtClean="0"/>
              <a:t>міські</a:t>
            </a:r>
            <a:r>
              <a:rPr lang="ru-RU" sz="2000" dirty="0" smtClean="0"/>
              <a:t> парки, </a:t>
            </a:r>
            <a:r>
              <a:rPr lang="ru-RU" sz="2000" dirty="0" err="1" smtClean="0"/>
              <a:t>сквери</a:t>
            </a:r>
            <a:r>
              <a:rPr lang="ru-RU" sz="2000" dirty="0" smtClean="0"/>
              <a:t>, </a:t>
            </a:r>
            <a:r>
              <a:rPr lang="ru-RU" sz="2000" dirty="0" err="1" smtClean="0"/>
              <a:t>зелені</a:t>
            </a:r>
            <a:r>
              <a:rPr lang="ru-RU" sz="2000" dirty="0" smtClean="0"/>
              <a:t> </a:t>
            </a:r>
            <a:r>
              <a:rPr lang="ru-RU" sz="2000" dirty="0" err="1" smtClean="0"/>
              <a:t>насадження</a:t>
            </a:r>
            <a:r>
              <a:rPr lang="ru-RU" sz="2000" dirty="0" smtClean="0"/>
              <a:t> </a:t>
            </a:r>
            <a:r>
              <a:rPr lang="ru-RU" sz="2000" dirty="0" err="1" smtClean="0"/>
              <a:t>бульварів</a:t>
            </a:r>
            <a:r>
              <a:rPr lang="ru-RU" sz="2000" dirty="0" smtClean="0"/>
              <a:t>, </a:t>
            </a:r>
            <a:r>
              <a:rPr lang="ru-RU" sz="2000" dirty="0" err="1" smtClean="0"/>
              <a:t>вулиць</a:t>
            </a:r>
            <a:r>
              <a:rPr lang="ru-RU" sz="2000" dirty="0" smtClean="0"/>
              <a:t> </a:t>
            </a:r>
            <a:r>
              <a:rPr lang="ru-RU" sz="2000" dirty="0" err="1" smtClean="0"/>
              <a:t>утворюють</a:t>
            </a:r>
            <a:r>
              <a:rPr lang="ru-RU" sz="2000" dirty="0" smtClean="0"/>
              <a:t> </a:t>
            </a:r>
            <a:r>
              <a:rPr lang="ru-RU" sz="2000" dirty="0" err="1" smtClean="0"/>
              <a:t>зелену</a:t>
            </a:r>
            <a:r>
              <a:rPr lang="ru-RU" sz="2000" dirty="0" smtClean="0"/>
              <a:t> </a:t>
            </a:r>
            <a:r>
              <a:rPr lang="ru-RU" sz="2000" dirty="0" err="1" smtClean="0"/>
              <a:t>смугу</a:t>
            </a:r>
            <a:r>
              <a:rPr lang="ru-RU" sz="2000" dirty="0" smtClean="0"/>
              <a:t> Києва. Зелена </a:t>
            </a:r>
            <a:r>
              <a:rPr lang="ru-RU" sz="2000" dirty="0" err="1" smtClean="0"/>
              <a:t>смуга</a:t>
            </a:r>
            <a:r>
              <a:rPr lang="ru-RU" sz="2000" dirty="0" smtClean="0"/>
              <a:t> має </a:t>
            </a:r>
            <a:r>
              <a:rPr lang="ru-RU" sz="2000" dirty="0" err="1" smtClean="0"/>
              <a:t>декоративне</a:t>
            </a:r>
            <a:r>
              <a:rPr lang="ru-RU" sz="2000" dirty="0" smtClean="0"/>
              <a:t>, </a:t>
            </a:r>
            <a:r>
              <a:rPr lang="ru-RU" sz="2000" dirty="0" err="1" smtClean="0"/>
              <a:t>естетичне</a:t>
            </a:r>
            <a:r>
              <a:rPr lang="ru-RU" sz="2000" dirty="0" smtClean="0"/>
              <a:t>, </a:t>
            </a:r>
            <a:r>
              <a:rPr lang="ru-RU" sz="2000" dirty="0" err="1" smtClean="0"/>
              <a:t>санітарне</a:t>
            </a:r>
            <a:r>
              <a:rPr lang="ru-RU" sz="2000" dirty="0" smtClean="0"/>
              <a:t> і </a:t>
            </a:r>
            <a:r>
              <a:rPr lang="ru-RU" sz="2000" dirty="0" err="1" smtClean="0"/>
              <a:t>захисне</a:t>
            </a:r>
            <a:r>
              <a:rPr lang="ru-RU" sz="2000" dirty="0" smtClean="0"/>
              <a:t> </a:t>
            </a:r>
            <a:r>
              <a:rPr lang="ru-RU" sz="2000" dirty="0" err="1" smtClean="0"/>
              <a:t>значення</a:t>
            </a:r>
            <a:r>
              <a:rPr lang="ru-RU" sz="2000" dirty="0" smtClean="0"/>
              <a:t> на території </a:t>
            </a:r>
            <a:r>
              <a:rPr lang="ru-RU" sz="2000" dirty="0" err="1" smtClean="0"/>
              <a:t>столиці</a:t>
            </a:r>
            <a:r>
              <a:rPr lang="ru-RU" sz="2000" dirty="0" smtClean="0"/>
              <a:t> й </a:t>
            </a:r>
            <a:r>
              <a:rPr lang="ru-RU" sz="2000" dirty="0" err="1" smtClean="0"/>
              <a:t>навколо</a:t>
            </a:r>
            <a:r>
              <a:rPr lang="ru-RU" sz="2000" dirty="0" smtClean="0"/>
              <a:t> </a:t>
            </a:r>
            <a:r>
              <a:rPr lang="ru-RU" sz="2000" dirty="0" err="1" smtClean="0"/>
              <a:t>неї</a:t>
            </a:r>
            <a:r>
              <a:rPr lang="ru-RU" sz="2000" dirty="0" smtClean="0"/>
              <a:t>. Площа </a:t>
            </a:r>
            <a:r>
              <a:rPr lang="ru-RU" sz="2000" dirty="0" err="1" smtClean="0"/>
              <a:t>всієї</a:t>
            </a:r>
            <a:r>
              <a:rPr lang="ru-RU" sz="2000" dirty="0" smtClean="0"/>
              <a:t> </a:t>
            </a:r>
            <a:r>
              <a:rPr lang="ru-RU" sz="2000" dirty="0" err="1" smtClean="0"/>
              <a:t>зеленої</a:t>
            </a:r>
            <a:r>
              <a:rPr lang="ru-RU" sz="2000" dirty="0" smtClean="0"/>
              <a:t> </a:t>
            </a:r>
            <a:r>
              <a:rPr lang="ru-RU" sz="2000" dirty="0" err="1" smtClean="0"/>
              <a:t>смуги</a:t>
            </a:r>
            <a:r>
              <a:rPr lang="ru-RU" sz="2000" dirty="0" smtClean="0"/>
              <a:t> Києва -</a:t>
            </a:r>
            <a:r>
              <a:rPr lang="ru-RU" sz="2000" dirty="0" err="1" smtClean="0"/>
              <a:t>близько</a:t>
            </a:r>
            <a:r>
              <a:rPr lang="ru-RU" sz="2000" dirty="0" smtClean="0"/>
              <a:t> 57,8 тис. га, це майже 70% території міста.</a:t>
            </a:r>
          </a:p>
          <a:p>
            <a:r>
              <a:rPr lang="ru-RU" sz="2000" dirty="0" err="1" smtClean="0"/>
              <a:t>Дикорослі</a:t>
            </a:r>
            <a:r>
              <a:rPr lang="ru-RU" sz="2000" dirty="0" smtClean="0"/>
              <a:t> </a:t>
            </a:r>
            <a:r>
              <a:rPr lang="ru-RU" sz="2000" dirty="0" err="1" smtClean="0"/>
              <a:t>смарагди</a:t>
            </a:r>
            <a:r>
              <a:rPr lang="ru-RU" sz="2000" dirty="0" smtClean="0"/>
              <a:t>. У далекому </a:t>
            </a:r>
            <a:r>
              <a:rPr lang="ru-RU" sz="2000" dirty="0" err="1" smtClean="0"/>
              <a:t>минулому</a:t>
            </a:r>
            <a:r>
              <a:rPr lang="ru-RU" sz="2000" dirty="0" smtClean="0"/>
              <a:t> </a:t>
            </a:r>
            <a:r>
              <a:rPr lang="ru-RU" sz="2000" dirty="0" err="1" smtClean="0"/>
              <a:t>рослинний</a:t>
            </a:r>
            <a:r>
              <a:rPr lang="ru-RU" sz="2000" dirty="0" smtClean="0"/>
              <a:t> </a:t>
            </a:r>
            <a:r>
              <a:rPr lang="ru-RU" sz="2000" dirty="0" err="1" smtClean="0"/>
              <a:t>покрив</a:t>
            </a:r>
            <a:r>
              <a:rPr lang="ru-RU" sz="2000" dirty="0" smtClean="0"/>
              <a:t> Києва </a:t>
            </a:r>
            <a:r>
              <a:rPr lang="ru-RU" sz="2000" dirty="0" err="1" smtClean="0"/>
              <a:t>мав</a:t>
            </a:r>
            <a:r>
              <a:rPr lang="ru-RU" sz="2000" dirty="0" smtClean="0"/>
              <a:t> </a:t>
            </a:r>
            <a:r>
              <a:rPr lang="ru-RU" sz="2000" dirty="0" err="1" smtClean="0"/>
              <a:t>інший</a:t>
            </a:r>
            <a:r>
              <a:rPr lang="ru-RU" sz="2000" dirty="0" smtClean="0"/>
              <a:t> </a:t>
            </a:r>
            <a:r>
              <a:rPr lang="ru-RU" sz="2000" dirty="0" err="1" smtClean="0"/>
              <a:t>вигляд</a:t>
            </a:r>
            <a:r>
              <a:rPr lang="ru-RU" sz="2000" dirty="0" smtClean="0"/>
              <a:t>. </a:t>
            </a:r>
            <a:r>
              <a:rPr lang="ru-RU" sz="2000" dirty="0" err="1" smtClean="0"/>
              <a:t>Безкінечний</a:t>
            </a:r>
            <a:r>
              <a:rPr lang="ru-RU" sz="2000" dirty="0" smtClean="0"/>
              <a:t> </a:t>
            </a:r>
            <a:r>
              <a:rPr lang="ru-RU" sz="2000" dirty="0" err="1" smtClean="0"/>
              <a:t>праліс</a:t>
            </a:r>
            <a:r>
              <a:rPr lang="ru-RU" sz="2000" dirty="0" smtClean="0"/>
              <a:t>, </a:t>
            </a:r>
            <a:r>
              <a:rPr lang="ru-RU" sz="2000" dirty="0" err="1" smtClean="0"/>
              <a:t>безкрая</a:t>
            </a:r>
            <a:r>
              <a:rPr lang="ru-RU" sz="2000" dirty="0" smtClean="0"/>
              <a:t> </a:t>
            </a:r>
            <a:r>
              <a:rPr lang="ru-RU" sz="2000" dirty="0" err="1" smtClean="0"/>
              <a:t>нерубана</a:t>
            </a:r>
            <a:r>
              <a:rPr lang="ru-RU" sz="2000" dirty="0" smtClean="0"/>
              <a:t> пуща - таким </a:t>
            </a:r>
            <a:r>
              <a:rPr lang="ru-RU" sz="2000" dirty="0" err="1" smtClean="0"/>
              <a:t>був</a:t>
            </a:r>
            <a:r>
              <a:rPr lang="ru-RU" sz="2000" dirty="0" smtClean="0"/>
              <a:t> </a:t>
            </a:r>
            <a:r>
              <a:rPr lang="ru-RU" sz="2000" dirty="0" err="1" smtClean="0"/>
              <a:t>тогочасний</a:t>
            </a:r>
            <a:r>
              <a:rPr lang="ru-RU" sz="2000" dirty="0" smtClean="0"/>
              <a:t> </a:t>
            </a:r>
            <a:r>
              <a:rPr lang="ru-RU" sz="2000" dirty="0" err="1" smtClean="0"/>
              <a:t>краєвид</a:t>
            </a:r>
            <a:r>
              <a:rPr lang="ru-RU" sz="2000" dirty="0" smtClean="0"/>
              <a:t>. Пуща </a:t>
            </a:r>
            <a:r>
              <a:rPr lang="ru-RU" sz="2000" dirty="0" err="1" smtClean="0"/>
              <a:t>підступала</a:t>
            </a:r>
            <a:r>
              <a:rPr lang="ru-RU" sz="2000" dirty="0" smtClean="0"/>
              <a:t> під </a:t>
            </a:r>
            <a:r>
              <a:rPr lang="ru-RU" sz="2000" dirty="0" err="1" smtClean="0"/>
              <a:t>самий</a:t>
            </a:r>
            <a:r>
              <a:rPr lang="ru-RU" sz="2000" dirty="0" smtClean="0"/>
              <a:t> Київ: "...</a:t>
            </a:r>
            <a:r>
              <a:rPr lang="ru-RU" sz="2000" dirty="0" err="1" smtClean="0"/>
              <a:t>був</a:t>
            </a:r>
            <a:r>
              <a:rPr lang="ru-RU" sz="2000" dirty="0" smtClean="0"/>
              <a:t> коло города ліс і </a:t>
            </a:r>
            <a:r>
              <a:rPr lang="ru-RU" sz="2000" dirty="0" err="1" smtClean="0"/>
              <a:t>бір</a:t>
            </a:r>
            <a:r>
              <a:rPr lang="ru-RU" sz="2000" dirty="0" smtClean="0"/>
              <a:t> великий і ловили </a:t>
            </a:r>
            <a:r>
              <a:rPr lang="ru-RU" sz="2000" dirty="0" err="1" smtClean="0"/>
              <a:t>звірів</a:t>
            </a:r>
            <a:r>
              <a:rPr lang="ru-RU" sz="2000" dirty="0" smtClean="0"/>
              <a:t>", - </a:t>
            </a:r>
            <a:r>
              <a:rPr lang="ru-RU" sz="2000" dirty="0" err="1" smtClean="0"/>
              <a:t>оповідає</a:t>
            </a:r>
            <a:r>
              <a:rPr lang="ru-RU" sz="2000" dirty="0" smtClean="0"/>
              <a:t> </a:t>
            </a:r>
            <a:r>
              <a:rPr lang="ru-RU" sz="2000" dirty="0" err="1" smtClean="0"/>
              <a:t>давній</a:t>
            </a:r>
            <a:r>
              <a:rPr lang="ru-RU" sz="2000" dirty="0" smtClean="0"/>
              <a:t> </a:t>
            </a:r>
            <a:r>
              <a:rPr lang="ru-RU" sz="2000" dirty="0" err="1" smtClean="0"/>
              <a:t>літопис</a:t>
            </a:r>
            <a:r>
              <a:rPr lang="ru-RU" sz="2000" dirty="0" smtClean="0"/>
              <a:t> про </a:t>
            </a:r>
            <a:r>
              <a:rPr lang="ru-RU" sz="2000" dirty="0" err="1" smtClean="0"/>
              <a:t>київських</a:t>
            </a:r>
            <a:r>
              <a:rPr lang="ru-RU" sz="2000" dirty="0" smtClean="0"/>
              <a:t> полян. </a:t>
            </a:r>
            <a:r>
              <a:rPr lang="ru-RU" sz="2000" dirty="0" err="1" smtClean="0"/>
              <a:t>Бачиш</a:t>
            </a:r>
            <a:r>
              <a:rPr lang="ru-RU" sz="2000" dirty="0" smtClean="0"/>
              <a:t>, які </a:t>
            </a:r>
            <a:r>
              <a:rPr lang="ru-RU" sz="2000" dirty="0" err="1" smtClean="0"/>
              <a:t>величезні</a:t>
            </a:r>
            <a:r>
              <a:rPr lang="ru-RU" sz="2000" dirty="0" smtClean="0"/>
              <a:t> </a:t>
            </a:r>
            <a:r>
              <a:rPr lang="ru-RU" sz="2000" dirty="0" err="1" smtClean="0"/>
              <a:t>зміни</a:t>
            </a:r>
            <a:r>
              <a:rPr lang="ru-RU" sz="2000" dirty="0" smtClean="0"/>
              <a:t> </a:t>
            </a:r>
            <a:r>
              <a:rPr lang="ru-RU" sz="2000" dirty="0" err="1" smtClean="0"/>
              <a:t>відбулися</a:t>
            </a:r>
            <a:r>
              <a:rPr lang="ru-RU" sz="2000" dirty="0" smtClean="0"/>
              <a:t> за </a:t>
            </a:r>
            <a:r>
              <a:rPr lang="ru-RU" sz="2000" dirty="0" err="1" smtClean="0"/>
              <a:t>довгий</a:t>
            </a:r>
            <a:r>
              <a:rPr lang="ru-RU" sz="2000" dirty="0" smtClean="0"/>
              <a:t> ряд </a:t>
            </a:r>
            <a:r>
              <a:rPr lang="ru-RU" sz="2000" dirty="0" err="1" smtClean="0"/>
              <a:t>століть</a:t>
            </a:r>
            <a:r>
              <a:rPr lang="ru-RU" sz="2000" dirty="0" smtClean="0"/>
              <a:t>! Великі лісові масиви </a:t>
            </a:r>
            <a:r>
              <a:rPr lang="ru-RU" sz="2000" dirty="0" err="1" smtClean="0"/>
              <a:t>винищувалися</a:t>
            </a:r>
            <a:r>
              <a:rPr lang="ru-RU" sz="2000" dirty="0" smtClean="0"/>
              <a:t>. їх місце </a:t>
            </a:r>
            <a:r>
              <a:rPr lang="ru-RU" sz="2000" dirty="0" err="1" smtClean="0"/>
              <a:t>зайняли</a:t>
            </a:r>
            <a:r>
              <a:rPr lang="ru-RU" sz="2000" dirty="0" smtClean="0"/>
              <a:t> квартали й </a:t>
            </a:r>
            <a:r>
              <a:rPr lang="ru-RU" sz="2000" dirty="0" err="1" smtClean="0"/>
              <a:t>вулиці</a:t>
            </a:r>
            <a:r>
              <a:rPr lang="ru-RU" sz="2000" dirty="0" smtClean="0"/>
              <a:t>.</a:t>
            </a:r>
          </a:p>
          <a:p>
            <a:r>
              <a:rPr lang="ru-RU" sz="2000" dirty="0" err="1" smtClean="0"/>
              <a:t>Розташування</a:t>
            </a:r>
            <a:r>
              <a:rPr lang="ru-RU" sz="2000" dirty="0" smtClean="0"/>
              <a:t> Києва на </a:t>
            </a:r>
            <a:r>
              <a:rPr lang="ru-RU" sz="2000" dirty="0" err="1" smtClean="0"/>
              <a:t>межі</a:t>
            </a:r>
            <a:r>
              <a:rPr lang="ru-RU" sz="2000" dirty="0" smtClean="0"/>
              <a:t> </a:t>
            </a:r>
            <a:r>
              <a:rPr lang="ru-RU" sz="2000" dirty="0" err="1" smtClean="0"/>
              <a:t>двох</a:t>
            </a:r>
            <a:r>
              <a:rPr lang="ru-RU" sz="2000" dirty="0" smtClean="0"/>
              <a:t> </a:t>
            </a:r>
            <a:r>
              <a:rPr lang="ru-RU" sz="2000" dirty="0" err="1" smtClean="0"/>
              <a:t>природних</a:t>
            </a:r>
            <a:r>
              <a:rPr lang="ru-RU" sz="2000" dirty="0" smtClean="0"/>
              <a:t> зон - </a:t>
            </a:r>
            <a:r>
              <a:rPr lang="ru-RU" sz="2000" dirty="0" err="1" smtClean="0"/>
              <a:t>лісової</a:t>
            </a:r>
            <a:r>
              <a:rPr lang="ru-RU" sz="2000" dirty="0" smtClean="0"/>
              <a:t> та </a:t>
            </a:r>
            <a:r>
              <a:rPr lang="ru-RU" sz="2000" dirty="0" err="1" smtClean="0"/>
              <a:t>лісостепової</a:t>
            </a:r>
            <a:r>
              <a:rPr lang="ru-RU" sz="2000" dirty="0" smtClean="0"/>
              <a:t> -</a:t>
            </a:r>
            <a:r>
              <a:rPr lang="ru-RU" sz="2000" dirty="0" err="1" smtClean="0"/>
              <a:t>зумовило</a:t>
            </a:r>
            <a:r>
              <a:rPr lang="ru-RU" sz="2000" dirty="0" smtClean="0"/>
              <a:t> </a:t>
            </a:r>
            <a:r>
              <a:rPr lang="ru-RU" sz="2000" dirty="0" err="1" smtClean="0"/>
              <a:t>різноманітність</a:t>
            </a:r>
            <a:r>
              <a:rPr lang="ru-RU" sz="2000" dirty="0" smtClean="0"/>
              <a:t> його </a:t>
            </a:r>
            <a:r>
              <a:rPr lang="ru-RU" sz="2000" dirty="0" err="1" smtClean="0"/>
              <a:t>рослинного</a:t>
            </a:r>
            <a:r>
              <a:rPr lang="ru-RU" sz="2000" dirty="0" smtClean="0"/>
              <a:t> </a:t>
            </a:r>
            <a:r>
              <a:rPr lang="ru-RU" sz="2000" dirty="0" err="1" smtClean="0"/>
              <a:t>покриву</a:t>
            </a:r>
            <a:r>
              <a:rPr lang="ru-RU" sz="2000" dirty="0" smtClean="0"/>
              <a:t>: </a:t>
            </a:r>
            <a:r>
              <a:rPr lang="ru-RU" sz="2000" dirty="0" err="1" smtClean="0"/>
              <a:t>деревної</a:t>
            </a:r>
            <a:r>
              <a:rPr lang="ru-RU" sz="2000" dirty="0" smtClean="0"/>
              <a:t> та </a:t>
            </a:r>
            <a:r>
              <a:rPr lang="ru-RU" sz="2000" dirty="0" err="1" smtClean="0"/>
              <a:t>трав'яної</a:t>
            </a:r>
            <a:r>
              <a:rPr lang="ru-RU" sz="2000" dirty="0" smtClean="0"/>
              <a:t> </a:t>
            </a:r>
            <a:r>
              <a:rPr lang="ru-RU" sz="2000" dirty="0" err="1" smtClean="0"/>
              <a:t>рослинності</a:t>
            </a:r>
            <a:r>
              <a:rPr lang="ru-RU" sz="2000" dirty="0" smtClean="0"/>
              <a:t>.</a:t>
            </a:r>
          </a:p>
          <a:p>
            <a:r>
              <a:rPr lang="ru-RU" sz="2000" dirty="0" err="1" smtClean="0"/>
              <a:t>Північні</a:t>
            </a:r>
            <a:r>
              <a:rPr lang="ru-RU" sz="2000" dirty="0" smtClean="0"/>
              <a:t> та </a:t>
            </a:r>
            <a:r>
              <a:rPr lang="ru-RU" sz="2000" dirty="0" err="1" smtClean="0"/>
              <a:t>західні</a:t>
            </a:r>
            <a:r>
              <a:rPr lang="ru-RU" sz="2000" dirty="0" smtClean="0"/>
              <a:t> </a:t>
            </a:r>
            <a:r>
              <a:rPr lang="ru-RU" sz="2000" dirty="0" err="1" smtClean="0"/>
              <a:t>околиці</a:t>
            </a:r>
            <a:r>
              <a:rPr lang="ru-RU" sz="2000" dirty="0" smtClean="0"/>
              <a:t> міста </a:t>
            </a:r>
            <a:r>
              <a:rPr lang="ru-RU" sz="2000" dirty="0" err="1" smtClean="0"/>
              <a:t>розташовані</a:t>
            </a:r>
            <a:r>
              <a:rPr lang="ru-RU" sz="2000" dirty="0" smtClean="0"/>
              <a:t> в </a:t>
            </a:r>
            <a:r>
              <a:rPr lang="ru-RU" sz="2000" dirty="0" err="1" smtClean="0"/>
              <a:t>лісовій</a:t>
            </a:r>
            <a:r>
              <a:rPr lang="ru-RU" sz="2000" dirty="0" smtClean="0"/>
              <a:t> </a:t>
            </a:r>
            <a:r>
              <a:rPr lang="ru-RU" sz="2000" dirty="0" err="1" smtClean="0"/>
              <a:t>зоні</a:t>
            </a:r>
            <a:r>
              <a:rPr lang="ru-RU" sz="2000" dirty="0" smtClean="0"/>
              <a:t> (</a:t>
            </a:r>
            <a:r>
              <a:rPr lang="ru-RU" sz="2000" dirty="0" err="1" smtClean="0"/>
              <a:t>Полісся</a:t>
            </a:r>
            <a:r>
              <a:rPr lang="ru-RU" sz="2000" dirty="0" smtClean="0"/>
              <a:t>), де </a:t>
            </a:r>
            <a:r>
              <a:rPr lang="ru-RU" sz="2000" dirty="0" err="1" smtClean="0"/>
              <a:t>переважають</a:t>
            </a:r>
            <a:r>
              <a:rPr lang="ru-RU" sz="2000" dirty="0" smtClean="0"/>
              <a:t> </a:t>
            </a:r>
            <a:r>
              <a:rPr lang="ru-RU" sz="2000" dirty="0" err="1" smtClean="0"/>
              <a:t>хвойні</a:t>
            </a:r>
            <a:r>
              <a:rPr lang="ru-RU" sz="2000" dirty="0" smtClean="0"/>
              <a:t> та </a:t>
            </a:r>
            <a:r>
              <a:rPr lang="ru-RU" sz="2000" dirty="0" err="1" smtClean="0"/>
              <a:t>широколистяні</a:t>
            </a:r>
            <a:r>
              <a:rPr lang="ru-RU" sz="2000" dirty="0" smtClean="0"/>
              <a:t> ліси. Це - Святошинський і Пуща-Во-</a:t>
            </a:r>
            <a:r>
              <a:rPr lang="ru-RU" sz="2000" dirty="0" err="1" smtClean="0"/>
              <a:t>дицький</a:t>
            </a:r>
            <a:r>
              <a:rPr lang="ru-RU" sz="2000" dirty="0" smtClean="0"/>
              <a:t> лісові масиви. У таких </a:t>
            </a:r>
            <a:r>
              <a:rPr lang="ru-RU" sz="2000" dirty="0" err="1" smtClean="0"/>
              <a:t>лісах</a:t>
            </a:r>
            <a:r>
              <a:rPr lang="ru-RU" sz="2000" dirty="0" smtClean="0"/>
              <a:t> </a:t>
            </a:r>
            <a:r>
              <a:rPr lang="ru-RU" sz="2000" dirty="0" err="1" smtClean="0"/>
              <a:t>ростуть</a:t>
            </a:r>
            <a:r>
              <a:rPr lang="ru-RU" sz="2000" dirty="0" smtClean="0"/>
              <a:t> сосна, береза, дуб, граб, липа, клен; у </a:t>
            </a:r>
            <a:r>
              <a:rPr lang="ru-RU" sz="2000" dirty="0" err="1" smtClean="0"/>
              <a:t>підліску</a:t>
            </a:r>
            <a:r>
              <a:rPr lang="ru-RU" sz="2000" dirty="0" smtClean="0"/>
              <a:t> - </a:t>
            </a:r>
            <a:r>
              <a:rPr lang="ru-RU" sz="2000" dirty="0" err="1" smtClean="0"/>
              <a:t>ліщина</a:t>
            </a:r>
            <a:r>
              <a:rPr lang="ru-RU" sz="2000" dirty="0" smtClean="0"/>
              <a:t>, крушина, бузина, калина. Є в них лісові </a:t>
            </a:r>
            <a:r>
              <a:rPr lang="ru-RU" sz="2000" dirty="0" err="1" smtClean="0"/>
              <a:t>суниці</a:t>
            </a:r>
            <a:r>
              <a:rPr lang="ru-RU" sz="2000" dirty="0" smtClean="0"/>
              <a:t>, купина, </a:t>
            </a:r>
            <a:r>
              <a:rPr lang="ru-RU" sz="2000" dirty="0" err="1" smtClean="0"/>
              <a:t>деревій</a:t>
            </a:r>
            <a:r>
              <a:rPr lang="ru-RU" sz="2000" dirty="0" smtClean="0"/>
              <a:t>, </a:t>
            </a:r>
            <a:r>
              <a:rPr lang="ru-RU" sz="2000" dirty="0" err="1" smtClean="0"/>
              <a:t>конвалія</a:t>
            </a:r>
            <a:r>
              <a:rPr lang="ru-RU" sz="2000" dirty="0" smtClean="0"/>
              <a:t> та інші </a:t>
            </a:r>
            <a:r>
              <a:rPr lang="ru-RU" sz="2000" dirty="0" err="1" smtClean="0"/>
              <a:t>трав'яні</a:t>
            </a:r>
            <a:r>
              <a:rPr lang="ru-RU" sz="2000" dirty="0" smtClean="0"/>
              <a:t> </a:t>
            </a:r>
            <a:r>
              <a:rPr lang="ru-RU" sz="2000" dirty="0" err="1" smtClean="0"/>
              <a:t>рослини</a:t>
            </a:r>
            <a:r>
              <a:rPr lang="ru-RU" sz="2000" dirty="0" smtClean="0"/>
              <a:t>.</a:t>
            </a:r>
            <a:endParaRPr lang="ru-RU" sz="2000" dirty="0"/>
          </a:p>
        </p:txBody>
      </p:sp>
      <p:sp>
        <p:nvSpPr>
          <p:cNvPr id="5" name="TextBox 4"/>
          <p:cNvSpPr txBox="1"/>
          <p:nvPr/>
        </p:nvSpPr>
        <p:spPr>
          <a:xfrm>
            <a:off x="556891" y="-13278"/>
            <a:ext cx="7992888" cy="707886"/>
          </a:xfrm>
          <a:prstGeom prst="rect">
            <a:avLst/>
          </a:prstGeom>
          <a:noFill/>
        </p:spPr>
        <p:txBody>
          <a:bodyPr wrap="square" rtlCol="0">
            <a:spAutoFit/>
          </a:bodyPr>
          <a:lstStyle/>
          <a:p>
            <a:pPr algn="ctr"/>
            <a:r>
              <a:rPr lang="ru-RU" sz="4000" dirty="0" smtClean="0">
                <a:solidFill>
                  <a:schemeClr val="accent2">
                    <a:lumMod val="75000"/>
                  </a:schemeClr>
                </a:solidFill>
              </a:rPr>
              <a:t>СМАРАГДОВІ</a:t>
            </a:r>
            <a:r>
              <a:rPr lang="ru-RU" sz="4000" dirty="0" smtClean="0"/>
              <a:t> </a:t>
            </a:r>
            <a:r>
              <a:rPr lang="ru-RU" sz="4000" dirty="0" smtClean="0">
                <a:solidFill>
                  <a:schemeClr val="accent2">
                    <a:lumMod val="75000"/>
                  </a:schemeClr>
                </a:solidFill>
              </a:rPr>
              <a:t>ПРИКРАСИ СТОЛИЦІ</a:t>
            </a:r>
            <a:endParaRPr lang="ru-RU" sz="4000" dirty="0">
              <a:solidFill>
                <a:schemeClr val="accent2">
                  <a:lumMod val="75000"/>
                </a:schemeClr>
              </a:solidFill>
            </a:endParaRPr>
          </a:p>
        </p:txBody>
      </p:sp>
    </p:spTree>
    <p:extLst>
      <p:ext uri="{BB962C8B-B14F-4D97-AF65-F5344CB8AC3E}">
        <p14:creationId xmlns:p14="http://schemas.microsoft.com/office/powerpoint/2010/main" val="25093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27413" cy="3438110"/>
          </a:xfrm>
          <a:prstGeom prst="rect">
            <a:avLst/>
          </a:prstGeom>
        </p:spPr>
      </p:pic>
      <p:sp>
        <p:nvSpPr>
          <p:cNvPr id="6" name="Прямоугольник 5"/>
          <p:cNvSpPr/>
          <p:nvPr/>
        </p:nvSpPr>
        <p:spPr>
          <a:xfrm>
            <a:off x="0" y="3438110"/>
            <a:ext cx="4572000" cy="3046988"/>
          </a:xfrm>
          <a:prstGeom prst="rect">
            <a:avLst/>
          </a:prstGeom>
        </p:spPr>
        <p:txBody>
          <a:bodyPr>
            <a:spAutoFit/>
          </a:bodyPr>
          <a:lstStyle/>
          <a:p>
            <a:r>
              <a:rPr lang="ru-RU" sz="1600" dirty="0" err="1" smtClean="0"/>
              <a:t>Південні</a:t>
            </a:r>
            <a:r>
              <a:rPr lang="ru-RU" sz="1600" dirty="0" smtClean="0"/>
              <a:t> та </a:t>
            </a:r>
            <a:r>
              <a:rPr lang="ru-RU" sz="1600" dirty="0" err="1" smtClean="0"/>
              <a:t>південно-західні</a:t>
            </a:r>
            <a:r>
              <a:rPr lang="ru-RU" sz="1600" dirty="0" smtClean="0"/>
              <a:t> </a:t>
            </a:r>
            <a:r>
              <a:rPr lang="ru-RU" sz="1600" dirty="0" err="1" smtClean="0"/>
              <a:t>околиці</a:t>
            </a:r>
            <a:r>
              <a:rPr lang="ru-RU" sz="1600" dirty="0" smtClean="0"/>
              <a:t> міста </a:t>
            </a:r>
            <a:r>
              <a:rPr lang="ru-RU" sz="1600" dirty="0" err="1" smtClean="0"/>
              <a:t>заходять</a:t>
            </a:r>
            <a:r>
              <a:rPr lang="ru-RU" sz="1600" dirty="0" smtClean="0"/>
              <a:t> у </a:t>
            </a:r>
            <a:r>
              <a:rPr lang="ru-RU" sz="1600" dirty="0" err="1" smtClean="0"/>
              <a:t>лісостепову</a:t>
            </a:r>
            <a:r>
              <a:rPr lang="ru-RU" sz="1600" dirty="0" smtClean="0"/>
              <a:t> зону, де </a:t>
            </a:r>
            <a:r>
              <a:rPr lang="ru-RU" sz="1600" dirty="0" err="1" smtClean="0"/>
              <a:t>серед</a:t>
            </a:r>
            <a:r>
              <a:rPr lang="ru-RU" sz="1600" dirty="0" smtClean="0"/>
              <a:t> </a:t>
            </a:r>
            <a:r>
              <a:rPr lang="ru-RU" sz="1600" dirty="0" err="1" smtClean="0"/>
              <a:t>трав'яної</a:t>
            </a:r>
            <a:r>
              <a:rPr lang="ru-RU" sz="1600" dirty="0" smtClean="0"/>
              <a:t> </a:t>
            </a:r>
            <a:r>
              <a:rPr lang="ru-RU" sz="1600" dirty="0" err="1" smtClean="0"/>
              <a:t>рослинності</a:t>
            </a:r>
            <a:r>
              <a:rPr lang="ru-RU" sz="1600" dirty="0" smtClean="0"/>
              <a:t> </a:t>
            </a:r>
            <a:r>
              <a:rPr lang="ru-RU" sz="1600" dirty="0" err="1" smtClean="0"/>
              <a:t>поширені</a:t>
            </a:r>
            <a:r>
              <a:rPr lang="ru-RU" sz="1600" dirty="0" smtClean="0"/>
              <a:t> </a:t>
            </a:r>
            <a:r>
              <a:rPr lang="ru-RU" sz="1600" dirty="0" err="1" smtClean="0"/>
              <a:t>острівці</a:t>
            </a:r>
            <a:r>
              <a:rPr lang="ru-RU" sz="1600" dirty="0" smtClean="0"/>
              <a:t> </a:t>
            </a:r>
            <a:r>
              <a:rPr lang="ru-RU" sz="1600" dirty="0" err="1" smtClean="0"/>
              <a:t>широколистяних</a:t>
            </a:r>
            <a:r>
              <a:rPr lang="ru-RU" sz="1600" dirty="0" smtClean="0"/>
              <a:t> </a:t>
            </a:r>
            <a:r>
              <a:rPr lang="ru-RU" sz="1600" dirty="0" err="1" smtClean="0"/>
              <a:t>лісів</a:t>
            </a:r>
            <a:r>
              <a:rPr lang="ru-RU" sz="1600" dirty="0" smtClean="0"/>
              <a:t>. Таким є Голосіївський ліс, де </a:t>
            </a:r>
            <a:r>
              <a:rPr lang="ru-RU" sz="1600" dirty="0" err="1" smtClean="0"/>
              <a:t>ростуть</a:t>
            </a:r>
            <a:r>
              <a:rPr lang="ru-RU" sz="1600" dirty="0" smtClean="0"/>
              <a:t> дуб, граб, ясен, липа, клен, черешня, </a:t>
            </a:r>
            <a:r>
              <a:rPr lang="ru-RU" sz="1600" dirty="0" err="1" smtClean="0"/>
              <a:t>явір</a:t>
            </a:r>
            <a:r>
              <a:rPr lang="ru-RU" sz="1600" dirty="0" smtClean="0"/>
              <a:t>, дика груша, </a:t>
            </a:r>
            <a:r>
              <a:rPr lang="ru-RU" sz="1600" dirty="0" err="1" smtClean="0"/>
              <a:t>яблуня</a:t>
            </a:r>
            <a:r>
              <a:rPr lang="ru-RU" sz="1600" dirty="0" smtClean="0"/>
              <a:t>, </a:t>
            </a:r>
            <a:r>
              <a:rPr lang="ru-RU" sz="1600" dirty="0" err="1" smtClean="0"/>
              <a:t>глід</a:t>
            </a:r>
            <a:r>
              <a:rPr lang="ru-RU" sz="1600" dirty="0" smtClean="0"/>
              <a:t>, </a:t>
            </a:r>
            <a:r>
              <a:rPr lang="ru-RU" sz="1600" dirty="0" err="1" smtClean="0"/>
              <a:t>ліщина</a:t>
            </a:r>
            <a:r>
              <a:rPr lang="ru-RU" sz="1600" dirty="0" smtClean="0"/>
              <a:t>, бузина </a:t>
            </a:r>
            <a:r>
              <a:rPr lang="ru-RU" sz="1600" dirty="0" err="1" smtClean="0"/>
              <a:t>чорна</a:t>
            </a:r>
            <a:r>
              <a:rPr lang="ru-RU" sz="1600" dirty="0" smtClean="0"/>
              <a:t>, малина, </a:t>
            </a:r>
            <a:r>
              <a:rPr lang="ru-RU" sz="1600" dirty="0" err="1" smtClean="0"/>
              <a:t>вовчі</a:t>
            </a:r>
            <a:r>
              <a:rPr lang="ru-RU" sz="1600" dirty="0" smtClean="0"/>
              <a:t> </a:t>
            </a:r>
            <a:r>
              <a:rPr lang="ru-RU" sz="1600" dirty="0" err="1" smtClean="0"/>
              <a:t>ягоди</a:t>
            </a:r>
            <a:r>
              <a:rPr lang="ru-RU" sz="1600" dirty="0" smtClean="0"/>
              <a:t>. Багатий </a:t>
            </a:r>
            <a:r>
              <a:rPr lang="ru-RU" sz="1600" dirty="0" err="1" smtClean="0"/>
              <a:t>трав'яний</a:t>
            </a:r>
            <a:r>
              <a:rPr lang="ru-RU" sz="1600" dirty="0" smtClean="0"/>
              <a:t> </a:t>
            </a:r>
            <a:r>
              <a:rPr lang="ru-RU" sz="1600" dirty="0" err="1" smtClean="0"/>
              <a:t>покрив</a:t>
            </a:r>
            <a:r>
              <a:rPr lang="ru-RU" sz="1600" dirty="0" smtClean="0"/>
              <a:t>: </a:t>
            </a:r>
            <a:r>
              <a:rPr lang="ru-RU" sz="1600" dirty="0" err="1" smtClean="0"/>
              <a:t>папороть</a:t>
            </a:r>
            <a:r>
              <a:rPr lang="ru-RU" sz="1600" dirty="0" smtClean="0"/>
              <a:t>, </a:t>
            </a:r>
            <a:r>
              <a:rPr lang="ru-RU" sz="1600" dirty="0" err="1" smtClean="0"/>
              <a:t>копитняк</a:t>
            </a:r>
            <a:r>
              <a:rPr lang="ru-RU" sz="1600" dirty="0" smtClean="0"/>
              <a:t>, </a:t>
            </a:r>
            <a:r>
              <a:rPr lang="ru-RU" sz="1600" dirty="0" err="1" smtClean="0"/>
              <a:t>барвінок</a:t>
            </a:r>
            <a:r>
              <a:rPr lang="ru-RU" sz="1600" dirty="0" smtClean="0"/>
              <a:t>, купина, </a:t>
            </a:r>
            <a:r>
              <a:rPr lang="ru-RU" sz="1600" dirty="0" err="1" smtClean="0"/>
              <a:t>фіалка</a:t>
            </a:r>
            <a:r>
              <a:rPr lang="ru-RU" sz="1600" dirty="0" smtClean="0"/>
              <a:t> шерстиста, </a:t>
            </a:r>
            <a:r>
              <a:rPr lang="ru-RU" sz="1600" dirty="0" err="1" smtClean="0"/>
              <a:t>медуниця</a:t>
            </a:r>
            <a:r>
              <a:rPr lang="ru-RU" sz="1600" dirty="0" smtClean="0"/>
              <a:t> та ін. У </a:t>
            </a:r>
            <a:r>
              <a:rPr lang="ru-RU" sz="1600" dirty="0" err="1" smtClean="0"/>
              <a:t>Голосіївському</a:t>
            </a:r>
            <a:r>
              <a:rPr lang="ru-RU" sz="1600" dirty="0" smtClean="0"/>
              <a:t> </a:t>
            </a:r>
            <a:r>
              <a:rPr lang="ru-RU" sz="1600" dirty="0" err="1" smtClean="0"/>
              <a:t>лісі</a:t>
            </a:r>
            <a:r>
              <a:rPr lang="ru-RU" sz="1600" dirty="0" smtClean="0"/>
              <a:t> </a:t>
            </a:r>
            <a:r>
              <a:rPr lang="ru-RU" sz="1600" dirty="0" err="1" smtClean="0"/>
              <a:t>трапляються</a:t>
            </a:r>
            <a:r>
              <a:rPr lang="ru-RU" sz="1600" dirty="0" smtClean="0"/>
              <a:t> дуби </a:t>
            </a:r>
            <a:r>
              <a:rPr lang="ru-RU" sz="1600" dirty="0" err="1" smtClean="0"/>
              <a:t>віком</a:t>
            </a:r>
            <a:r>
              <a:rPr lang="ru-RU" sz="1600" dirty="0" smtClean="0"/>
              <a:t> до 600 </a:t>
            </a:r>
            <a:r>
              <a:rPr lang="ru-RU" sz="1600" dirty="0" err="1" smtClean="0"/>
              <a:t>років</a:t>
            </a:r>
            <a:r>
              <a:rPr lang="ru-RU" sz="1600" dirty="0" smtClean="0"/>
              <a:t>. Це </a:t>
            </a:r>
            <a:r>
              <a:rPr lang="ru-RU" sz="1600" dirty="0" err="1" smtClean="0"/>
              <a:t>єдине</a:t>
            </a:r>
            <a:r>
              <a:rPr lang="ru-RU" sz="1600" dirty="0" smtClean="0"/>
              <a:t> біля Києва місце, де в </a:t>
            </a:r>
            <a:r>
              <a:rPr lang="ru-RU" sz="1600" dirty="0" err="1" smtClean="0"/>
              <a:t>невеликій</a:t>
            </a:r>
            <a:r>
              <a:rPr lang="ru-RU" sz="1600" dirty="0" smtClean="0"/>
              <a:t> кількості </a:t>
            </a:r>
            <a:r>
              <a:rPr lang="ru-RU" sz="1600" dirty="0" err="1" smtClean="0"/>
              <a:t>трапляється</a:t>
            </a:r>
            <a:r>
              <a:rPr lang="ru-RU" sz="1600" dirty="0" smtClean="0"/>
              <a:t> </a:t>
            </a:r>
            <a:r>
              <a:rPr lang="ru-RU" sz="1600" dirty="0" err="1" smtClean="0"/>
              <a:t>підсніжник</a:t>
            </a:r>
            <a:r>
              <a:rPr lang="ru-RU" sz="1600" dirty="0" smtClean="0"/>
              <a:t>.</a:t>
            </a:r>
            <a:endParaRPr lang="ru-RU" sz="16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8676"/>
            <a:ext cx="4199842" cy="6876675"/>
          </a:xfrm>
          <a:prstGeom prst="rect">
            <a:avLst/>
          </a:prstGeom>
        </p:spPr>
      </p:pic>
    </p:spTree>
    <p:extLst>
      <p:ext uri="{BB962C8B-B14F-4D97-AF65-F5344CB8AC3E}">
        <p14:creationId xmlns:p14="http://schemas.microsoft.com/office/powerpoint/2010/main" val="37197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4427984" cy="6370975"/>
          </a:xfrm>
          <a:prstGeom prst="rect">
            <a:avLst/>
          </a:prstGeom>
        </p:spPr>
        <p:txBody>
          <a:bodyPr wrap="square">
            <a:spAutoFit/>
          </a:bodyPr>
          <a:lstStyle/>
          <a:p>
            <a:r>
              <a:rPr lang="ru-RU" sz="2400" dirty="0" smtClean="0"/>
              <a:t>Ліс не </a:t>
            </a:r>
            <a:r>
              <a:rPr lang="ru-RU" sz="2400" dirty="0" err="1" smtClean="0"/>
              <a:t>може</a:t>
            </a:r>
            <a:r>
              <a:rPr lang="ru-RU" sz="2400" dirty="0" smtClean="0"/>
              <a:t> не </a:t>
            </a:r>
            <a:r>
              <a:rPr lang="ru-RU" sz="2400" dirty="0" err="1" smtClean="0"/>
              <a:t>викликати</a:t>
            </a:r>
            <a:r>
              <a:rPr lang="ru-RU" sz="2400" dirty="0" smtClean="0"/>
              <a:t> </a:t>
            </a:r>
            <a:r>
              <a:rPr lang="ru-RU" sz="2400" dirty="0" err="1" smtClean="0"/>
              <a:t>замилування</a:t>
            </a:r>
            <a:r>
              <a:rPr lang="ru-RU" sz="2400" dirty="0" smtClean="0"/>
              <a:t>. Ось які слова </a:t>
            </a:r>
            <a:r>
              <a:rPr lang="ru-RU" sz="2400" dirty="0" err="1" smtClean="0"/>
              <a:t>знайшла</a:t>
            </a:r>
            <a:r>
              <a:rPr lang="ru-RU" sz="2400" dirty="0" smtClean="0"/>
              <a:t> </a:t>
            </a:r>
            <a:r>
              <a:rPr lang="ru-RU" sz="2400" dirty="0" err="1" smtClean="0"/>
              <a:t>київська</a:t>
            </a:r>
            <a:r>
              <a:rPr lang="ru-RU" sz="2400" dirty="0" smtClean="0"/>
              <a:t> </a:t>
            </a:r>
            <a:r>
              <a:rPr lang="ru-RU" sz="2400" dirty="0" err="1" smtClean="0"/>
              <a:t>поетеса</a:t>
            </a:r>
            <a:r>
              <a:rPr lang="ru-RU" sz="2400" dirty="0" smtClean="0"/>
              <a:t> </a:t>
            </a:r>
            <a:r>
              <a:rPr lang="ru-RU" sz="2400" dirty="0" err="1" smtClean="0"/>
              <a:t>Ліна</a:t>
            </a:r>
            <a:r>
              <a:rPr lang="ru-RU" sz="2400" dirty="0" smtClean="0"/>
              <a:t> Костенко, </a:t>
            </a:r>
            <a:r>
              <a:rPr lang="ru-RU" sz="2400" dirty="0" err="1" smtClean="0"/>
              <a:t>щоб</a:t>
            </a:r>
            <a:r>
              <a:rPr lang="ru-RU" sz="2400" dirty="0" smtClean="0"/>
              <a:t> </a:t>
            </a:r>
            <a:r>
              <a:rPr lang="ru-RU" sz="2400" dirty="0" err="1" smtClean="0"/>
              <a:t>передати</a:t>
            </a:r>
            <a:r>
              <a:rPr lang="ru-RU" sz="2400" dirty="0" smtClean="0"/>
              <a:t> його красу і </a:t>
            </a:r>
            <a:r>
              <a:rPr lang="ru-RU" sz="2400" dirty="0" err="1" smtClean="0"/>
              <a:t>неповторність</a:t>
            </a:r>
            <a:r>
              <a:rPr lang="ru-RU" sz="2400" dirty="0" smtClean="0"/>
              <a:t>:</a:t>
            </a:r>
          </a:p>
          <a:p>
            <a:endParaRPr lang="ru-RU" sz="2400" dirty="0" smtClean="0"/>
          </a:p>
          <a:p>
            <a:r>
              <a:rPr lang="ru-RU" sz="2400" b="1" dirty="0" smtClean="0"/>
              <a:t>Цей ліс </a:t>
            </a:r>
            <a:r>
              <a:rPr lang="ru-RU" sz="2400" b="1" dirty="0" err="1" smtClean="0"/>
              <a:t>живий</a:t>
            </a:r>
            <a:r>
              <a:rPr lang="ru-RU" sz="2400" b="1" dirty="0" smtClean="0"/>
              <a:t>, у </a:t>
            </a:r>
            <a:r>
              <a:rPr lang="ru-RU" sz="2400" b="1" dirty="0" err="1" smtClean="0"/>
              <a:t>нього</a:t>
            </a:r>
            <a:r>
              <a:rPr lang="ru-RU" sz="2400" b="1" dirty="0" smtClean="0"/>
              <a:t> </a:t>
            </a:r>
            <a:r>
              <a:rPr lang="ru-RU" sz="2400" b="1" dirty="0" err="1" smtClean="0"/>
              <a:t>добрі</a:t>
            </a:r>
            <a:r>
              <a:rPr lang="ru-RU" sz="2400" b="1" dirty="0" smtClean="0"/>
              <a:t> </a:t>
            </a:r>
            <a:r>
              <a:rPr lang="ru-RU" sz="2400" b="1" dirty="0" err="1" smtClean="0"/>
              <a:t>очі</a:t>
            </a:r>
            <a:r>
              <a:rPr lang="ru-RU" sz="2400" b="1" dirty="0" smtClean="0"/>
              <a:t>. </a:t>
            </a:r>
            <a:r>
              <a:rPr lang="ru-RU" sz="2400" b="1" dirty="0" err="1" smtClean="0"/>
              <a:t>Шумлять</a:t>
            </a:r>
            <a:r>
              <a:rPr lang="ru-RU" sz="2400" b="1" dirty="0" smtClean="0"/>
              <a:t> </a:t>
            </a:r>
            <a:r>
              <a:rPr lang="ru-RU" sz="2400" b="1" dirty="0" err="1" smtClean="0"/>
              <a:t>вітри</a:t>
            </a:r>
            <a:r>
              <a:rPr lang="ru-RU" sz="2400" b="1" dirty="0" smtClean="0"/>
              <a:t> у </a:t>
            </a:r>
            <a:r>
              <a:rPr lang="ru-RU" sz="2400" b="1" dirty="0" err="1" smtClean="0"/>
              <a:t>нього</a:t>
            </a:r>
            <a:r>
              <a:rPr lang="ru-RU" sz="2400" b="1" dirty="0" smtClean="0"/>
              <a:t> в </a:t>
            </a:r>
            <a:r>
              <a:rPr lang="ru-RU" sz="2400" b="1" dirty="0" err="1" smtClean="0"/>
              <a:t>голові</a:t>
            </a:r>
            <a:r>
              <a:rPr lang="ru-RU" sz="2400" b="1" dirty="0" smtClean="0"/>
              <a:t>. </a:t>
            </a:r>
            <a:r>
              <a:rPr lang="ru-RU" sz="2400" b="1" dirty="0" err="1" smtClean="0"/>
              <a:t>Старезні</a:t>
            </a:r>
            <a:r>
              <a:rPr lang="ru-RU" sz="2400" b="1" dirty="0" smtClean="0"/>
              <a:t> </a:t>
            </a:r>
            <a:r>
              <a:rPr lang="ru-RU" sz="2400" b="1" dirty="0" err="1" smtClean="0"/>
              <a:t>пні</a:t>
            </a:r>
            <a:r>
              <a:rPr lang="ru-RU" sz="2400" b="1" dirty="0" smtClean="0"/>
              <a:t>, </a:t>
            </a:r>
            <a:r>
              <a:rPr lang="ru-RU" sz="2400" b="1" dirty="0" err="1" smtClean="0"/>
              <a:t>кошлаті</a:t>
            </a:r>
            <a:r>
              <a:rPr lang="ru-RU" sz="2400" b="1" dirty="0" smtClean="0"/>
              <a:t> </a:t>
            </a:r>
            <a:r>
              <a:rPr lang="ru-RU" sz="2400" b="1" dirty="0" err="1" smtClean="0"/>
              <a:t>поторочі</a:t>
            </a:r>
            <a:r>
              <a:rPr lang="ru-RU" sz="2400" b="1" dirty="0" smtClean="0"/>
              <a:t>, </a:t>
            </a:r>
            <a:r>
              <a:rPr lang="ru-RU" sz="2400" b="1" dirty="0" err="1" smtClean="0"/>
              <a:t>Літопис</a:t>
            </a:r>
            <a:r>
              <a:rPr lang="ru-RU" sz="2400" b="1" dirty="0" smtClean="0"/>
              <a:t> </a:t>
            </a:r>
            <a:r>
              <a:rPr lang="ru-RU" sz="2400" b="1" dirty="0" err="1" smtClean="0"/>
              <a:t>тиші</a:t>
            </a:r>
            <a:r>
              <a:rPr lang="ru-RU" sz="2400" b="1" dirty="0" smtClean="0"/>
              <a:t> </a:t>
            </a:r>
            <a:r>
              <a:rPr lang="ru-RU" sz="2400" b="1" dirty="0" err="1" smtClean="0"/>
              <a:t>пишуть</a:t>
            </a:r>
            <a:r>
              <a:rPr lang="ru-RU" sz="2400" b="1" dirty="0" smtClean="0"/>
              <a:t> у </a:t>
            </a:r>
            <a:r>
              <a:rPr lang="ru-RU" sz="2400" b="1" dirty="0" err="1" smtClean="0"/>
              <a:t>траві</a:t>
            </a:r>
            <a:r>
              <a:rPr lang="ru-RU" sz="2400" b="1" dirty="0" smtClean="0"/>
              <a:t>. </a:t>
            </a:r>
            <a:r>
              <a:rPr lang="ru-RU" sz="2400" b="1" dirty="0" err="1" smtClean="0"/>
              <a:t>Дубовий</a:t>
            </a:r>
            <a:r>
              <a:rPr lang="ru-RU" sz="2400" b="1" dirty="0" smtClean="0"/>
              <a:t> Нестор дивиться </a:t>
            </a:r>
            <a:r>
              <a:rPr lang="ru-RU" sz="2400" b="1" dirty="0" err="1" smtClean="0"/>
              <a:t>крізь</a:t>
            </a:r>
            <a:r>
              <a:rPr lang="ru-RU" sz="2400" b="1" dirty="0" smtClean="0"/>
              <a:t> </a:t>
            </a:r>
            <a:r>
              <a:rPr lang="ru-RU" sz="2400" b="1" dirty="0" err="1" smtClean="0"/>
              <a:t>пальці</a:t>
            </a:r>
            <a:endParaRPr lang="ru-RU" sz="2400" b="1" dirty="0" smtClean="0"/>
          </a:p>
          <a:p>
            <a:endParaRPr lang="ru-RU" sz="2400" b="1" dirty="0" smtClean="0"/>
          </a:p>
          <a:p>
            <a:r>
              <a:rPr lang="ru-RU" sz="2400" b="1" dirty="0" smtClean="0"/>
              <a:t>На </a:t>
            </a:r>
            <a:r>
              <a:rPr lang="ru-RU" sz="2400" b="1" dirty="0" err="1" smtClean="0"/>
              <a:t>білі</a:t>
            </a:r>
            <a:r>
              <a:rPr lang="ru-RU" sz="2400" b="1" dirty="0" smtClean="0"/>
              <a:t> </a:t>
            </a:r>
            <a:r>
              <a:rPr lang="ru-RU" sz="2400" b="1" dirty="0" err="1" smtClean="0"/>
              <a:t>вальси</a:t>
            </a:r>
            <a:r>
              <a:rPr lang="ru-RU" sz="2400" b="1" dirty="0" smtClean="0"/>
              <a:t> </a:t>
            </a:r>
            <a:r>
              <a:rPr lang="ru-RU" sz="2400" b="1" dirty="0" err="1" smtClean="0"/>
              <a:t>радісних</a:t>
            </a:r>
            <a:r>
              <a:rPr lang="ru-RU" sz="2400" b="1" dirty="0" smtClean="0"/>
              <a:t> </a:t>
            </a:r>
            <a:r>
              <a:rPr lang="ru-RU" sz="2400" b="1" dirty="0" err="1" smtClean="0"/>
              <a:t>беріз</a:t>
            </a:r>
            <a:r>
              <a:rPr lang="ru-RU" sz="2400" b="1" dirty="0" smtClean="0"/>
              <a:t>. І </a:t>
            </a:r>
            <a:r>
              <a:rPr lang="ru-RU" sz="2400" b="1" dirty="0" err="1" smtClean="0"/>
              <a:t>сонний</a:t>
            </a:r>
            <a:r>
              <a:rPr lang="ru-RU" sz="2400" b="1" dirty="0" smtClean="0"/>
              <a:t> гриб в </a:t>
            </a:r>
            <a:r>
              <a:rPr lang="ru-RU" sz="2400" b="1" dirty="0" err="1" smtClean="0"/>
              <a:t>смарагдовій</a:t>
            </a:r>
            <a:r>
              <a:rPr lang="ru-RU" sz="2400" b="1" dirty="0" smtClean="0"/>
              <a:t> </a:t>
            </a:r>
            <a:r>
              <a:rPr lang="ru-RU" sz="2400" b="1" dirty="0" err="1" smtClean="0"/>
              <a:t>куфайці</a:t>
            </a:r>
            <a:r>
              <a:rPr lang="ru-RU" sz="2400" b="1" dirty="0" smtClean="0"/>
              <a:t> </a:t>
            </a:r>
            <a:r>
              <a:rPr lang="ru-RU" sz="2400" b="1" dirty="0" err="1" smtClean="0"/>
              <a:t>Дощу</a:t>
            </a:r>
            <a:r>
              <a:rPr lang="ru-RU" sz="2400" b="1" dirty="0" smtClean="0"/>
              <a:t> </a:t>
            </a:r>
            <a:r>
              <a:rPr lang="ru-RU" sz="2400" b="1" dirty="0" err="1" smtClean="0"/>
              <a:t>напився</a:t>
            </a:r>
            <a:r>
              <a:rPr lang="ru-RU" sz="2400" b="1" dirty="0" smtClean="0"/>
              <a:t> і за день </a:t>
            </a:r>
            <a:r>
              <a:rPr lang="ru-RU" sz="2400" b="1" dirty="0" err="1" smtClean="0"/>
              <a:t>підріс</a:t>
            </a:r>
            <a:r>
              <a:rPr lang="ru-RU" sz="2400" b="1" dirty="0" smtClean="0"/>
              <a:t>.</a:t>
            </a:r>
            <a:endParaRPr lang="ru-RU" sz="2400" b="1"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813" y="-1"/>
            <a:ext cx="4711221" cy="6858001"/>
          </a:xfrm>
          <a:prstGeom prst="rect">
            <a:avLst/>
          </a:prstGeom>
        </p:spPr>
      </p:pic>
    </p:spTree>
    <p:extLst>
      <p:ext uri="{BB962C8B-B14F-4D97-AF65-F5344CB8AC3E}">
        <p14:creationId xmlns:p14="http://schemas.microsoft.com/office/powerpoint/2010/main" val="355520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0"/>
            <a:ext cx="6195607" cy="923330"/>
          </a:xfrm>
          <a:prstGeom prst="rect">
            <a:avLst/>
          </a:prstGeom>
        </p:spPr>
        <p:txBody>
          <a:bodyPr wrap="none">
            <a:spAutoFit/>
          </a:bodyPr>
          <a:lstStyle/>
          <a:p>
            <a:r>
              <a:rPr lang="ru-RU" sz="5400" dirty="0" smtClean="0">
                <a:solidFill>
                  <a:schemeClr val="accent4"/>
                </a:solidFill>
              </a:rPr>
              <a:t>ТВАРИННЕ ЦАРСТВО</a:t>
            </a:r>
            <a:endParaRPr lang="ru-RU" sz="5400" dirty="0">
              <a:solidFill>
                <a:schemeClr val="accent4"/>
              </a:solidFill>
            </a:endParaRPr>
          </a:p>
        </p:txBody>
      </p:sp>
      <p:sp>
        <p:nvSpPr>
          <p:cNvPr id="5" name="Прямоугольник 4"/>
          <p:cNvSpPr/>
          <p:nvPr/>
        </p:nvSpPr>
        <p:spPr>
          <a:xfrm>
            <a:off x="1458" y="764705"/>
            <a:ext cx="9142541" cy="6001643"/>
          </a:xfrm>
          <a:prstGeom prst="rect">
            <a:avLst/>
          </a:prstGeom>
        </p:spPr>
        <p:txBody>
          <a:bodyPr wrap="square">
            <a:spAutoFit/>
          </a:bodyPr>
          <a:lstStyle/>
          <a:p>
            <a:r>
              <a:rPr lang="ru-RU" sz="2400" dirty="0" err="1" smtClean="0">
                <a:solidFill>
                  <a:schemeClr val="tx2">
                    <a:lumMod val="50000"/>
                  </a:schemeClr>
                </a:solidFill>
              </a:rPr>
              <a:t>Тварини</a:t>
            </a:r>
            <a:r>
              <a:rPr lang="ru-RU" sz="2400" dirty="0" smtClean="0">
                <a:solidFill>
                  <a:schemeClr val="tx2">
                    <a:lumMod val="50000"/>
                  </a:schemeClr>
                </a:solidFill>
              </a:rPr>
              <a:t> </a:t>
            </a:r>
            <a:r>
              <a:rPr lang="ru-RU" sz="2400" dirty="0" err="1" smtClean="0">
                <a:solidFill>
                  <a:schemeClr val="tx2">
                    <a:lumMod val="50000"/>
                  </a:schemeClr>
                </a:solidFill>
              </a:rPr>
              <a:t>лісопарків</a:t>
            </a:r>
            <a:r>
              <a:rPr lang="ru-RU" sz="2400" dirty="0" smtClean="0">
                <a:solidFill>
                  <a:schemeClr val="tx2">
                    <a:lumMod val="50000"/>
                  </a:schemeClr>
                </a:solidFill>
              </a:rPr>
              <a:t>. У </a:t>
            </a:r>
            <a:r>
              <a:rPr lang="ru-RU" sz="2400" dirty="0" err="1" smtClean="0">
                <a:solidFill>
                  <a:schemeClr val="tx2">
                    <a:lumMod val="50000"/>
                  </a:schemeClr>
                </a:solidFill>
              </a:rPr>
              <a:t>широколистяних</a:t>
            </a:r>
            <a:r>
              <a:rPr lang="ru-RU" sz="2400" dirty="0" smtClean="0">
                <a:solidFill>
                  <a:schemeClr val="tx2">
                    <a:lumMod val="50000"/>
                  </a:schemeClr>
                </a:solidFill>
              </a:rPr>
              <a:t> </a:t>
            </a:r>
            <a:r>
              <a:rPr lang="ru-RU" sz="2400" dirty="0" err="1" smtClean="0">
                <a:solidFill>
                  <a:schemeClr val="tx2">
                    <a:lumMod val="50000"/>
                  </a:schemeClr>
                </a:solidFill>
              </a:rPr>
              <a:t>лісах</a:t>
            </a:r>
            <a:r>
              <a:rPr lang="ru-RU" sz="2400" dirty="0" smtClean="0">
                <a:solidFill>
                  <a:schemeClr val="tx2">
                    <a:lumMod val="50000"/>
                  </a:schemeClr>
                </a:solidFill>
              </a:rPr>
              <a:t>, що в околицях Києва, </a:t>
            </a:r>
            <a:r>
              <a:rPr lang="ru-RU" sz="2400" dirty="0" err="1" smtClean="0">
                <a:solidFill>
                  <a:schemeClr val="tx2">
                    <a:lumMod val="50000"/>
                  </a:schemeClr>
                </a:solidFill>
              </a:rPr>
              <a:t>тваринний</a:t>
            </a:r>
            <a:r>
              <a:rPr lang="ru-RU" sz="2400" dirty="0" smtClean="0">
                <a:solidFill>
                  <a:schemeClr val="tx2">
                    <a:lumMod val="50000"/>
                  </a:schemeClr>
                </a:solidFill>
              </a:rPr>
              <a:t> </a:t>
            </a:r>
            <a:r>
              <a:rPr lang="ru-RU" sz="2400" dirty="0" err="1" smtClean="0">
                <a:solidFill>
                  <a:schemeClr val="tx2">
                    <a:lumMod val="50000"/>
                  </a:schemeClr>
                </a:solidFill>
              </a:rPr>
              <a:t>світ</a:t>
            </a:r>
            <a:r>
              <a:rPr lang="ru-RU" sz="2400" dirty="0" smtClean="0">
                <a:solidFill>
                  <a:schemeClr val="tx2">
                    <a:lumMod val="50000"/>
                  </a:schemeClr>
                </a:solidFill>
              </a:rPr>
              <a:t> дуже </a:t>
            </a:r>
            <a:r>
              <a:rPr lang="ru-RU" sz="2400" dirty="0" err="1" smtClean="0">
                <a:solidFill>
                  <a:schemeClr val="tx2">
                    <a:lumMod val="50000"/>
                  </a:schemeClr>
                </a:solidFill>
              </a:rPr>
              <a:t>різноманітний</a:t>
            </a:r>
            <a:r>
              <a:rPr lang="ru-RU" sz="2400" dirty="0" smtClean="0">
                <a:solidFill>
                  <a:schemeClr val="tx2">
                    <a:lumMod val="50000"/>
                  </a:schemeClr>
                </a:solidFill>
              </a:rPr>
              <a:t>. </a:t>
            </a:r>
            <a:r>
              <a:rPr lang="ru-RU" sz="2400" dirty="0" err="1" smtClean="0">
                <a:solidFill>
                  <a:schemeClr val="tx2">
                    <a:lumMod val="50000"/>
                  </a:schemeClr>
                </a:solidFill>
              </a:rPr>
              <a:t>Можна</a:t>
            </a:r>
            <a:r>
              <a:rPr lang="ru-RU" sz="2400" dirty="0" smtClean="0">
                <a:solidFill>
                  <a:schemeClr val="tx2">
                    <a:lumMod val="50000"/>
                  </a:schemeClr>
                </a:solidFill>
              </a:rPr>
              <a:t> </a:t>
            </a:r>
            <a:r>
              <a:rPr lang="ru-RU" sz="2400" dirty="0" err="1" smtClean="0">
                <a:solidFill>
                  <a:schemeClr val="tx2">
                    <a:lumMod val="50000"/>
                  </a:schemeClr>
                </a:solidFill>
              </a:rPr>
              <a:t>зустріти</a:t>
            </a:r>
            <a:r>
              <a:rPr lang="ru-RU" sz="2400" dirty="0" smtClean="0">
                <a:solidFill>
                  <a:schemeClr val="tx2">
                    <a:lumMod val="50000"/>
                  </a:schemeClr>
                </a:solidFill>
              </a:rPr>
              <a:t> дикого кабана та косуль. </a:t>
            </a:r>
            <a:r>
              <a:rPr lang="ru-RU" sz="2400" dirty="0" err="1" smtClean="0">
                <a:solidFill>
                  <a:schemeClr val="tx2">
                    <a:lumMod val="50000"/>
                  </a:schemeClr>
                </a:solidFill>
              </a:rPr>
              <a:t>Полюють</a:t>
            </a:r>
            <a:r>
              <a:rPr lang="ru-RU" sz="2400" dirty="0" smtClean="0">
                <a:solidFill>
                  <a:schemeClr val="tx2">
                    <a:lumMod val="50000"/>
                  </a:schemeClr>
                </a:solidFill>
              </a:rPr>
              <a:t> </a:t>
            </a:r>
            <a:r>
              <a:rPr lang="ru-RU" sz="2400" dirty="0" err="1" smtClean="0">
                <a:solidFill>
                  <a:schemeClr val="tx2">
                    <a:lumMod val="50000"/>
                  </a:schemeClr>
                </a:solidFill>
              </a:rPr>
              <a:t>лисиці</a:t>
            </a:r>
            <a:r>
              <a:rPr lang="ru-RU" sz="2400" dirty="0" smtClean="0">
                <a:solidFill>
                  <a:schemeClr val="tx2">
                    <a:lumMod val="50000"/>
                  </a:schemeClr>
                </a:solidFill>
              </a:rPr>
              <a:t>, </a:t>
            </a:r>
            <a:r>
              <a:rPr lang="ru-RU" sz="2400" dirty="0" err="1" smtClean="0">
                <a:solidFill>
                  <a:schemeClr val="tx2">
                    <a:lumMod val="50000"/>
                  </a:schemeClr>
                </a:solidFill>
              </a:rPr>
              <a:t>стрибає</a:t>
            </a:r>
            <a:r>
              <a:rPr lang="ru-RU" sz="2400" dirty="0" smtClean="0">
                <a:solidFill>
                  <a:schemeClr val="tx2">
                    <a:lumMod val="50000"/>
                  </a:schemeClr>
                </a:solidFill>
              </a:rPr>
              <a:t> </a:t>
            </a:r>
            <a:r>
              <a:rPr lang="ru-RU" sz="2400" dirty="0" err="1" smtClean="0">
                <a:solidFill>
                  <a:schemeClr val="tx2">
                    <a:lumMod val="50000"/>
                  </a:schemeClr>
                </a:solidFill>
              </a:rPr>
              <a:t>полохливий</a:t>
            </a:r>
            <a:r>
              <a:rPr lang="ru-RU" sz="2400" dirty="0" smtClean="0">
                <a:solidFill>
                  <a:schemeClr val="tx2">
                    <a:lumMod val="50000"/>
                  </a:schemeClr>
                </a:solidFill>
              </a:rPr>
              <a:t> </a:t>
            </a:r>
            <a:r>
              <a:rPr lang="ru-RU" sz="2400" dirty="0" err="1" smtClean="0">
                <a:solidFill>
                  <a:schemeClr val="tx2">
                    <a:lumMod val="50000"/>
                  </a:schemeClr>
                </a:solidFill>
              </a:rPr>
              <a:t>заєць</a:t>
            </a:r>
            <a:r>
              <a:rPr lang="ru-RU" sz="2400" dirty="0" smtClean="0">
                <a:solidFill>
                  <a:schemeClr val="tx2">
                    <a:lumMod val="50000"/>
                  </a:schemeClr>
                </a:solidFill>
              </a:rPr>
              <a:t>-русак. На деревах </a:t>
            </a:r>
            <a:r>
              <a:rPr lang="ru-RU" sz="2400" dirty="0" err="1" smtClean="0">
                <a:solidFill>
                  <a:schemeClr val="tx2">
                    <a:lumMod val="50000"/>
                  </a:schemeClr>
                </a:solidFill>
              </a:rPr>
              <a:t>миготять</a:t>
            </a:r>
            <a:r>
              <a:rPr lang="ru-RU" sz="2400" dirty="0" smtClean="0">
                <a:solidFill>
                  <a:schemeClr val="tx2">
                    <a:lumMod val="50000"/>
                  </a:schemeClr>
                </a:solidFill>
              </a:rPr>
              <a:t> </a:t>
            </a:r>
            <a:r>
              <a:rPr lang="ru-RU" sz="2400" dirty="0" err="1" smtClean="0">
                <a:solidFill>
                  <a:schemeClr val="tx2">
                    <a:lumMod val="50000"/>
                  </a:schemeClr>
                </a:solidFill>
              </a:rPr>
              <a:t>руді</a:t>
            </a:r>
            <a:r>
              <a:rPr lang="ru-RU" sz="2400" dirty="0" smtClean="0">
                <a:solidFill>
                  <a:schemeClr val="tx2">
                    <a:lumMod val="50000"/>
                  </a:schemeClr>
                </a:solidFill>
              </a:rPr>
              <a:t> </a:t>
            </a:r>
            <a:r>
              <a:rPr lang="ru-RU" sz="2400" dirty="0" err="1" smtClean="0">
                <a:solidFill>
                  <a:schemeClr val="tx2">
                    <a:lumMod val="50000"/>
                  </a:schemeClr>
                </a:solidFill>
              </a:rPr>
              <a:t>білки</a:t>
            </a:r>
            <a:r>
              <a:rPr lang="ru-RU" sz="2400" dirty="0" smtClean="0">
                <a:solidFill>
                  <a:schemeClr val="tx2">
                    <a:lumMod val="50000"/>
                  </a:schemeClr>
                </a:solidFill>
              </a:rPr>
              <a:t>, а внизу </a:t>
            </a:r>
            <a:r>
              <a:rPr lang="ru-RU" sz="2400" dirty="0" err="1" smtClean="0">
                <a:solidFill>
                  <a:schemeClr val="tx2">
                    <a:lumMod val="50000"/>
                  </a:schemeClr>
                </a:solidFill>
              </a:rPr>
              <a:t>ховаються</a:t>
            </a:r>
            <a:r>
              <a:rPr lang="ru-RU" sz="2400" dirty="0" smtClean="0">
                <a:solidFill>
                  <a:schemeClr val="tx2">
                    <a:lumMod val="50000"/>
                  </a:schemeClr>
                </a:solidFill>
              </a:rPr>
              <a:t> </a:t>
            </a:r>
            <a:r>
              <a:rPr lang="ru-RU" sz="2400" dirty="0" err="1" smtClean="0">
                <a:solidFill>
                  <a:schemeClr val="tx2">
                    <a:lumMod val="50000"/>
                  </a:schemeClr>
                </a:solidFill>
              </a:rPr>
              <a:t>тхори</a:t>
            </a:r>
            <a:r>
              <a:rPr lang="ru-RU" sz="2400" dirty="0" smtClean="0">
                <a:solidFill>
                  <a:schemeClr val="tx2">
                    <a:lumMod val="50000"/>
                  </a:schemeClr>
                </a:solidFill>
              </a:rPr>
              <a:t>, </a:t>
            </a:r>
            <a:r>
              <a:rPr lang="ru-RU" sz="2400" dirty="0" err="1" smtClean="0">
                <a:solidFill>
                  <a:schemeClr val="tx2">
                    <a:lumMod val="50000"/>
                  </a:schemeClr>
                </a:solidFill>
              </a:rPr>
              <a:t>клопочеться</a:t>
            </a:r>
            <a:r>
              <a:rPr lang="ru-RU" sz="2400" dirty="0" smtClean="0">
                <a:solidFill>
                  <a:schemeClr val="tx2">
                    <a:lumMod val="50000"/>
                  </a:schemeClr>
                </a:solidFill>
              </a:rPr>
              <a:t> </a:t>
            </a:r>
            <a:r>
              <a:rPr lang="ru-RU" sz="2400" dirty="0" err="1" smtClean="0">
                <a:solidFill>
                  <a:schemeClr val="tx2">
                    <a:lumMod val="50000"/>
                  </a:schemeClr>
                </a:solidFill>
              </a:rPr>
              <a:t>їжак</a:t>
            </a:r>
            <a:r>
              <a:rPr lang="ru-RU" sz="2400" dirty="0" smtClean="0">
                <a:solidFill>
                  <a:schemeClr val="tx2">
                    <a:lumMod val="50000"/>
                  </a:schemeClr>
                </a:solidFill>
              </a:rPr>
              <a:t>, </a:t>
            </a:r>
            <a:r>
              <a:rPr lang="ru-RU" sz="2400" dirty="0" err="1" smtClean="0">
                <a:solidFill>
                  <a:schemeClr val="tx2">
                    <a:lumMod val="50000"/>
                  </a:schemeClr>
                </a:solidFill>
              </a:rPr>
              <a:t>десь</a:t>
            </a:r>
            <a:r>
              <a:rPr lang="ru-RU" sz="2400" dirty="0" smtClean="0">
                <a:solidFill>
                  <a:schemeClr val="tx2">
                    <a:lumMod val="50000"/>
                  </a:schemeClr>
                </a:solidFill>
              </a:rPr>
              <a:t> </a:t>
            </a:r>
            <a:r>
              <a:rPr lang="ru-RU" sz="2400" dirty="0" err="1" smtClean="0">
                <a:solidFill>
                  <a:schemeClr val="tx2">
                    <a:lumMod val="50000"/>
                  </a:schemeClr>
                </a:solidFill>
              </a:rPr>
              <a:t>зарилися</a:t>
            </a:r>
            <a:r>
              <a:rPr lang="ru-RU" sz="2400" dirty="0" smtClean="0">
                <a:solidFill>
                  <a:schemeClr val="tx2">
                    <a:lumMod val="50000"/>
                  </a:schemeClr>
                </a:solidFill>
              </a:rPr>
              <a:t> </a:t>
            </a:r>
            <a:r>
              <a:rPr lang="ru-RU" sz="2400" dirty="0" err="1" smtClean="0">
                <a:solidFill>
                  <a:schemeClr val="tx2">
                    <a:lumMod val="50000"/>
                  </a:schemeClr>
                </a:solidFill>
              </a:rPr>
              <a:t>невидимі</a:t>
            </a:r>
            <a:r>
              <a:rPr lang="ru-RU" sz="2400" dirty="0" smtClean="0">
                <a:solidFill>
                  <a:schemeClr val="tx2">
                    <a:lumMod val="50000"/>
                  </a:schemeClr>
                </a:solidFill>
              </a:rPr>
              <a:t> </a:t>
            </a:r>
            <a:r>
              <a:rPr lang="ru-RU" sz="2400" dirty="0" err="1" smtClean="0">
                <a:solidFill>
                  <a:schemeClr val="tx2">
                    <a:lumMod val="50000"/>
                  </a:schemeClr>
                </a:solidFill>
              </a:rPr>
              <a:t>кроти</a:t>
            </a:r>
            <a:r>
              <a:rPr lang="ru-RU" sz="2400" dirty="0" smtClean="0">
                <a:solidFill>
                  <a:schemeClr val="tx2">
                    <a:lumMod val="50000"/>
                  </a:schemeClr>
                </a:solidFill>
              </a:rPr>
              <a:t> та </a:t>
            </a:r>
            <a:r>
              <a:rPr lang="ru-RU" sz="2400" dirty="0" err="1" smtClean="0">
                <a:solidFill>
                  <a:schemeClr val="tx2">
                    <a:lumMod val="50000"/>
                  </a:schemeClr>
                </a:solidFill>
              </a:rPr>
              <a:t>землерийки</a:t>
            </a:r>
            <a:r>
              <a:rPr lang="ru-RU" sz="2400" dirty="0" smtClean="0">
                <a:solidFill>
                  <a:schemeClr val="tx2">
                    <a:lumMod val="50000"/>
                  </a:schemeClr>
                </a:solidFill>
              </a:rPr>
              <a:t>. У </a:t>
            </a:r>
            <a:r>
              <a:rPr lang="ru-RU" sz="2400" dirty="0" err="1" smtClean="0">
                <a:solidFill>
                  <a:schemeClr val="tx2">
                    <a:lumMod val="50000"/>
                  </a:schemeClr>
                </a:solidFill>
              </a:rPr>
              <a:t>траві</a:t>
            </a:r>
            <a:r>
              <a:rPr lang="ru-RU" sz="2400" dirty="0" smtClean="0">
                <a:solidFill>
                  <a:schemeClr val="tx2">
                    <a:lumMod val="50000"/>
                  </a:schemeClr>
                </a:solidFill>
              </a:rPr>
              <a:t> </a:t>
            </a:r>
            <a:r>
              <a:rPr lang="ru-RU" sz="2400" dirty="0" err="1" smtClean="0">
                <a:solidFill>
                  <a:schemeClr val="tx2">
                    <a:lumMod val="50000"/>
                  </a:schemeClr>
                </a:solidFill>
              </a:rPr>
              <a:t>зустрічаються</a:t>
            </a:r>
            <a:r>
              <a:rPr lang="ru-RU" sz="2400" dirty="0" smtClean="0">
                <a:solidFill>
                  <a:schemeClr val="tx2">
                    <a:lumMod val="50000"/>
                  </a:schemeClr>
                </a:solidFill>
              </a:rPr>
              <a:t> </a:t>
            </a:r>
            <a:r>
              <a:rPr lang="ru-RU" sz="2400" dirty="0" err="1" smtClean="0">
                <a:solidFill>
                  <a:schemeClr val="tx2">
                    <a:lumMod val="50000"/>
                  </a:schemeClr>
                </a:solidFill>
              </a:rPr>
              <a:t>вужі</a:t>
            </a:r>
            <a:r>
              <a:rPr lang="ru-RU" sz="2400" dirty="0" smtClean="0">
                <a:solidFill>
                  <a:schemeClr val="tx2">
                    <a:lumMod val="50000"/>
                  </a:schemeClr>
                </a:solidFill>
              </a:rPr>
              <a:t> та </a:t>
            </a:r>
            <a:r>
              <a:rPr lang="ru-RU" sz="2400" dirty="0" err="1" smtClean="0">
                <a:solidFill>
                  <a:schemeClr val="tx2">
                    <a:lumMod val="50000"/>
                  </a:schemeClr>
                </a:solidFill>
              </a:rPr>
              <a:t>ящірки</a:t>
            </a:r>
            <a:r>
              <a:rPr lang="ru-RU" sz="2400" dirty="0" smtClean="0">
                <a:solidFill>
                  <a:schemeClr val="tx2">
                    <a:lumMod val="50000"/>
                  </a:schemeClr>
                </a:solidFill>
              </a:rPr>
              <a:t>. У </a:t>
            </a:r>
            <a:r>
              <a:rPr lang="ru-RU" sz="2400" dirty="0" err="1" smtClean="0">
                <a:solidFill>
                  <a:schemeClr val="tx2">
                    <a:lumMod val="50000"/>
                  </a:schemeClr>
                </a:solidFill>
              </a:rPr>
              <a:t>верховітті</a:t>
            </a:r>
            <a:r>
              <a:rPr lang="ru-RU" sz="2400" dirty="0" smtClean="0">
                <a:solidFill>
                  <a:schemeClr val="tx2">
                    <a:lumMod val="50000"/>
                  </a:schemeClr>
                </a:solidFill>
              </a:rPr>
              <a:t> </a:t>
            </a:r>
            <a:r>
              <a:rPr lang="ru-RU" sz="2400" dirty="0" err="1" smtClean="0">
                <a:solidFill>
                  <a:schemeClr val="tx2">
                    <a:lumMod val="50000"/>
                  </a:schemeClr>
                </a:solidFill>
              </a:rPr>
              <a:t>справжнє</a:t>
            </a:r>
            <a:r>
              <a:rPr lang="ru-RU" sz="2400" dirty="0" smtClean="0">
                <a:solidFill>
                  <a:schemeClr val="tx2">
                    <a:lumMod val="50000"/>
                  </a:schemeClr>
                </a:solidFill>
              </a:rPr>
              <a:t> </a:t>
            </a:r>
            <a:r>
              <a:rPr lang="ru-RU" sz="2400" dirty="0" err="1" smtClean="0">
                <a:solidFill>
                  <a:schemeClr val="tx2">
                    <a:lumMod val="50000"/>
                  </a:schemeClr>
                </a:solidFill>
              </a:rPr>
              <a:t>пташине</a:t>
            </a:r>
            <a:r>
              <a:rPr lang="ru-RU" sz="2400" dirty="0" smtClean="0">
                <a:solidFill>
                  <a:schemeClr val="tx2">
                    <a:lumMod val="50000"/>
                  </a:schemeClr>
                </a:solidFill>
              </a:rPr>
              <a:t> царство: зяблики, </a:t>
            </a:r>
            <a:r>
              <a:rPr lang="ru-RU" sz="2400" dirty="0" err="1" smtClean="0">
                <a:solidFill>
                  <a:schemeClr val="tx2">
                    <a:lumMod val="50000"/>
                  </a:schemeClr>
                </a:solidFill>
              </a:rPr>
              <a:t>дятли</a:t>
            </a:r>
            <a:r>
              <a:rPr lang="ru-RU" sz="2400" dirty="0" smtClean="0">
                <a:solidFill>
                  <a:schemeClr val="tx2">
                    <a:lumMod val="50000"/>
                  </a:schemeClr>
                </a:solidFill>
              </a:rPr>
              <a:t>, </a:t>
            </a:r>
            <a:r>
              <a:rPr lang="ru-RU" sz="2400" dirty="0" err="1" smtClean="0">
                <a:solidFill>
                  <a:schemeClr val="tx2">
                    <a:lumMod val="50000"/>
                  </a:schemeClr>
                </a:solidFill>
              </a:rPr>
              <a:t>дрозди</a:t>
            </a:r>
            <a:r>
              <a:rPr lang="ru-RU" sz="2400" dirty="0" smtClean="0">
                <a:solidFill>
                  <a:schemeClr val="tx2">
                    <a:lumMod val="50000"/>
                  </a:schemeClr>
                </a:solidFill>
              </a:rPr>
              <a:t>, </a:t>
            </a:r>
            <a:r>
              <a:rPr lang="ru-RU" sz="2400" dirty="0" err="1" smtClean="0">
                <a:solidFill>
                  <a:schemeClr val="tx2">
                    <a:lumMod val="50000"/>
                  </a:schemeClr>
                </a:solidFill>
              </a:rPr>
              <a:t>зо-рянки</a:t>
            </a:r>
            <a:r>
              <a:rPr lang="ru-RU" sz="2400" dirty="0" smtClean="0">
                <a:solidFill>
                  <a:schemeClr val="tx2">
                    <a:lumMod val="50000"/>
                  </a:schemeClr>
                </a:solidFill>
              </a:rPr>
              <a:t>, </a:t>
            </a:r>
            <a:r>
              <a:rPr lang="ru-RU" sz="2400" dirty="0" err="1" smtClean="0">
                <a:solidFill>
                  <a:schemeClr val="tx2">
                    <a:lumMod val="50000"/>
                  </a:schemeClr>
                </a:solidFill>
              </a:rPr>
              <a:t>горихвістки</a:t>
            </a:r>
            <a:r>
              <a:rPr lang="ru-RU" sz="2400" dirty="0" smtClean="0">
                <a:solidFill>
                  <a:schemeClr val="tx2">
                    <a:lumMod val="50000"/>
                  </a:schemeClr>
                </a:solidFill>
              </a:rPr>
              <a:t>, </a:t>
            </a:r>
            <a:r>
              <a:rPr lang="ru-RU" sz="2400" dirty="0" err="1" smtClean="0">
                <a:solidFill>
                  <a:schemeClr val="tx2">
                    <a:lumMod val="50000"/>
                  </a:schemeClr>
                </a:solidFill>
              </a:rPr>
              <a:t>синиці</a:t>
            </a:r>
            <a:r>
              <a:rPr lang="ru-RU" sz="2400" dirty="0" smtClean="0">
                <a:solidFill>
                  <a:schemeClr val="tx2">
                    <a:lumMod val="50000"/>
                  </a:schemeClr>
                </a:solidFill>
              </a:rPr>
              <a:t>, </a:t>
            </a:r>
            <a:r>
              <a:rPr lang="ru-RU" sz="2400" dirty="0" err="1" smtClean="0">
                <a:solidFill>
                  <a:schemeClr val="tx2">
                    <a:lumMod val="50000"/>
                  </a:schemeClr>
                </a:solidFill>
              </a:rPr>
              <a:t>солов'ї</a:t>
            </a:r>
            <a:r>
              <a:rPr lang="ru-RU" sz="2400" dirty="0" smtClean="0">
                <a:solidFill>
                  <a:schemeClr val="tx2">
                    <a:lumMod val="50000"/>
                  </a:schemeClr>
                </a:solidFill>
              </a:rPr>
              <a:t>. Є й </a:t>
            </a:r>
            <a:r>
              <a:rPr lang="ru-RU" sz="2400" dirty="0" err="1" smtClean="0">
                <a:solidFill>
                  <a:schemeClr val="tx2">
                    <a:lumMod val="50000"/>
                  </a:schemeClr>
                </a:solidFill>
              </a:rPr>
              <a:t>хижі</a:t>
            </a:r>
            <a:r>
              <a:rPr lang="ru-RU" sz="2400" dirty="0" smtClean="0">
                <a:solidFill>
                  <a:schemeClr val="tx2">
                    <a:lumMod val="50000"/>
                  </a:schemeClr>
                </a:solidFill>
              </a:rPr>
              <a:t> птахи: </a:t>
            </a:r>
            <a:r>
              <a:rPr lang="ru-RU" sz="2400" dirty="0" err="1" smtClean="0">
                <a:solidFill>
                  <a:schemeClr val="tx2">
                    <a:lumMod val="50000"/>
                  </a:schemeClr>
                </a:solidFill>
              </a:rPr>
              <a:t>сіра</a:t>
            </a:r>
            <a:r>
              <a:rPr lang="ru-RU" sz="2400" dirty="0" smtClean="0">
                <a:solidFill>
                  <a:schemeClr val="tx2">
                    <a:lumMod val="50000"/>
                  </a:schemeClr>
                </a:solidFill>
              </a:rPr>
              <a:t> сова, </a:t>
            </a:r>
            <a:r>
              <a:rPr lang="ru-RU" sz="2400" dirty="0" err="1" smtClean="0">
                <a:solidFill>
                  <a:schemeClr val="tx2">
                    <a:lumMod val="50000"/>
                  </a:schemeClr>
                </a:solidFill>
              </a:rPr>
              <a:t>шуліка</a:t>
            </a:r>
            <a:r>
              <a:rPr lang="ru-RU" sz="2400" dirty="0" smtClean="0">
                <a:solidFill>
                  <a:schemeClr val="tx2">
                    <a:lumMod val="50000"/>
                  </a:schemeClr>
                </a:solidFill>
              </a:rPr>
              <a:t>. У </a:t>
            </a:r>
            <a:r>
              <a:rPr lang="ru-RU" sz="2400" dirty="0" err="1" smtClean="0">
                <a:solidFill>
                  <a:schemeClr val="tx2">
                    <a:lumMod val="50000"/>
                  </a:schemeClr>
                </a:solidFill>
              </a:rPr>
              <a:t>соснових</a:t>
            </a:r>
            <a:r>
              <a:rPr lang="ru-RU" sz="2400" dirty="0" smtClean="0">
                <a:solidFill>
                  <a:schemeClr val="tx2">
                    <a:lumMod val="50000"/>
                  </a:schemeClr>
                </a:solidFill>
              </a:rPr>
              <a:t> </a:t>
            </a:r>
            <a:r>
              <a:rPr lang="ru-RU" sz="2400" dirty="0" err="1" smtClean="0">
                <a:solidFill>
                  <a:schemeClr val="tx2">
                    <a:lumMod val="50000"/>
                  </a:schemeClr>
                </a:solidFill>
              </a:rPr>
              <a:t>лісах</a:t>
            </a:r>
            <a:r>
              <a:rPr lang="ru-RU" sz="2400" dirty="0" smtClean="0">
                <a:solidFill>
                  <a:schemeClr val="tx2">
                    <a:lumMod val="50000"/>
                  </a:schemeClr>
                </a:solidFill>
              </a:rPr>
              <a:t> (борах) </a:t>
            </a:r>
            <a:r>
              <a:rPr lang="ru-RU" sz="2400" dirty="0" err="1" smtClean="0">
                <a:solidFill>
                  <a:schemeClr val="tx2">
                    <a:lumMod val="50000"/>
                  </a:schemeClr>
                </a:solidFill>
              </a:rPr>
              <a:t>тваринний</a:t>
            </a:r>
            <a:r>
              <a:rPr lang="ru-RU" sz="2400" dirty="0" smtClean="0">
                <a:solidFill>
                  <a:schemeClr val="tx2">
                    <a:lumMod val="50000"/>
                  </a:schemeClr>
                </a:solidFill>
              </a:rPr>
              <a:t> </a:t>
            </a:r>
            <a:r>
              <a:rPr lang="ru-RU" sz="2400" dirty="0" err="1" smtClean="0">
                <a:solidFill>
                  <a:schemeClr val="tx2">
                    <a:lumMod val="50000"/>
                  </a:schemeClr>
                </a:solidFill>
              </a:rPr>
              <a:t>світ</a:t>
            </a:r>
            <a:r>
              <a:rPr lang="ru-RU" sz="2400" dirty="0" smtClean="0">
                <a:solidFill>
                  <a:schemeClr val="tx2">
                    <a:lumMod val="50000"/>
                  </a:schemeClr>
                </a:solidFill>
              </a:rPr>
              <a:t> </a:t>
            </a:r>
            <a:r>
              <a:rPr lang="ru-RU" sz="2400" dirty="0" err="1" smtClean="0">
                <a:solidFill>
                  <a:schemeClr val="tx2">
                    <a:lumMod val="50000"/>
                  </a:schemeClr>
                </a:solidFill>
              </a:rPr>
              <a:t>значно</a:t>
            </a:r>
            <a:r>
              <a:rPr lang="ru-RU" sz="2400" dirty="0" smtClean="0">
                <a:solidFill>
                  <a:schemeClr val="tx2">
                    <a:lumMod val="50000"/>
                  </a:schemeClr>
                </a:solidFill>
              </a:rPr>
              <a:t> </a:t>
            </a:r>
            <a:r>
              <a:rPr lang="ru-RU" sz="2400" dirty="0" err="1" smtClean="0">
                <a:solidFill>
                  <a:schemeClr val="tx2">
                    <a:lumMod val="50000"/>
                  </a:schemeClr>
                </a:solidFill>
              </a:rPr>
              <a:t>бідніший</a:t>
            </a:r>
            <a:r>
              <a:rPr lang="ru-RU" sz="2400" dirty="0" smtClean="0">
                <a:solidFill>
                  <a:schemeClr val="tx2">
                    <a:lumMod val="50000"/>
                  </a:schemeClr>
                </a:solidFill>
              </a:rPr>
              <a:t>. Тут </a:t>
            </a:r>
            <a:r>
              <a:rPr lang="ru-RU" sz="2400" dirty="0" err="1" smtClean="0">
                <a:solidFill>
                  <a:schemeClr val="tx2">
                    <a:lumMod val="50000"/>
                  </a:schemeClr>
                </a:solidFill>
              </a:rPr>
              <a:t>поширені</a:t>
            </a:r>
            <a:r>
              <a:rPr lang="ru-RU" sz="2400" dirty="0" smtClean="0">
                <a:solidFill>
                  <a:schemeClr val="tx2">
                    <a:lumMod val="50000"/>
                  </a:schemeClr>
                </a:solidFill>
              </a:rPr>
              <a:t> </a:t>
            </a:r>
            <a:r>
              <a:rPr lang="ru-RU" sz="2400" dirty="0" err="1" smtClean="0">
                <a:solidFill>
                  <a:schemeClr val="tx2">
                    <a:lumMod val="50000"/>
                  </a:schemeClr>
                </a:solidFill>
              </a:rPr>
              <a:t>лисиця</a:t>
            </a:r>
            <a:r>
              <a:rPr lang="ru-RU" sz="2400" dirty="0" smtClean="0">
                <a:solidFill>
                  <a:schemeClr val="tx2">
                    <a:lumMod val="50000"/>
                  </a:schemeClr>
                </a:solidFill>
              </a:rPr>
              <a:t>, </a:t>
            </a:r>
            <a:r>
              <a:rPr lang="ru-RU" sz="2400" dirty="0" err="1" smtClean="0">
                <a:solidFill>
                  <a:schemeClr val="tx2">
                    <a:lumMod val="50000"/>
                  </a:schemeClr>
                </a:solidFill>
              </a:rPr>
              <a:t>заєць</a:t>
            </a:r>
            <a:r>
              <a:rPr lang="ru-RU" sz="2400" dirty="0" smtClean="0">
                <a:solidFill>
                  <a:schemeClr val="tx2">
                    <a:lumMod val="50000"/>
                  </a:schemeClr>
                </a:solidFill>
              </a:rPr>
              <a:t>-русак, </a:t>
            </a:r>
            <a:r>
              <a:rPr lang="ru-RU" sz="2400" dirty="0" err="1" smtClean="0">
                <a:solidFill>
                  <a:schemeClr val="tx2">
                    <a:lumMod val="50000"/>
                  </a:schemeClr>
                </a:solidFill>
              </a:rPr>
              <a:t>білка</a:t>
            </a:r>
            <a:r>
              <a:rPr lang="ru-RU" sz="2400" dirty="0" smtClean="0">
                <a:solidFill>
                  <a:schemeClr val="tx2">
                    <a:lumMod val="50000"/>
                  </a:schemeClr>
                </a:solidFill>
              </a:rPr>
              <a:t>, </a:t>
            </a:r>
            <a:r>
              <a:rPr lang="ru-RU" sz="2400" dirty="0" err="1" smtClean="0">
                <a:solidFill>
                  <a:schemeClr val="tx2">
                    <a:lumMod val="50000"/>
                  </a:schemeClr>
                </a:solidFill>
              </a:rPr>
              <a:t>їжак</a:t>
            </a:r>
            <a:r>
              <a:rPr lang="ru-RU" sz="2400" dirty="0" smtClean="0">
                <a:solidFill>
                  <a:schemeClr val="tx2">
                    <a:lumMod val="50000"/>
                  </a:schemeClr>
                </a:solidFill>
              </a:rPr>
              <a:t>, </a:t>
            </a:r>
            <a:r>
              <a:rPr lang="ru-RU" sz="2400" dirty="0" err="1" smtClean="0">
                <a:solidFill>
                  <a:schemeClr val="tx2">
                    <a:lumMod val="50000"/>
                  </a:schemeClr>
                </a:solidFill>
              </a:rPr>
              <a:t>лісова</a:t>
            </a:r>
            <a:r>
              <a:rPr lang="ru-RU" sz="2400" dirty="0" smtClean="0">
                <a:solidFill>
                  <a:schemeClr val="tx2">
                    <a:lumMod val="50000"/>
                  </a:schemeClr>
                </a:solidFill>
              </a:rPr>
              <a:t> </a:t>
            </a:r>
            <a:r>
              <a:rPr lang="ru-RU" sz="2400" dirty="0" err="1" smtClean="0">
                <a:solidFill>
                  <a:schemeClr val="tx2">
                    <a:lumMod val="50000"/>
                  </a:schemeClr>
                </a:solidFill>
              </a:rPr>
              <a:t>миша</a:t>
            </a:r>
            <a:r>
              <a:rPr lang="ru-RU" sz="2400" dirty="0" smtClean="0">
                <a:solidFill>
                  <a:schemeClr val="tx2">
                    <a:lumMod val="50000"/>
                  </a:schemeClr>
                </a:solidFill>
              </a:rPr>
              <a:t>, </a:t>
            </a:r>
            <a:r>
              <a:rPr lang="ru-RU" sz="2400" dirty="0" err="1" smtClean="0">
                <a:solidFill>
                  <a:schemeClr val="tx2">
                    <a:lumMod val="50000"/>
                  </a:schemeClr>
                </a:solidFill>
              </a:rPr>
              <a:t>кілька</a:t>
            </a:r>
            <a:r>
              <a:rPr lang="ru-RU" sz="2400" dirty="0" smtClean="0">
                <a:solidFill>
                  <a:schemeClr val="tx2">
                    <a:lumMod val="50000"/>
                  </a:schemeClr>
                </a:solidFill>
              </a:rPr>
              <a:t> </a:t>
            </a:r>
            <a:r>
              <a:rPr lang="ru-RU" sz="2400" dirty="0" err="1" smtClean="0">
                <a:solidFill>
                  <a:schemeClr val="tx2">
                    <a:lumMod val="50000"/>
                  </a:schemeClr>
                </a:solidFill>
              </a:rPr>
              <a:t>видів</a:t>
            </a:r>
            <a:r>
              <a:rPr lang="ru-RU" sz="2400" dirty="0" smtClean="0">
                <a:solidFill>
                  <a:schemeClr val="tx2">
                    <a:lumMod val="50000"/>
                  </a:schemeClr>
                </a:solidFill>
              </a:rPr>
              <a:t> </a:t>
            </a:r>
            <a:r>
              <a:rPr lang="ru-RU" sz="2400" dirty="0" err="1" smtClean="0">
                <a:solidFill>
                  <a:schemeClr val="tx2">
                    <a:lumMod val="50000"/>
                  </a:schemeClr>
                </a:solidFill>
              </a:rPr>
              <a:t>кажанів</a:t>
            </a:r>
            <a:r>
              <a:rPr lang="ru-RU" sz="2400" dirty="0" smtClean="0">
                <a:solidFill>
                  <a:schemeClr val="tx2">
                    <a:lumMod val="50000"/>
                  </a:schemeClr>
                </a:solidFill>
              </a:rPr>
              <a:t>. Із </a:t>
            </a:r>
            <a:r>
              <a:rPr lang="ru-RU" sz="2400" dirty="0" err="1" smtClean="0">
                <a:solidFill>
                  <a:schemeClr val="tx2">
                    <a:lumMod val="50000"/>
                  </a:schemeClr>
                </a:solidFill>
              </a:rPr>
              <a:t>птахів</a:t>
            </a:r>
            <a:r>
              <a:rPr lang="ru-RU" sz="2400" dirty="0" smtClean="0">
                <a:solidFill>
                  <a:schemeClr val="tx2">
                    <a:lumMod val="50000"/>
                  </a:schemeClr>
                </a:solidFill>
              </a:rPr>
              <a:t> </a:t>
            </a:r>
            <a:r>
              <a:rPr lang="ru-RU" sz="2400" dirty="0" err="1" smtClean="0">
                <a:solidFill>
                  <a:schemeClr val="tx2">
                    <a:lumMod val="50000"/>
                  </a:schemeClr>
                </a:solidFill>
              </a:rPr>
              <a:t>водяться</a:t>
            </a:r>
            <a:r>
              <a:rPr lang="ru-RU" sz="2400" dirty="0" smtClean="0">
                <a:solidFill>
                  <a:schemeClr val="tx2">
                    <a:lumMod val="50000"/>
                  </a:schemeClr>
                </a:solidFill>
              </a:rPr>
              <a:t> сова, дятел, мухоловка, зяблик, </a:t>
            </a:r>
            <a:r>
              <a:rPr lang="ru-RU" sz="2400" dirty="0" err="1" smtClean="0">
                <a:solidFill>
                  <a:schemeClr val="tx2">
                    <a:lumMod val="50000"/>
                  </a:schemeClr>
                </a:solidFill>
              </a:rPr>
              <a:t>синиця</a:t>
            </a:r>
            <a:r>
              <a:rPr lang="ru-RU" sz="2400" dirty="0" smtClean="0">
                <a:solidFill>
                  <a:schemeClr val="tx2">
                    <a:lumMod val="50000"/>
                  </a:schemeClr>
                </a:solidFill>
              </a:rPr>
              <a:t>. Є </a:t>
            </a:r>
            <a:r>
              <a:rPr lang="ru-RU" sz="2400" dirty="0" err="1" smtClean="0">
                <a:solidFill>
                  <a:schemeClr val="tx2">
                    <a:lumMod val="50000"/>
                  </a:schemeClr>
                </a:solidFill>
              </a:rPr>
              <a:t>ящірки</a:t>
            </a:r>
            <a:r>
              <a:rPr lang="ru-RU" sz="2400" dirty="0" smtClean="0">
                <a:solidFill>
                  <a:schemeClr val="tx2">
                    <a:lumMod val="50000"/>
                  </a:schemeClr>
                </a:solidFill>
              </a:rPr>
              <a:t> та </a:t>
            </a:r>
            <a:r>
              <a:rPr lang="ru-RU" sz="2400" dirty="0" err="1" smtClean="0">
                <a:solidFill>
                  <a:schemeClr val="tx2">
                    <a:lumMod val="50000"/>
                  </a:schemeClr>
                </a:solidFill>
              </a:rPr>
              <a:t>жаби</a:t>
            </a:r>
            <a:r>
              <a:rPr lang="ru-RU" sz="2400" dirty="0" smtClean="0">
                <a:solidFill>
                  <a:schemeClr val="tx2">
                    <a:lumMod val="50000"/>
                  </a:schemeClr>
                </a:solidFill>
              </a:rPr>
              <a:t>. У </a:t>
            </a:r>
            <a:r>
              <a:rPr lang="ru-RU" sz="2400" dirty="0" err="1" smtClean="0">
                <a:solidFill>
                  <a:schemeClr val="tx2">
                    <a:lumMod val="50000"/>
                  </a:schemeClr>
                </a:solidFill>
              </a:rPr>
              <a:t>заплавах</a:t>
            </a:r>
            <a:r>
              <a:rPr lang="ru-RU" sz="2400" dirty="0" smtClean="0">
                <a:solidFill>
                  <a:schemeClr val="tx2">
                    <a:lumMod val="50000"/>
                  </a:schemeClr>
                </a:solidFill>
              </a:rPr>
              <a:t> Дніпра </a:t>
            </a:r>
            <a:r>
              <a:rPr lang="ru-RU" sz="2400" dirty="0" err="1" smtClean="0">
                <a:solidFill>
                  <a:schemeClr val="tx2">
                    <a:lumMod val="50000"/>
                  </a:schemeClr>
                </a:solidFill>
              </a:rPr>
              <a:t>багато</a:t>
            </a:r>
            <a:r>
              <a:rPr lang="ru-RU" sz="2400" dirty="0" smtClean="0">
                <a:solidFill>
                  <a:schemeClr val="tx2">
                    <a:lumMod val="50000"/>
                  </a:schemeClr>
                </a:solidFill>
              </a:rPr>
              <a:t> </a:t>
            </a:r>
            <a:r>
              <a:rPr lang="ru-RU" sz="2400" dirty="0" err="1" smtClean="0">
                <a:solidFill>
                  <a:schemeClr val="tx2">
                    <a:lumMod val="50000"/>
                  </a:schemeClr>
                </a:solidFill>
              </a:rPr>
              <a:t>тхорів</a:t>
            </a:r>
            <a:r>
              <a:rPr lang="ru-RU" sz="2400" dirty="0" smtClean="0">
                <a:solidFill>
                  <a:schemeClr val="tx2">
                    <a:lumMod val="50000"/>
                  </a:schemeClr>
                </a:solidFill>
              </a:rPr>
              <a:t>, </a:t>
            </a:r>
            <a:r>
              <a:rPr lang="ru-RU" sz="2400" dirty="0" err="1" smtClean="0">
                <a:solidFill>
                  <a:schemeClr val="tx2">
                    <a:lumMod val="50000"/>
                  </a:schemeClr>
                </a:solidFill>
              </a:rPr>
              <a:t>водяних</a:t>
            </a:r>
            <a:r>
              <a:rPr lang="ru-RU" sz="2400" dirty="0" smtClean="0">
                <a:solidFill>
                  <a:schemeClr val="tx2">
                    <a:lumMod val="50000"/>
                  </a:schemeClr>
                </a:solidFill>
              </a:rPr>
              <a:t> </a:t>
            </a:r>
            <a:r>
              <a:rPr lang="ru-RU" sz="2400" dirty="0" err="1" smtClean="0">
                <a:solidFill>
                  <a:schemeClr val="tx2">
                    <a:lumMod val="50000"/>
                  </a:schemeClr>
                </a:solidFill>
              </a:rPr>
              <a:t>полівок</a:t>
            </a:r>
            <a:r>
              <a:rPr lang="ru-RU" sz="2400" dirty="0" smtClean="0">
                <a:solidFill>
                  <a:schemeClr val="tx2">
                    <a:lumMod val="50000"/>
                  </a:schemeClr>
                </a:solidFill>
              </a:rPr>
              <a:t>, </a:t>
            </a:r>
            <a:r>
              <a:rPr lang="ru-RU" sz="2400" dirty="0" err="1" smtClean="0">
                <a:solidFill>
                  <a:schemeClr val="tx2">
                    <a:lumMod val="50000"/>
                  </a:schemeClr>
                </a:solidFill>
              </a:rPr>
              <a:t>кротів</a:t>
            </a:r>
            <a:r>
              <a:rPr lang="ru-RU" sz="2400" dirty="0" smtClean="0">
                <a:solidFill>
                  <a:schemeClr val="tx2">
                    <a:lumMod val="50000"/>
                  </a:schemeClr>
                </a:solidFill>
              </a:rPr>
              <a:t>.</a:t>
            </a:r>
          </a:p>
          <a:p>
            <a:r>
              <a:rPr lang="ru-RU" sz="2400" dirty="0" err="1" smtClean="0">
                <a:solidFill>
                  <a:schemeClr val="tx2">
                    <a:lumMod val="50000"/>
                  </a:schemeClr>
                </a:solidFill>
              </a:rPr>
              <a:t>Деякі</a:t>
            </a:r>
            <a:r>
              <a:rPr lang="ru-RU" sz="2400" dirty="0" smtClean="0">
                <a:solidFill>
                  <a:schemeClr val="tx2">
                    <a:lumMod val="50000"/>
                  </a:schemeClr>
                </a:solidFill>
              </a:rPr>
              <a:t> </a:t>
            </a:r>
            <a:r>
              <a:rPr lang="ru-RU" sz="2400" dirty="0" err="1" smtClean="0">
                <a:solidFill>
                  <a:schemeClr val="tx2">
                    <a:lumMod val="50000"/>
                  </a:schemeClr>
                </a:solidFill>
              </a:rPr>
              <a:t>тварини</a:t>
            </a:r>
            <a:r>
              <a:rPr lang="ru-RU" sz="2400" dirty="0" smtClean="0">
                <a:solidFill>
                  <a:schemeClr val="tx2">
                    <a:lumMod val="50000"/>
                  </a:schemeClr>
                </a:solidFill>
              </a:rPr>
              <a:t>, </a:t>
            </a:r>
            <a:r>
              <a:rPr lang="ru-RU" sz="2400" dirty="0" err="1" smtClean="0">
                <a:solidFill>
                  <a:schemeClr val="tx2">
                    <a:lumMod val="50000"/>
                  </a:schemeClr>
                </a:solidFill>
              </a:rPr>
              <a:t>завезені</a:t>
            </a:r>
            <a:r>
              <a:rPr lang="ru-RU" sz="2400" dirty="0" smtClean="0">
                <a:solidFill>
                  <a:schemeClr val="tx2">
                    <a:lumMod val="50000"/>
                  </a:schemeClr>
                </a:solidFill>
              </a:rPr>
              <a:t> з </a:t>
            </a:r>
            <a:r>
              <a:rPr lang="ru-RU" sz="2400" dirty="0" err="1" smtClean="0">
                <a:solidFill>
                  <a:schemeClr val="tx2">
                    <a:lumMod val="50000"/>
                  </a:schemeClr>
                </a:solidFill>
              </a:rPr>
              <a:t>інших</a:t>
            </a:r>
            <a:r>
              <a:rPr lang="ru-RU" sz="2400" dirty="0" smtClean="0">
                <a:solidFill>
                  <a:schemeClr val="tx2">
                    <a:lumMod val="50000"/>
                  </a:schemeClr>
                </a:solidFill>
              </a:rPr>
              <a:t> </a:t>
            </a:r>
            <a:r>
              <a:rPr lang="ru-RU" sz="2400" dirty="0" err="1" smtClean="0">
                <a:solidFill>
                  <a:schemeClr val="tx2">
                    <a:lumMod val="50000"/>
                  </a:schemeClr>
                </a:solidFill>
              </a:rPr>
              <a:t>місць</a:t>
            </a:r>
            <a:r>
              <a:rPr lang="ru-RU" sz="2400" dirty="0" smtClean="0">
                <a:solidFill>
                  <a:schemeClr val="tx2">
                    <a:lumMod val="50000"/>
                  </a:schemeClr>
                </a:solidFill>
              </a:rPr>
              <a:t>, </a:t>
            </a:r>
            <a:r>
              <a:rPr lang="ru-RU" sz="2400" dirty="0" err="1" smtClean="0">
                <a:solidFill>
                  <a:schemeClr val="tx2">
                    <a:lumMod val="50000"/>
                  </a:schemeClr>
                </a:solidFill>
              </a:rPr>
              <a:t>пристосувалися</a:t>
            </a:r>
            <a:r>
              <a:rPr lang="ru-RU" sz="2400" dirty="0" smtClean="0">
                <a:solidFill>
                  <a:schemeClr val="tx2">
                    <a:lumMod val="50000"/>
                  </a:schemeClr>
                </a:solidFill>
              </a:rPr>
              <a:t> до життя в наших </a:t>
            </a:r>
            <a:r>
              <a:rPr lang="ru-RU" sz="2400" dirty="0" err="1" smtClean="0">
                <a:solidFill>
                  <a:schemeClr val="tx2">
                    <a:lumMod val="50000"/>
                  </a:schemeClr>
                </a:solidFill>
              </a:rPr>
              <a:t>природних</a:t>
            </a:r>
            <a:r>
              <a:rPr lang="ru-RU" sz="2400" dirty="0" smtClean="0">
                <a:solidFill>
                  <a:schemeClr val="tx2">
                    <a:lumMod val="50000"/>
                  </a:schemeClr>
                </a:solidFill>
              </a:rPr>
              <a:t> </a:t>
            </a:r>
            <a:r>
              <a:rPr lang="ru-RU" sz="2400" dirty="0" err="1" smtClean="0">
                <a:solidFill>
                  <a:schemeClr val="tx2">
                    <a:lumMod val="50000"/>
                  </a:schemeClr>
                </a:solidFill>
              </a:rPr>
              <a:t>умовах</a:t>
            </a:r>
            <a:r>
              <a:rPr lang="ru-RU" sz="2400" dirty="0" smtClean="0">
                <a:solidFill>
                  <a:schemeClr val="tx2">
                    <a:lumMod val="50000"/>
                  </a:schemeClr>
                </a:solidFill>
              </a:rPr>
              <a:t> (</a:t>
            </a:r>
            <a:r>
              <a:rPr lang="ru-RU" sz="2400" dirty="0" err="1" smtClean="0">
                <a:solidFill>
                  <a:schemeClr val="tx2">
                    <a:lumMod val="50000"/>
                  </a:schemeClr>
                </a:solidFill>
              </a:rPr>
              <a:t>акліматизувалися</a:t>
            </a:r>
            <a:r>
              <a:rPr lang="ru-RU" sz="2400" dirty="0" smtClean="0">
                <a:solidFill>
                  <a:schemeClr val="tx2">
                    <a:lumMod val="50000"/>
                  </a:schemeClr>
                </a:solidFill>
              </a:rPr>
              <a:t>): наприклад, </a:t>
            </a:r>
            <a:r>
              <a:rPr lang="ru-RU" sz="2400" dirty="0" err="1" smtClean="0">
                <a:solidFill>
                  <a:schemeClr val="tx2">
                    <a:lumMod val="50000"/>
                  </a:schemeClr>
                </a:solidFill>
              </a:rPr>
              <a:t>американський</a:t>
            </a:r>
            <a:r>
              <a:rPr lang="ru-RU" sz="2400" dirty="0" smtClean="0">
                <a:solidFill>
                  <a:schemeClr val="tx2">
                    <a:lumMod val="50000"/>
                  </a:schemeClr>
                </a:solidFill>
              </a:rPr>
              <a:t> </a:t>
            </a:r>
            <a:r>
              <a:rPr lang="ru-RU" sz="2400" dirty="0" err="1" smtClean="0">
                <a:solidFill>
                  <a:schemeClr val="tx2">
                    <a:lumMod val="50000"/>
                  </a:schemeClr>
                </a:solidFill>
              </a:rPr>
              <a:t>водяний</a:t>
            </a:r>
            <a:r>
              <a:rPr lang="ru-RU" sz="2400" dirty="0" smtClean="0">
                <a:solidFill>
                  <a:schemeClr val="tx2">
                    <a:lumMod val="50000"/>
                  </a:schemeClr>
                </a:solidFill>
              </a:rPr>
              <a:t> </a:t>
            </a:r>
            <a:r>
              <a:rPr lang="ru-RU" sz="2400" dirty="0" err="1" smtClean="0">
                <a:solidFill>
                  <a:schemeClr val="tx2">
                    <a:lumMod val="50000"/>
                  </a:schemeClr>
                </a:solidFill>
              </a:rPr>
              <a:t>гризун</a:t>
            </a:r>
            <a:r>
              <a:rPr lang="ru-RU" sz="2400" dirty="0" smtClean="0">
                <a:solidFill>
                  <a:schemeClr val="tx2">
                    <a:lumMod val="50000"/>
                  </a:schemeClr>
                </a:solidFill>
              </a:rPr>
              <a:t> - ондатра, </a:t>
            </a:r>
            <a:r>
              <a:rPr lang="ru-RU" sz="2400" dirty="0" err="1" smtClean="0">
                <a:solidFill>
                  <a:schemeClr val="tx2">
                    <a:lumMod val="50000"/>
                  </a:schemeClr>
                </a:solidFill>
              </a:rPr>
              <a:t>уссурійський</a:t>
            </a:r>
            <a:r>
              <a:rPr lang="ru-RU" sz="2400" dirty="0" smtClean="0">
                <a:solidFill>
                  <a:schemeClr val="tx2">
                    <a:lumMod val="50000"/>
                  </a:schemeClr>
                </a:solidFill>
              </a:rPr>
              <a:t> </a:t>
            </a:r>
            <a:r>
              <a:rPr lang="ru-RU" sz="2400" dirty="0" err="1" smtClean="0">
                <a:solidFill>
                  <a:schemeClr val="tx2">
                    <a:lumMod val="50000"/>
                  </a:schemeClr>
                </a:solidFill>
              </a:rPr>
              <a:t>єнотовидний</a:t>
            </a:r>
            <a:r>
              <a:rPr lang="ru-RU" sz="2400" dirty="0" smtClean="0">
                <a:solidFill>
                  <a:schemeClr val="tx2">
                    <a:lumMod val="50000"/>
                  </a:schemeClr>
                </a:solidFill>
              </a:rPr>
              <a:t> собака, </a:t>
            </a:r>
            <a:r>
              <a:rPr lang="ru-RU" sz="2400" dirty="0" err="1" smtClean="0">
                <a:solidFill>
                  <a:schemeClr val="tx2">
                    <a:lumMod val="50000"/>
                  </a:schemeClr>
                </a:solidFill>
              </a:rPr>
              <a:t>нутрія</a:t>
            </a:r>
            <a:r>
              <a:rPr lang="ru-RU" sz="2400" dirty="0" smtClean="0">
                <a:solidFill>
                  <a:schemeClr val="tx2">
                    <a:lumMod val="50000"/>
                  </a:schemeClr>
                </a:solidFill>
              </a:rPr>
              <a:t>.</a:t>
            </a:r>
            <a:endParaRPr lang="ru-RU" sz="2400" dirty="0">
              <a:solidFill>
                <a:schemeClr val="tx2">
                  <a:lumMod val="50000"/>
                </a:schemeClr>
              </a:solidFill>
            </a:endParaRPr>
          </a:p>
        </p:txBody>
      </p:sp>
    </p:spTree>
    <p:extLst>
      <p:ext uri="{BB962C8B-B14F-4D97-AF65-F5344CB8AC3E}">
        <p14:creationId xmlns:p14="http://schemas.microsoft.com/office/powerpoint/2010/main" val="20813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4364" cy="6741368"/>
          </a:xfrm>
          <a:prstGeom prst="rect">
            <a:avLst/>
          </a:prstGeom>
        </p:spPr>
      </p:pic>
    </p:spTree>
    <p:extLst>
      <p:ext uri="{BB962C8B-B14F-4D97-AF65-F5344CB8AC3E}">
        <p14:creationId xmlns:p14="http://schemas.microsoft.com/office/powerpoint/2010/main" val="40503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
            <a:ext cx="9144000" cy="6740307"/>
          </a:xfrm>
          <a:prstGeom prst="rect">
            <a:avLst/>
          </a:prstGeom>
        </p:spPr>
        <p:txBody>
          <a:bodyPr wrap="square">
            <a:spAutoFit/>
          </a:bodyPr>
          <a:lstStyle/>
          <a:p>
            <a:r>
              <a:rPr lang="ru-RU" sz="2400" b="1" dirty="0" err="1" smtClean="0"/>
              <a:t>Тварини</a:t>
            </a:r>
            <a:r>
              <a:rPr lang="ru-RU" sz="2400" b="1" dirty="0" smtClean="0"/>
              <a:t> міста. </a:t>
            </a:r>
            <a:r>
              <a:rPr lang="ru-RU" sz="2400" dirty="0" smtClean="0"/>
              <a:t>Місто з його </a:t>
            </a:r>
            <a:r>
              <a:rPr lang="ru-RU" sz="2400" dirty="0" err="1" smtClean="0"/>
              <a:t>будівля</a:t>
            </a:r>
            <a:r>
              <a:rPr lang="ru-RU" sz="2400" dirty="0" smtClean="0"/>
              <a:t>-, ми та парками є </a:t>
            </a:r>
            <a:r>
              <a:rPr lang="ru-RU" sz="2400" dirty="0" err="1" smtClean="0"/>
              <a:t>звичним</a:t>
            </a:r>
            <a:r>
              <a:rPr lang="ru-RU" sz="2400" dirty="0" smtClean="0"/>
              <a:t> </a:t>
            </a:r>
            <a:r>
              <a:rPr lang="ru-RU" sz="2400" dirty="0" err="1" smtClean="0"/>
              <a:t>місцем</a:t>
            </a:r>
            <a:r>
              <a:rPr lang="ru-RU" sz="2400" dirty="0" smtClean="0"/>
              <a:t> </a:t>
            </a:r>
            <a:r>
              <a:rPr lang="ru-RU" sz="2400" dirty="0" err="1" smtClean="0"/>
              <a:t>існування</a:t>
            </a:r>
            <a:r>
              <a:rPr lang="ru-RU" sz="2400" dirty="0" smtClean="0"/>
              <a:t> для </a:t>
            </a:r>
            <a:r>
              <a:rPr lang="ru-RU" sz="2400" dirty="0" err="1" smtClean="0"/>
              <a:t>багатьох</a:t>
            </a:r>
            <a:r>
              <a:rPr lang="ru-RU" sz="2400" dirty="0" smtClean="0"/>
              <a:t> </a:t>
            </a:r>
            <a:r>
              <a:rPr lang="ru-RU" sz="2400" dirty="0" err="1" smtClean="0"/>
              <a:t>тварин</a:t>
            </a:r>
            <a:r>
              <a:rPr lang="ru-RU" sz="2400" dirty="0" smtClean="0"/>
              <a:t>. У самому Києві </a:t>
            </a:r>
            <a:r>
              <a:rPr lang="ru-RU" sz="2400" dirty="0" err="1" smtClean="0"/>
              <a:t>живе</a:t>
            </a:r>
            <a:r>
              <a:rPr lang="ru-RU" sz="2400" dirty="0" smtClean="0"/>
              <a:t> </a:t>
            </a:r>
            <a:r>
              <a:rPr lang="ru-RU" sz="2400" dirty="0" err="1" smtClean="0"/>
              <a:t>багато</a:t>
            </a:r>
            <a:r>
              <a:rPr lang="ru-RU" sz="2400" dirty="0" smtClean="0"/>
              <a:t> собак та </a:t>
            </a:r>
            <a:r>
              <a:rPr lang="ru-RU" sz="2400" dirty="0" err="1" smtClean="0"/>
              <a:t>котів</a:t>
            </a:r>
            <a:r>
              <a:rPr lang="ru-RU" sz="2400" dirty="0" smtClean="0"/>
              <a:t>, </a:t>
            </a:r>
            <a:r>
              <a:rPr lang="ru-RU" sz="2400" dirty="0" err="1" smtClean="0"/>
              <a:t>чисельність</a:t>
            </a:r>
            <a:r>
              <a:rPr lang="ru-RU" sz="2400" dirty="0" smtClean="0"/>
              <a:t> </a:t>
            </a:r>
            <a:r>
              <a:rPr lang="ru-RU" sz="2400" dirty="0" err="1" smtClean="0"/>
              <a:t>яких</a:t>
            </a:r>
            <a:r>
              <a:rPr lang="ru-RU" sz="2400" dirty="0" smtClean="0"/>
              <a:t> </a:t>
            </a:r>
            <a:r>
              <a:rPr lang="ru-RU" sz="2400" dirty="0" err="1" smtClean="0"/>
              <a:t>сягає</a:t>
            </a:r>
            <a:r>
              <a:rPr lang="ru-RU" sz="2400" dirty="0" smtClean="0"/>
              <a:t> 150-170 тисяч </a:t>
            </a:r>
            <a:r>
              <a:rPr lang="ru-RU" sz="2400" dirty="0" err="1" smtClean="0"/>
              <a:t>особин</a:t>
            </a:r>
            <a:r>
              <a:rPr lang="ru-RU" sz="2400" dirty="0" smtClean="0"/>
              <a:t>. </a:t>
            </a:r>
            <a:r>
              <a:rPr lang="ru-RU" sz="2400" dirty="0" err="1" smtClean="0"/>
              <a:t>Білку</a:t>
            </a:r>
            <a:r>
              <a:rPr lang="ru-RU" sz="2400" dirty="0" smtClean="0"/>
              <a:t> </a:t>
            </a:r>
            <a:r>
              <a:rPr lang="ru-RU" sz="2400" dirty="0" err="1" smtClean="0"/>
              <a:t>можна</a:t>
            </a:r>
            <a:r>
              <a:rPr lang="ru-RU" sz="2400" dirty="0" smtClean="0"/>
              <a:t> </a:t>
            </a:r>
            <a:r>
              <a:rPr lang="ru-RU" sz="2400" dirty="0" err="1" smtClean="0"/>
              <a:t>побачити</a:t>
            </a:r>
            <a:r>
              <a:rPr lang="ru-RU" sz="2400" dirty="0" smtClean="0"/>
              <a:t> </a:t>
            </a:r>
            <a:r>
              <a:rPr lang="ru-RU" sz="2400" dirty="0" err="1" smtClean="0"/>
              <a:t>навіть</a:t>
            </a:r>
            <a:r>
              <a:rPr lang="ru-RU" sz="2400" dirty="0" smtClean="0"/>
              <a:t> у </a:t>
            </a:r>
            <a:r>
              <a:rPr lang="ru-RU" sz="2400" dirty="0" err="1" smtClean="0"/>
              <a:t>центрі</a:t>
            </a:r>
            <a:r>
              <a:rPr lang="ru-RU" sz="2400" dirty="0" smtClean="0"/>
              <a:t> міста (</a:t>
            </a:r>
            <a:r>
              <a:rPr lang="ru-RU" sz="2400" dirty="0" err="1" smtClean="0"/>
              <a:t>Ботанічний</a:t>
            </a:r>
            <a:r>
              <a:rPr lang="ru-RU" sz="2400" dirty="0" smtClean="0"/>
              <a:t> сад ім. </a:t>
            </a:r>
            <a:r>
              <a:rPr lang="ru-RU" sz="2400" dirty="0" err="1" smtClean="0"/>
              <a:t>Фоміна</a:t>
            </a:r>
            <a:r>
              <a:rPr lang="ru-RU" sz="2400" dirty="0" smtClean="0"/>
              <a:t>).</a:t>
            </a:r>
          </a:p>
          <a:p>
            <a:r>
              <a:rPr lang="ru-RU" sz="2400" dirty="0" err="1" smtClean="0"/>
              <a:t>Звичними</a:t>
            </a:r>
            <a:r>
              <a:rPr lang="ru-RU" sz="2400" dirty="0" smtClean="0"/>
              <a:t> є </a:t>
            </a:r>
            <a:r>
              <a:rPr lang="ru-RU" sz="2400" dirty="0" err="1" smtClean="0"/>
              <a:t>щурі</a:t>
            </a:r>
            <a:r>
              <a:rPr lang="ru-RU" sz="2400" dirty="0" smtClean="0"/>
              <a:t>, які належать до </a:t>
            </a:r>
            <a:r>
              <a:rPr lang="ru-RU" sz="2400" dirty="0" err="1" smtClean="0"/>
              <a:t>найшкідливіших</a:t>
            </a:r>
            <a:r>
              <a:rPr lang="ru-RU" sz="2400" dirty="0" smtClean="0"/>
              <a:t> </a:t>
            </a:r>
            <a:r>
              <a:rPr lang="ru-RU" sz="2400" dirty="0" err="1" smtClean="0"/>
              <a:t>гризунів</a:t>
            </a:r>
            <a:r>
              <a:rPr lang="ru-RU" sz="2400" dirty="0" smtClean="0"/>
              <a:t>. Вони знищують </a:t>
            </a:r>
            <a:r>
              <a:rPr lang="ru-RU" sz="2400" dirty="0" err="1" smtClean="0"/>
              <a:t>харчові</a:t>
            </a:r>
            <a:r>
              <a:rPr lang="ru-RU" sz="2400" dirty="0" smtClean="0"/>
              <a:t> </a:t>
            </a:r>
            <a:r>
              <a:rPr lang="ru-RU" sz="2400" dirty="0" err="1" smtClean="0"/>
              <a:t>продукти</a:t>
            </a:r>
            <a:r>
              <a:rPr lang="ru-RU" sz="2400" dirty="0" smtClean="0"/>
              <a:t>, </a:t>
            </a:r>
            <a:r>
              <a:rPr lang="ru-RU" sz="2400" dirty="0" err="1" smtClean="0"/>
              <a:t>розгризають</a:t>
            </a:r>
            <a:r>
              <a:rPr lang="ru-RU" sz="2400" dirty="0" smtClean="0"/>
              <a:t> </a:t>
            </a:r>
            <a:r>
              <a:rPr lang="ru-RU" sz="2400" dirty="0" err="1" smtClean="0"/>
              <a:t>дерев'яні</a:t>
            </a:r>
            <a:r>
              <a:rPr lang="ru-RU" sz="2400" dirty="0" smtClean="0"/>
              <a:t> </a:t>
            </a:r>
            <a:r>
              <a:rPr lang="ru-RU" sz="2400" dirty="0" err="1" smtClean="0"/>
              <a:t>частини</a:t>
            </a:r>
            <a:r>
              <a:rPr lang="ru-RU" sz="2400" dirty="0" smtClean="0"/>
              <a:t> </a:t>
            </a:r>
            <a:r>
              <a:rPr lang="ru-RU" sz="2400" dirty="0" err="1" smtClean="0"/>
              <a:t>будівель</a:t>
            </a:r>
            <a:r>
              <a:rPr lang="ru-RU" sz="2400" dirty="0" smtClean="0"/>
              <a:t>, </a:t>
            </a:r>
            <a:r>
              <a:rPr lang="ru-RU" sz="2400" dirty="0" err="1" smtClean="0"/>
              <a:t>пошкоджують</a:t>
            </a:r>
            <a:r>
              <a:rPr lang="ru-RU" sz="2400" dirty="0" smtClean="0"/>
              <a:t> </a:t>
            </a:r>
            <a:r>
              <a:rPr lang="ru-RU" sz="2400" dirty="0" err="1" smtClean="0"/>
              <a:t>лінії</a:t>
            </a:r>
            <a:r>
              <a:rPr lang="ru-RU" sz="2400" dirty="0" smtClean="0"/>
              <a:t> </a:t>
            </a:r>
            <a:r>
              <a:rPr lang="ru-RU" sz="2400" dirty="0" err="1" smtClean="0"/>
              <a:t>електропередач</a:t>
            </a:r>
            <a:r>
              <a:rPr lang="ru-RU" sz="2400" dirty="0" smtClean="0"/>
              <a:t>, </a:t>
            </a:r>
            <a:r>
              <a:rPr lang="ru-RU" sz="2400" dirty="0" err="1" smtClean="0"/>
              <a:t>кабелі</a:t>
            </a:r>
            <a:r>
              <a:rPr lang="ru-RU" sz="2400" dirty="0" smtClean="0"/>
              <a:t>. </a:t>
            </a:r>
            <a:r>
              <a:rPr lang="ru-RU" sz="2400" dirty="0" err="1" smtClean="0"/>
              <a:t>Оселяючись</a:t>
            </a:r>
            <a:r>
              <a:rPr lang="ru-RU" sz="2400" dirty="0" smtClean="0"/>
              <a:t> у таких </a:t>
            </a:r>
            <a:r>
              <a:rPr lang="ru-RU" sz="2400" dirty="0" err="1" smtClean="0"/>
              <a:t>місцях</a:t>
            </a:r>
            <a:r>
              <a:rPr lang="ru-RU" sz="2400" dirty="0" smtClean="0"/>
              <a:t>, як </a:t>
            </a:r>
            <a:r>
              <a:rPr lang="ru-RU" sz="2400" dirty="0" err="1" smtClean="0"/>
              <a:t>смітники</a:t>
            </a:r>
            <a:r>
              <a:rPr lang="ru-RU" sz="2400" dirty="0" smtClean="0"/>
              <a:t> та </a:t>
            </a:r>
            <a:r>
              <a:rPr lang="ru-RU" sz="2400" dirty="0" err="1" smtClean="0"/>
              <a:t>стічні</a:t>
            </a:r>
            <a:r>
              <a:rPr lang="ru-RU" sz="2400" dirty="0" smtClean="0"/>
              <a:t> </a:t>
            </a:r>
            <a:r>
              <a:rPr lang="ru-RU" sz="2400" dirty="0" err="1" smtClean="0"/>
              <a:t>канави</a:t>
            </a:r>
            <a:r>
              <a:rPr lang="ru-RU" sz="2400" dirty="0" smtClean="0"/>
              <a:t>, </a:t>
            </a:r>
            <a:r>
              <a:rPr lang="ru-RU" sz="2400" dirty="0" err="1" smtClean="0"/>
              <a:t>щурі</a:t>
            </a:r>
            <a:r>
              <a:rPr lang="ru-RU" sz="2400" dirty="0" smtClean="0"/>
              <a:t> </a:t>
            </a:r>
            <a:r>
              <a:rPr lang="ru-RU" sz="2400" dirty="0" err="1" smtClean="0"/>
              <a:t>стають</a:t>
            </a:r>
            <a:r>
              <a:rPr lang="ru-RU" sz="2400" dirty="0" smtClean="0"/>
              <a:t> </a:t>
            </a:r>
            <a:r>
              <a:rPr lang="ru-RU" sz="2400" dirty="0" err="1" smtClean="0"/>
              <a:t>носіями</a:t>
            </a:r>
            <a:r>
              <a:rPr lang="ru-RU" sz="2400" dirty="0" smtClean="0"/>
              <a:t> </a:t>
            </a:r>
            <a:r>
              <a:rPr lang="ru-RU" sz="2400" dirty="0" err="1" smtClean="0"/>
              <a:t>збудників</a:t>
            </a:r>
            <a:r>
              <a:rPr lang="ru-RU" sz="2400" dirty="0" smtClean="0"/>
              <a:t> </a:t>
            </a:r>
            <a:r>
              <a:rPr lang="ru-RU" sz="2400" dirty="0" err="1" smtClean="0"/>
              <a:t>багатьох</a:t>
            </a:r>
            <a:r>
              <a:rPr lang="ru-RU" sz="2400" dirty="0" smtClean="0"/>
              <a:t> хвороб. У </a:t>
            </a:r>
            <a:r>
              <a:rPr lang="ru-RU" sz="2400" dirty="0" err="1" smtClean="0"/>
              <a:t>підвалах</a:t>
            </a:r>
            <a:r>
              <a:rPr lang="ru-RU" sz="2400" dirty="0" smtClean="0"/>
              <a:t>, </a:t>
            </a:r>
            <a:r>
              <a:rPr lang="ru-RU" sz="2400" dirty="0" err="1" smtClean="0"/>
              <a:t>каналізації</a:t>
            </a:r>
            <a:r>
              <a:rPr lang="ru-RU" sz="2400" dirty="0" smtClean="0"/>
              <a:t>, </a:t>
            </a:r>
            <a:r>
              <a:rPr lang="ru-RU" sz="2400" dirty="0" err="1" smtClean="0"/>
              <a:t>тунелях</a:t>
            </a:r>
            <a:r>
              <a:rPr lang="ru-RU" sz="2400" dirty="0" smtClean="0"/>
              <a:t> метро (в </a:t>
            </a:r>
            <a:r>
              <a:rPr lang="ru-RU" sz="2400" dirty="0" err="1" smtClean="0"/>
              <a:t>нижньому</a:t>
            </a:r>
            <a:r>
              <a:rPr lang="ru-RU" sz="2400" dirty="0" smtClean="0"/>
              <a:t> </a:t>
            </a:r>
            <a:r>
              <a:rPr lang="ru-RU" sz="2400" dirty="0" err="1" smtClean="0"/>
              <a:t>ярусі</a:t>
            </a:r>
            <a:r>
              <a:rPr lang="ru-RU" sz="2400" dirty="0" smtClean="0"/>
              <a:t> міста) </a:t>
            </a:r>
            <a:r>
              <a:rPr lang="ru-RU" sz="2400" dirty="0" err="1" smtClean="0"/>
              <a:t>живуть</a:t>
            </a:r>
            <a:r>
              <a:rPr lang="ru-RU" sz="2400" dirty="0" smtClean="0"/>
              <a:t> </a:t>
            </a:r>
            <a:r>
              <a:rPr lang="ru-RU" sz="2400" dirty="0" err="1" smtClean="0"/>
              <a:t>сірі</a:t>
            </a:r>
            <a:r>
              <a:rPr lang="ru-RU" sz="2400" dirty="0" smtClean="0"/>
              <a:t> </a:t>
            </a:r>
            <a:r>
              <a:rPr lang="ru-RU" sz="2400" dirty="0" err="1" smtClean="0"/>
              <a:t>щурі</a:t>
            </a:r>
            <a:r>
              <a:rPr lang="ru-RU" sz="2400" dirty="0" smtClean="0"/>
              <a:t> (</a:t>
            </a:r>
            <a:r>
              <a:rPr lang="ru-RU" sz="2400" dirty="0" err="1" smtClean="0"/>
              <a:t>пацюки</a:t>
            </a:r>
            <a:r>
              <a:rPr lang="ru-RU" sz="2400" dirty="0" smtClean="0"/>
              <a:t>), а </a:t>
            </a:r>
            <a:r>
              <a:rPr lang="ru-RU" sz="2400" dirty="0" err="1" smtClean="0"/>
              <a:t>чорні</a:t>
            </a:r>
            <a:r>
              <a:rPr lang="ru-RU" sz="2400" dirty="0" smtClean="0"/>
              <a:t> </a:t>
            </a:r>
            <a:r>
              <a:rPr lang="ru-RU" sz="2400" dirty="0" err="1" smtClean="0"/>
              <a:t>витіснені</a:t>
            </a:r>
            <a:r>
              <a:rPr lang="ru-RU" sz="2400" dirty="0" smtClean="0"/>
              <a:t> ними на горищах. За </a:t>
            </a:r>
            <a:r>
              <a:rPr lang="ru-RU" sz="2400" dirty="0" err="1" smtClean="0"/>
              <a:t>світовою</a:t>
            </a:r>
            <a:r>
              <a:rPr lang="ru-RU" sz="2400" dirty="0" smtClean="0"/>
              <a:t> статистикою, </a:t>
            </a:r>
            <a:r>
              <a:rPr lang="ru-RU" sz="2400" dirty="0" err="1" smtClean="0"/>
              <a:t>сьогодні</a:t>
            </a:r>
            <a:r>
              <a:rPr lang="ru-RU" sz="2400" dirty="0" smtClean="0"/>
              <a:t> на кожного жителя міста </a:t>
            </a:r>
            <a:r>
              <a:rPr lang="ru-RU" sz="2400" dirty="0" err="1" smtClean="0"/>
              <a:t>припадає</a:t>
            </a:r>
            <a:r>
              <a:rPr lang="ru-RU" sz="2400" dirty="0" smtClean="0"/>
              <a:t> </a:t>
            </a:r>
            <a:r>
              <a:rPr lang="ru-RU" sz="2400" dirty="0" err="1" smtClean="0"/>
              <a:t>щонайменше</a:t>
            </a:r>
            <a:r>
              <a:rPr lang="ru-RU" sz="2400" dirty="0" smtClean="0"/>
              <a:t> по одному щуру.</a:t>
            </a:r>
          </a:p>
          <a:p>
            <a:r>
              <a:rPr lang="ru-RU" sz="2400" dirty="0" err="1" smtClean="0"/>
              <a:t>Поширеною</a:t>
            </a:r>
            <a:r>
              <a:rPr lang="ru-RU" sz="2400" dirty="0" smtClean="0"/>
              <a:t> є </a:t>
            </a:r>
            <a:r>
              <a:rPr lang="ru-RU" sz="2400" dirty="0" err="1" smtClean="0"/>
              <a:t>хатня</a:t>
            </a:r>
            <a:r>
              <a:rPr lang="ru-RU" sz="2400" dirty="0" smtClean="0"/>
              <a:t> </a:t>
            </a:r>
            <a:r>
              <a:rPr lang="ru-RU" sz="2400" dirty="0" err="1" smtClean="0"/>
              <a:t>миша</a:t>
            </a:r>
            <a:r>
              <a:rPr lang="ru-RU" sz="2400" dirty="0" smtClean="0"/>
              <a:t>. Вона, як і щур, з </a:t>
            </a:r>
            <a:r>
              <a:rPr lang="ru-RU" sz="2400" dirty="0" err="1" smtClean="0"/>
              <a:t>давніх-давен</a:t>
            </a:r>
            <a:r>
              <a:rPr lang="ru-RU" sz="2400" dirty="0" smtClean="0"/>
              <a:t> </a:t>
            </a:r>
            <a:r>
              <a:rPr lang="ru-RU" sz="2400" dirty="0" err="1" smtClean="0"/>
              <a:t>живе</a:t>
            </a:r>
            <a:r>
              <a:rPr lang="ru-RU" sz="2400" dirty="0" smtClean="0"/>
              <a:t> біля людини і </a:t>
            </a:r>
            <a:r>
              <a:rPr lang="ru-RU" sz="2400" dirty="0" err="1" smtClean="0"/>
              <a:t>теж</a:t>
            </a:r>
            <a:r>
              <a:rPr lang="ru-RU" sz="2400" dirty="0" smtClean="0"/>
              <a:t> </a:t>
            </a:r>
            <a:r>
              <a:rPr lang="ru-RU" sz="2400" dirty="0" err="1" smtClean="0"/>
              <a:t>належить</a:t>
            </a:r>
            <a:r>
              <a:rPr lang="ru-RU" sz="2400" dirty="0" smtClean="0"/>
              <a:t> до </a:t>
            </a:r>
            <a:r>
              <a:rPr lang="ru-RU" sz="2400" dirty="0" err="1" smtClean="0"/>
              <a:t>небезпечних</a:t>
            </a:r>
            <a:r>
              <a:rPr lang="ru-RU" sz="2400" dirty="0" smtClean="0"/>
              <a:t> </a:t>
            </a:r>
            <a:r>
              <a:rPr lang="ru-RU" sz="2400" dirty="0" err="1" smtClean="0"/>
              <a:t>шкідників</a:t>
            </a:r>
            <a:r>
              <a:rPr lang="ru-RU" sz="2400" dirty="0" smtClean="0"/>
              <a:t>: шкодить у </a:t>
            </a:r>
            <a:r>
              <a:rPr lang="ru-RU" sz="2400" dirty="0" err="1" smtClean="0"/>
              <a:t>зерносховищах</a:t>
            </a:r>
            <a:r>
              <a:rPr lang="ru-RU" sz="2400" dirty="0" smtClean="0"/>
              <a:t>, </a:t>
            </a:r>
            <a:r>
              <a:rPr lang="ru-RU" sz="2400" dirty="0" err="1" smtClean="0"/>
              <a:t>продовольчих</a:t>
            </a:r>
            <a:r>
              <a:rPr lang="ru-RU" sz="2400" dirty="0" smtClean="0"/>
              <a:t> складах, </a:t>
            </a:r>
            <a:r>
              <a:rPr lang="ru-RU" sz="2400" dirty="0" err="1" smtClean="0"/>
              <a:t>житлових</a:t>
            </a:r>
            <a:r>
              <a:rPr lang="ru-RU" sz="2400" dirty="0" smtClean="0"/>
              <a:t> </a:t>
            </a:r>
            <a:r>
              <a:rPr lang="ru-RU" sz="2400" dirty="0" err="1" smtClean="0"/>
              <a:t>приміщеннях</a:t>
            </a:r>
            <a:r>
              <a:rPr lang="ru-RU" sz="2400" dirty="0" smtClean="0"/>
              <a:t>. </a:t>
            </a:r>
            <a:r>
              <a:rPr lang="ru-RU" sz="2400" dirty="0" err="1" smtClean="0"/>
              <a:t>Миші</a:t>
            </a:r>
            <a:r>
              <a:rPr lang="ru-RU" sz="2400" dirty="0" smtClean="0"/>
              <a:t> також є </a:t>
            </a:r>
            <a:r>
              <a:rPr lang="ru-RU" sz="2400" dirty="0" err="1" smtClean="0"/>
              <a:t>носіями</a:t>
            </a:r>
            <a:r>
              <a:rPr lang="ru-RU" sz="2400" dirty="0" smtClean="0"/>
              <a:t> </a:t>
            </a:r>
            <a:r>
              <a:rPr lang="ru-RU" sz="2400" dirty="0" err="1" smtClean="0"/>
              <a:t>збудників</a:t>
            </a:r>
            <a:r>
              <a:rPr lang="ru-RU" sz="2400" dirty="0" smtClean="0"/>
              <a:t> </a:t>
            </a:r>
            <a:r>
              <a:rPr lang="ru-RU" sz="2400" dirty="0" err="1" smtClean="0"/>
              <a:t>захворювань</a:t>
            </a:r>
            <a:r>
              <a:rPr lang="ru-RU" sz="2400" dirty="0" smtClean="0"/>
              <a:t>.</a:t>
            </a:r>
          </a:p>
          <a:p>
            <a:r>
              <a:rPr lang="ru-RU" sz="2400" dirty="0" err="1" smtClean="0"/>
              <a:t>Пристосувалась</a:t>
            </a:r>
            <a:r>
              <a:rPr lang="ru-RU" sz="2400" dirty="0" smtClean="0"/>
              <a:t> до життя в </a:t>
            </a:r>
            <a:r>
              <a:rPr lang="ru-RU" sz="2400" dirty="0" err="1" smtClean="0"/>
              <a:t>міських</a:t>
            </a:r>
            <a:r>
              <a:rPr lang="ru-RU" sz="2400" dirty="0" smtClean="0"/>
              <a:t> </a:t>
            </a:r>
            <a:r>
              <a:rPr lang="ru-RU" sz="2400" dirty="0" err="1" smtClean="0"/>
              <a:t>умовах</a:t>
            </a:r>
            <a:r>
              <a:rPr lang="ru-RU" sz="2400" dirty="0" smtClean="0"/>
              <a:t> </a:t>
            </a:r>
            <a:r>
              <a:rPr lang="ru-RU" sz="2400" dirty="0" err="1" smtClean="0"/>
              <a:t>куниця</a:t>
            </a:r>
            <a:r>
              <a:rPr lang="ru-RU" sz="2400" dirty="0" smtClean="0"/>
              <a:t> </a:t>
            </a:r>
            <a:r>
              <a:rPr lang="ru-RU" sz="2400" dirty="0" err="1" smtClean="0"/>
              <a:t>кам'яна</a:t>
            </a:r>
            <a:r>
              <a:rPr lang="ru-RU" sz="2400" dirty="0" smtClean="0"/>
              <a:t>, яка </a:t>
            </a:r>
            <a:r>
              <a:rPr lang="ru-RU" sz="2400" dirty="0" err="1" smtClean="0"/>
              <a:t>поселяється</a:t>
            </a:r>
            <a:r>
              <a:rPr lang="ru-RU" sz="2400" dirty="0" smtClean="0"/>
              <a:t> на горищах </a:t>
            </a:r>
            <a:r>
              <a:rPr lang="ru-RU" sz="2400" dirty="0" err="1" smtClean="0"/>
              <a:t>старих</a:t>
            </a:r>
            <a:r>
              <a:rPr lang="ru-RU" sz="2400" dirty="0" smtClean="0"/>
              <a:t> </a:t>
            </a:r>
            <a:r>
              <a:rPr lang="ru-RU" sz="2400" dirty="0" err="1" smtClean="0"/>
              <a:t>будинків</a:t>
            </a:r>
            <a:r>
              <a:rPr lang="ru-RU" sz="2400" dirty="0" smtClean="0"/>
              <a:t>.</a:t>
            </a:r>
            <a:endParaRPr lang="ru-RU" sz="2400" dirty="0"/>
          </a:p>
        </p:txBody>
      </p:sp>
    </p:spTree>
    <p:extLst>
      <p:ext uri="{BB962C8B-B14F-4D97-AF65-F5344CB8AC3E}">
        <p14:creationId xmlns:p14="http://schemas.microsoft.com/office/powerpoint/2010/main" val="298128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582" y="-18737"/>
            <a:ext cx="9166581" cy="2554545"/>
          </a:xfrm>
          <a:prstGeom prst="rect">
            <a:avLst/>
          </a:prstGeom>
        </p:spPr>
        <p:txBody>
          <a:bodyPr wrap="square">
            <a:spAutoFit/>
          </a:bodyPr>
          <a:lstStyle/>
          <a:p>
            <a:r>
              <a:rPr lang="ru-RU" sz="2000" dirty="0" smtClean="0">
                <a:solidFill>
                  <a:schemeClr val="tx2">
                    <a:lumMod val="75000"/>
                  </a:schemeClr>
                </a:solidFill>
              </a:rPr>
              <a:t>Київ — столиця України, одне з найбільших і найстаріших міст Європи. Розташований у середній течії Дніпра, в північній Наддніпрящині. Провідний політичний, соціально-економічний та науковий центр країни. Окрема адміністративно-територіальна одиниця в складі України і адміністративний центр Київської області. Площа: 839 кв.км. Населення: 2 794 352 (станом на 01.09.2011)за даними Головного управління статитстики у м. Києві.</a:t>
            </a:r>
          </a:p>
          <a:p>
            <a:r>
              <a:rPr lang="ru-RU" sz="2000" dirty="0" smtClean="0">
                <a:solidFill>
                  <a:schemeClr val="tx2">
                    <a:lumMod val="75000"/>
                  </a:schemeClr>
                </a:solidFill>
              </a:rPr>
              <a:t>Висота: 179 м. над рівнем моря.</a:t>
            </a:r>
          </a:p>
          <a:p>
            <a:r>
              <a:rPr lang="ru-RU" sz="2000" dirty="0" smtClean="0">
                <a:solidFill>
                  <a:schemeClr val="tx2">
                    <a:lumMod val="75000"/>
                  </a:schemeClr>
                </a:solidFill>
              </a:rPr>
              <a:t>Геогр. координати: 50°27' пн.ш. 30°30' сх.д. </a:t>
            </a:r>
            <a:endParaRPr lang="ru-RU" sz="2000" dirty="0">
              <a:solidFill>
                <a:schemeClr val="tx2">
                  <a:lumMod val="75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513338"/>
            <a:ext cx="5400600" cy="4344662"/>
          </a:xfrm>
          <a:prstGeom prst="rect">
            <a:avLst/>
          </a:prstGeom>
        </p:spPr>
      </p:pic>
    </p:spTree>
    <p:extLst>
      <p:ext uri="{BB962C8B-B14F-4D97-AF65-F5344CB8AC3E}">
        <p14:creationId xmlns:p14="http://schemas.microsoft.com/office/powerpoint/2010/main" val="112015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9144000" cy="6370975"/>
          </a:xfrm>
          <a:prstGeom prst="rect">
            <a:avLst/>
          </a:prstGeom>
        </p:spPr>
        <p:txBody>
          <a:bodyPr wrap="square">
            <a:spAutoFit/>
          </a:bodyPr>
          <a:lstStyle/>
          <a:p>
            <a:r>
              <a:rPr lang="ru-RU" sz="2400" b="1" dirty="0" err="1" smtClean="0"/>
              <a:t>Пернате</a:t>
            </a:r>
            <a:r>
              <a:rPr lang="ru-RU" sz="2400" b="1" dirty="0" smtClean="0"/>
              <a:t> </a:t>
            </a:r>
            <a:r>
              <a:rPr lang="ru-RU" sz="2400" b="1" dirty="0" err="1" smtClean="0"/>
              <a:t>населення</a:t>
            </a:r>
            <a:r>
              <a:rPr lang="ru-RU" sz="2400" b="1" dirty="0" smtClean="0"/>
              <a:t> міста. </a:t>
            </a:r>
            <a:r>
              <a:rPr lang="ru-RU" sz="2400" dirty="0" smtClean="0"/>
              <a:t>Навряд </a:t>
            </a:r>
            <a:r>
              <a:rPr lang="ru-RU" sz="2400" dirty="0" err="1" smtClean="0"/>
              <a:t>чи</a:t>
            </a:r>
            <a:r>
              <a:rPr lang="ru-RU" sz="2400" dirty="0" smtClean="0"/>
              <a:t> кому спаде на думку </a:t>
            </a:r>
            <a:r>
              <a:rPr lang="ru-RU" sz="2400" dirty="0" err="1" smtClean="0"/>
              <a:t>пов'язувати</a:t>
            </a:r>
            <a:r>
              <a:rPr lang="ru-RU" sz="2400" dirty="0" smtClean="0"/>
              <a:t> </a:t>
            </a:r>
            <a:r>
              <a:rPr lang="ru-RU" sz="2400" dirty="0" err="1" smtClean="0"/>
              <a:t>пташине</a:t>
            </a:r>
            <a:r>
              <a:rPr lang="ru-RU" sz="2400" dirty="0" smtClean="0"/>
              <a:t> царство з </a:t>
            </a:r>
            <a:r>
              <a:rPr lang="ru-RU" sz="2400" dirty="0" err="1" smtClean="0"/>
              <a:t>сучасним</a:t>
            </a:r>
            <a:r>
              <a:rPr lang="ru-RU" sz="2400" dirty="0" smtClean="0"/>
              <a:t> </a:t>
            </a:r>
            <a:r>
              <a:rPr lang="ru-RU" sz="2400" dirty="0" err="1" smtClean="0"/>
              <a:t>містом</a:t>
            </a:r>
            <a:r>
              <a:rPr lang="ru-RU" sz="2400" dirty="0" smtClean="0"/>
              <a:t>. Проте </a:t>
            </a:r>
            <a:r>
              <a:rPr lang="ru-RU" sz="2400" dirty="0" err="1" smtClean="0"/>
              <a:t>саме</a:t>
            </a:r>
            <a:r>
              <a:rPr lang="ru-RU" sz="2400" dirty="0" smtClean="0"/>
              <a:t> тут, </a:t>
            </a:r>
            <a:r>
              <a:rPr lang="ru-RU" sz="2400" dirty="0" err="1" smtClean="0"/>
              <a:t>поруч</a:t>
            </a:r>
            <a:r>
              <a:rPr lang="ru-RU" sz="2400" dirty="0" smtClean="0"/>
              <a:t> з нами, </a:t>
            </a:r>
            <a:r>
              <a:rPr lang="ru-RU" sz="2400" dirty="0" err="1" smtClean="0"/>
              <a:t>мешкають</a:t>
            </a:r>
            <a:r>
              <a:rPr lang="ru-RU" sz="2400" dirty="0" smtClean="0"/>
              <a:t> </a:t>
            </a:r>
            <a:r>
              <a:rPr lang="ru-RU" sz="2400" dirty="0" err="1" smtClean="0"/>
              <a:t>різноманітні</a:t>
            </a:r>
            <a:r>
              <a:rPr lang="ru-RU" sz="2400" dirty="0" smtClean="0"/>
              <a:t> птахи. </a:t>
            </a:r>
            <a:r>
              <a:rPr lang="ru-RU" sz="2400" dirty="0" err="1" smtClean="0"/>
              <a:t>Нехтуючи</a:t>
            </a:r>
            <a:r>
              <a:rPr lang="ru-RU" sz="2400" dirty="0" smtClean="0"/>
              <a:t> правилами прописки, вони </a:t>
            </a:r>
            <a:r>
              <a:rPr lang="ru-RU" sz="2400" dirty="0" err="1" smtClean="0"/>
              <a:t>населяють</a:t>
            </a:r>
            <a:r>
              <a:rPr lang="ru-RU" sz="2400" dirty="0" smtClean="0"/>
              <a:t> </a:t>
            </a:r>
            <a:r>
              <a:rPr lang="ru-RU" sz="2400" dirty="0" err="1" smtClean="0"/>
              <a:t>житлові</a:t>
            </a:r>
            <a:r>
              <a:rPr lang="ru-RU" sz="2400" dirty="0" smtClean="0"/>
              <a:t> масиви, парки, сади та водойми Києва.</a:t>
            </a:r>
          </a:p>
          <a:p>
            <a:r>
              <a:rPr lang="ru-RU" sz="2400" dirty="0" err="1" smtClean="0"/>
              <a:t>Деякі</a:t>
            </a:r>
            <a:r>
              <a:rPr lang="ru-RU" sz="2400" dirty="0" smtClean="0"/>
              <a:t> з </a:t>
            </a:r>
            <a:r>
              <a:rPr lang="ru-RU" sz="2400" dirty="0" err="1" smtClean="0"/>
              <a:t>пташок</a:t>
            </a:r>
            <a:r>
              <a:rPr lang="ru-RU" sz="2400" dirty="0" smtClean="0"/>
              <a:t> </a:t>
            </a:r>
            <a:r>
              <a:rPr lang="ru-RU" sz="2400" dirty="0" err="1" smtClean="0"/>
              <a:t>постійно</a:t>
            </a:r>
            <a:r>
              <a:rPr lang="ru-RU" sz="2400" dirty="0" smtClean="0"/>
              <a:t> </a:t>
            </a:r>
            <a:r>
              <a:rPr lang="ru-RU" sz="2400" dirty="0" err="1" smtClean="0"/>
              <a:t>живуть</a:t>
            </a:r>
            <a:r>
              <a:rPr lang="ru-RU" sz="2400" dirty="0" smtClean="0"/>
              <a:t> у Києві, </a:t>
            </a:r>
            <a:r>
              <a:rPr lang="ru-RU" sz="2400" dirty="0" err="1" smtClean="0"/>
              <a:t>вважаючи</a:t>
            </a:r>
            <a:r>
              <a:rPr lang="ru-RU" sz="2400" dirty="0" smtClean="0"/>
              <a:t> його </a:t>
            </a:r>
            <a:r>
              <a:rPr lang="ru-RU" sz="2400" dirty="0" err="1" smtClean="0"/>
              <a:t>рідною</a:t>
            </a:r>
            <a:r>
              <a:rPr lang="ru-RU" sz="2400" dirty="0" smtClean="0"/>
              <a:t> </a:t>
            </a:r>
            <a:r>
              <a:rPr lang="ru-RU" sz="2400" dirty="0" err="1" smtClean="0"/>
              <a:t>домівкою</a:t>
            </a:r>
            <a:r>
              <a:rPr lang="ru-RU" sz="2400" dirty="0" smtClean="0"/>
              <a:t>. Це добре </a:t>
            </a:r>
            <a:r>
              <a:rPr lang="ru-RU" sz="2400" dirty="0" err="1" smtClean="0"/>
              <a:t>знайомі</a:t>
            </a:r>
            <a:r>
              <a:rPr lang="ru-RU" sz="2400" dirty="0" smtClean="0"/>
              <a:t> голуби та </a:t>
            </a:r>
            <a:r>
              <a:rPr lang="ru-RU" sz="2400" dirty="0" err="1" smtClean="0"/>
              <a:t>горобці</a:t>
            </a:r>
            <a:r>
              <a:rPr lang="ru-RU" sz="2400" dirty="0" smtClean="0"/>
              <a:t>, а також </a:t>
            </a:r>
            <a:r>
              <a:rPr lang="ru-RU" sz="2400" dirty="0" err="1" smtClean="0"/>
              <a:t>кільчасті</a:t>
            </a:r>
            <a:r>
              <a:rPr lang="ru-RU" sz="2400" dirty="0" smtClean="0"/>
              <a:t> </a:t>
            </a:r>
            <a:r>
              <a:rPr lang="ru-RU" sz="2400" dirty="0" err="1" smtClean="0"/>
              <a:t>горлиці</a:t>
            </a:r>
            <a:r>
              <a:rPr lang="ru-RU" sz="2400" dirty="0" smtClean="0"/>
              <a:t>, сороки та сойки. </a:t>
            </a:r>
            <a:r>
              <a:rPr lang="ru-RU" sz="2400" dirty="0" err="1" smtClean="0"/>
              <a:t>Чорні</a:t>
            </a:r>
            <a:r>
              <a:rPr lang="ru-RU" sz="2400" dirty="0" smtClean="0"/>
              <a:t> </a:t>
            </a:r>
            <a:r>
              <a:rPr lang="ru-RU" sz="2400" dirty="0" err="1" smtClean="0"/>
              <a:t>дрозди</a:t>
            </a:r>
            <a:r>
              <a:rPr lang="ru-RU" sz="2400" dirty="0" smtClean="0"/>
              <a:t> стали "</a:t>
            </a:r>
            <a:r>
              <a:rPr lang="ru-RU" sz="2400" dirty="0" err="1" smtClean="0"/>
              <a:t>киянами</a:t>
            </a:r>
            <a:r>
              <a:rPr lang="ru-RU" sz="2400" dirty="0" smtClean="0"/>
              <a:t>" </a:t>
            </a:r>
            <a:r>
              <a:rPr lang="ru-RU" sz="2400" dirty="0" err="1" smtClean="0"/>
              <a:t>зовсім</a:t>
            </a:r>
            <a:r>
              <a:rPr lang="ru-RU" sz="2400" dirty="0" smtClean="0"/>
              <a:t> недавно. їх </a:t>
            </a:r>
            <a:r>
              <a:rPr lang="ru-RU" sz="2400" dirty="0" err="1" smtClean="0"/>
              <a:t>спеціально</a:t>
            </a:r>
            <a:r>
              <a:rPr lang="ru-RU" sz="2400" dirty="0" smtClean="0"/>
              <a:t> завезли з </a:t>
            </a:r>
            <a:r>
              <a:rPr lang="ru-RU" sz="2400" dirty="0" err="1" smtClean="0"/>
              <a:t>Польщі</a:t>
            </a:r>
            <a:r>
              <a:rPr lang="ru-RU" sz="2400" dirty="0" smtClean="0"/>
              <a:t> для </a:t>
            </a:r>
            <a:r>
              <a:rPr lang="ru-RU" sz="2400" dirty="0" err="1" smtClean="0"/>
              <a:t>окраси</a:t>
            </a:r>
            <a:r>
              <a:rPr lang="ru-RU" sz="2400" dirty="0" smtClean="0"/>
              <a:t> </a:t>
            </a:r>
            <a:r>
              <a:rPr lang="ru-RU" sz="2400" dirty="0" err="1" smtClean="0"/>
              <a:t>краєвиду</a:t>
            </a:r>
            <a:r>
              <a:rPr lang="ru-RU" sz="2400" dirty="0" smtClean="0"/>
              <a:t> міста.</a:t>
            </a:r>
          </a:p>
          <a:p>
            <a:r>
              <a:rPr lang="ru-RU" sz="2400" dirty="0" smtClean="0"/>
              <a:t>Чимало </a:t>
            </a:r>
            <a:r>
              <a:rPr lang="ru-RU" sz="2400" dirty="0" err="1" smtClean="0"/>
              <a:t>пернатих</a:t>
            </a:r>
            <a:r>
              <a:rPr lang="ru-RU" sz="2400" dirty="0" smtClean="0"/>
              <a:t> </a:t>
            </a:r>
            <a:r>
              <a:rPr lang="ru-RU" sz="2400" dirty="0" err="1" smtClean="0"/>
              <a:t>перебуває</a:t>
            </a:r>
            <a:r>
              <a:rPr lang="ru-RU" sz="2400" dirty="0" smtClean="0"/>
              <a:t> в </a:t>
            </a:r>
            <a:r>
              <a:rPr lang="ru-RU" sz="2400" dirty="0" err="1" smtClean="0"/>
              <a:t>нашому</a:t>
            </a:r>
            <a:r>
              <a:rPr lang="ru-RU" sz="2400" dirty="0" smtClean="0"/>
              <a:t> </a:t>
            </a:r>
            <a:r>
              <a:rPr lang="ru-RU" sz="2400" dirty="0" err="1" smtClean="0"/>
              <a:t>місті</a:t>
            </a:r>
            <a:r>
              <a:rPr lang="ru-RU" sz="2400" dirty="0" smtClean="0"/>
              <a:t> лише в теплу пору року. Це шпаки, </a:t>
            </a:r>
            <a:r>
              <a:rPr lang="ru-RU" sz="2400" dirty="0" err="1" smtClean="0"/>
              <a:t>серпокрильці</a:t>
            </a:r>
            <a:r>
              <a:rPr lang="ru-RU" sz="2400" dirty="0" smtClean="0"/>
              <a:t>, </a:t>
            </a:r>
            <a:r>
              <a:rPr lang="ru-RU" sz="2400" dirty="0" err="1" smtClean="0"/>
              <a:t>солов'ї</a:t>
            </a:r>
            <a:r>
              <a:rPr lang="ru-RU" sz="2400" dirty="0" smtClean="0"/>
              <a:t>, </a:t>
            </a:r>
            <a:r>
              <a:rPr lang="ru-RU" sz="2400" dirty="0" err="1" smtClean="0"/>
              <a:t>ластівки</a:t>
            </a:r>
            <a:r>
              <a:rPr lang="ru-RU" sz="2400" dirty="0" smtClean="0"/>
              <a:t>, кропив янки, </a:t>
            </a:r>
            <a:r>
              <a:rPr lang="ru-RU" sz="2400" dirty="0" err="1" smtClean="0"/>
              <a:t>зорянки</a:t>
            </a:r>
            <a:r>
              <a:rPr lang="ru-RU" sz="2400" dirty="0" smtClean="0"/>
              <a:t> та мухоловки. Інші птахи </a:t>
            </a:r>
            <a:r>
              <a:rPr lang="ru-RU" sz="2400" dirty="0" err="1" smtClean="0"/>
              <a:t>з'являються</a:t>
            </a:r>
            <a:r>
              <a:rPr lang="ru-RU" sz="2400" dirty="0" smtClean="0"/>
              <a:t> у Києві тільки в зимовий </a:t>
            </a:r>
            <a:r>
              <a:rPr lang="ru-RU" sz="2400" dirty="0" err="1" smtClean="0"/>
              <a:t>період</a:t>
            </a:r>
            <a:r>
              <a:rPr lang="ru-RU" sz="2400" dirty="0" smtClean="0"/>
              <a:t>. До них належать </a:t>
            </a:r>
            <a:r>
              <a:rPr lang="ru-RU" sz="2400" dirty="0" err="1" smtClean="0"/>
              <a:t>снігурі</a:t>
            </a:r>
            <a:r>
              <a:rPr lang="ru-RU" sz="2400" dirty="0" smtClean="0"/>
              <a:t> та </a:t>
            </a:r>
            <a:r>
              <a:rPr lang="ru-RU" sz="2400" dirty="0" err="1" smtClean="0"/>
              <a:t>омелюхи</a:t>
            </a:r>
            <a:r>
              <a:rPr lang="ru-RU" sz="2400" dirty="0" smtClean="0"/>
              <a:t>, </a:t>
            </a:r>
            <a:r>
              <a:rPr lang="ru-RU" sz="2400" dirty="0" err="1" smtClean="0"/>
              <a:t>чечітки</a:t>
            </a:r>
            <a:r>
              <a:rPr lang="ru-RU" sz="2400" dirty="0" smtClean="0"/>
              <a:t> та </a:t>
            </a:r>
            <a:r>
              <a:rPr lang="ru-RU" sz="2400" dirty="0" err="1" smtClean="0"/>
              <a:t>горіхівки</a:t>
            </a:r>
            <a:r>
              <a:rPr lang="ru-RU" sz="2400" dirty="0" smtClean="0"/>
              <a:t>. </a:t>
            </a:r>
            <a:r>
              <a:rPr lang="ru-RU" sz="2400" dirty="0" err="1" smtClean="0"/>
              <a:t>Взимку</a:t>
            </a:r>
            <a:r>
              <a:rPr lang="ru-RU" sz="2400" dirty="0" smtClean="0"/>
              <a:t> вони </a:t>
            </a:r>
            <a:r>
              <a:rPr lang="ru-RU" sz="2400" dirty="0" err="1" smtClean="0"/>
              <a:t>живляться</a:t>
            </a:r>
            <a:r>
              <a:rPr lang="ru-RU" sz="2400" dirty="0" smtClean="0"/>
              <a:t> плодами </a:t>
            </a:r>
            <a:r>
              <a:rPr lang="ru-RU" sz="2400" dirty="0" err="1" smtClean="0"/>
              <a:t>горобини</a:t>
            </a:r>
            <a:r>
              <a:rPr lang="ru-RU" sz="2400" dirty="0" smtClean="0"/>
              <a:t> та </a:t>
            </a:r>
            <a:r>
              <a:rPr lang="ru-RU" sz="2400" dirty="0" err="1" smtClean="0"/>
              <a:t>омели</a:t>
            </a:r>
            <a:r>
              <a:rPr lang="ru-RU" sz="2400" dirty="0" smtClean="0"/>
              <a:t>, </a:t>
            </a:r>
            <a:r>
              <a:rPr lang="ru-RU" sz="2400" dirty="0" err="1" smtClean="0"/>
              <a:t>насінням</a:t>
            </a:r>
            <a:r>
              <a:rPr lang="ru-RU" sz="2400" dirty="0" smtClean="0"/>
              <a:t> </a:t>
            </a:r>
            <a:r>
              <a:rPr lang="ru-RU" sz="2400" dirty="0" err="1" smtClean="0"/>
              <a:t>бур'янів</a:t>
            </a:r>
            <a:r>
              <a:rPr lang="ru-RU" sz="2400" dirty="0" smtClean="0"/>
              <a:t> і </a:t>
            </a:r>
            <a:r>
              <a:rPr lang="ru-RU" sz="2400" dirty="0" err="1" smtClean="0"/>
              <a:t>бруньками</a:t>
            </a:r>
            <a:r>
              <a:rPr lang="ru-RU" sz="2400" dirty="0" smtClean="0"/>
              <a:t> дерев. </a:t>
            </a:r>
            <a:r>
              <a:rPr lang="ru-RU" sz="2400" dirty="0" err="1" smtClean="0"/>
              <a:t>Багатотисячні</a:t>
            </a:r>
            <a:r>
              <a:rPr lang="ru-RU" sz="2400" dirty="0" smtClean="0"/>
              <a:t> </a:t>
            </a:r>
            <a:r>
              <a:rPr lang="ru-RU" sz="2400" dirty="0" err="1" smtClean="0"/>
              <a:t>зграї</a:t>
            </a:r>
            <a:r>
              <a:rPr lang="ru-RU" sz="2400" dirty="0" smtClean="0"/>
              <a:t> </a:t>
            </a:r>
            <a:r>
              <a:rPr lang="ru-RU" sz="2400" dirty="0" err="1" smtClean="0"/>
              <a:t>граків</a:t>
            </a:r>
            <a:r>
              <a:rPr lang="ru-RU" sz="2400" dirty="0" smtClean="0"/>
              <a:t> та </a:t>
            </a:r>
            <a:r>
              <a:rPr lang="ru-RU" sz="2400" dirty="0" err="1" smtClean="0"/>
              <a:t>ґав</a:t>
            </a:r>
            <a:r>
              <a:rPr lang="ru-RU" sz="2400" dirty="0" smtClean="0"/>
              <a:t> з </a:t>
            </a:r>
            <a:r>
              <a:rPr lang="ru-RU" sz="2400" dirty="0" err="1" smtClean="0"/>
              <a:t>настанням</a:t>
            </a:r>
            <a:r>
              <a:rPr lang="ru-RU" sz="2400" dirty="0" smtClean="0"/>
              <a:t> </a:t>
            </a:r>
            <a:r>
              <a:rPr lang="ru-RU" sz="2400" dirty="0" err="1" smtClean="0"/>
              <a:t>зими</a:t>
            </a:r>
            <a:r>
              <a:rPr lang="ru-RU" sz="2400" dirty="0" smtClean="0"/>
              <a:t> </a:t>
            </a:r>
            <a:r>
              <a:rPr lang="ru-RU" sz="2400" dirty="0" err="1" smtClean="0"/>
              <a:t>заповнюють</a:t>
            </a:r>
            <a:r>
              <a:rPr lang="ru-RU" sz="2400" dirty="0" smtClean="0"/>
              <a:t> </a:t>
            </a:r>
            <a:r>
              <a:rPr lang="ru-RU" sz="2400" dirty="0" err="1" smtClean="0"/>
              <a:t>двори</a:t>
            </a:r>
            <a:r>
              <a:rPr lang="ru-RU" sz="2400" dirty="0" smtClean="0"/>
              <a:t>, </a:t>
            </a:r>
            <a:r>
              <a:rPr lang="ru-RU" sz="2400" dirty="0" err="1" smtClean="0"/>
              <a:t>сквери</a:t>
            </a:r>
            <a:r>
              <a:rPr lang="ru-RU" sz="2400" dirty="0" smtClean="0"/>
              <a:t> і парки. </a:t>
            </a:r>
            <a:r>
              <a:rPr lang="ru-RU" sz="2400" dirty="0" err="1" smtClean="0"/>
              <a:t>Значно</a:t>
            </a:r>
            <a:r>
              <a:rPr lang="ru-RU" sz="2400" dirty="0" smtClean="0"/>
              <a:t> збільшується кількість </a:t>
            </a:r>
            <a:r>
              <a:rPr lang="ru-RU" sz="2400" dirty="0" err="1" smtClean="0"/>
              <a:t>синиць</a:t>
            </a:r>
            <a:r>
              <a:rPr lang="ru-RU" sz="2400" dirty="0" smtClean="0"/>
              <a:t>. У </a:t>
            </a:r>
            <a:r>
              <a:rPr lang="ru-RU" sz="2400" dirty="0" err="1" smtClean="0"/>
              <a:t>місті</a:t>
            </a:r>
            <a:r>
              <a:rPr lang="ru-RU" sz="2400" dirty="0" smtClean="0"/>
              <a:t> й </a:t>
            </a:r>
            <a:r>
              <a:rPr lang="ru-RU" sz="2400" dirty="0" err="1" smtClean="0"/>
              <a:t>тепліше</a:t>
            </a:r>
            <a:r>
              <a:rPr lang="ru-RU" sz="2400" dirty="0" smtClean="0"/>
              <a:t>, і, головне, </a:t>
            </a:r>
            <a:r>
              <a:rPr lang="ru-RU" sz="2400" dirty="0" err="1" smtClean="0"/>
              <a:t>їжі</a:t>
            </a:r>
            <a:r>
              <a:rPr lang="ru-RU" sz="2400" dirty="0" smtClean="0"/>
              <a:t> </a:t>
            </a:r>
            <a:r>
              <a:rPr lang="ru-RU" sz="2400" dirty="0" err="1" smtClean="0"/>
              <a:t>більше</a:t>
            </a:r>
            <a:r>
              <a:rPr lang="ru-RU" sz="2400" dirty="0" smtClean="0"/>
              <a:t>.</a:t>
            </a:r>
            <a:endParaRPr lang="ru-RU" sz="2400" dirty="0"/>
          </a:p>
        </p:txBody>
      </p:sp>
    </p:spTree>
    <p:extLst>
      <p:ext uri="{BB962C8B-B14F-4D97-AF65-F5344CB8AC3E}">
        <p14:creationId xmlns:p14="http://schemas.microsoft.com/office/powerpoint/2010/main" val="9574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078"/>
            <a:ext cx="3107784" cy="383617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083" y="-43033"/>
            <a:ext cx="4277917" cy="385012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3331064"/>
            <a:ext cx="3829517" cy="3051408"/>
          </a:xfrm>
          <a:prstGeom prst="rect">
            <a:avLst/>
          </a:prstGeom>
        </p:spPr>
      </p:pic>
    </p:spTree>
    <p:extLst>
      <p:ext uri="{BB962C8B-B14F-4D97-AF65-F5344CB8AC3E}">
        <p14:creationId xmlns:p14="http://schemas.microsoft.com/office/powerpoint/2010/main" val="6052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71400"/>
            <a:ext cx="7632848" cy="90872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РОЗТАШУВАННЯ</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рямоугольник 3"/>
          <p:cNvSpPr/>
          <p:nvPr/>
        </p:nvSpPr>
        <p:spPr>
          <a:xfrm>
            <a:off x="0" y="454941"/>
            <a:ext cx="4355976" cy="6463308"/>
          </a:xfrm>
          <a:prstGeom prst="rect">
            <a:avLst/>
          </a:prstGeom>
        </p:spPr>
        <p:txBody>
          <a:bodyPr wrap="square">
            <a:spAutoFit/>
          </a:bodyPr>
          <a:lstStyle/>
          <a:p>
            <a:r>
              <a:rPr lang="ru-RU" dirty="0" smtClean="0">
                <a:solidFill>
                  <a:schemeClr val="tx2">
                    <a:lumMod val="50000"/>
                  </a:schemeClr>
                </a:solidFill>
              </a:rPr>
              <a:t>Місто розташоване на півночі України, на межі Полісся і лісостепу по обидва береги Дніпра в його середній течії. Площа міста 839 кв.км. Довжина вздовж берега — понад 20 км. Рельєф Києва сформувався на межі Придніпровської височини, а також Поліської та Придніпровської низовин. Більша частина міста лежить на високому (до 196 метрів над рівнем моря) правому березі Дніпра — Київському плато, порізаному густою сіткою ярів на окремі височини: Печерські пагорби, гори Щекавицю, Хоревицю, Батиєву та інші. Менша частина лежить на низинному лівому березі Дніпра. Житлові квартали міста оточує суцільне кільце лісових масивів:</a:t>
            </a:r>
          </a:p>
          <a:p>
            <a:r>
              <a:rPr lang="ru-RU" dirty="0" smtClean="0">
                <a:solidFill>
                  <a:schemeClr val="tx2">
                    <a:lumMod val="50000"/>
                  </a:schemeClr>
                </a:solidFill>
              </a:rPr>
              <a:t>на сході — Броварський ліс;</a:t>
            </a:r>
          </a:p>
          <a:p>
            <a:r>
              <a:rPr lang="ru-RU" dirty="0" smtClean="0">
                <a:solidFill>
                  <a:schemeClr val="tx2">
                    <a:lumMod val="50000"/>
                  </a:schemeClr>
                </a:solidFill>
              </a:rPr>
              <a:t>на південному-сході — Голосіївський лісопарк і лісовий масив Конча-Заспа;</a:t>
            </a:r>
          </a:p>
          <a:p>
            <a:r>
              <a:rPr lang="ru-RU" dirty="0" smtClean="0">
                <a:solidFill>
                  <a:schemeClr val="tx2">
                    <a:lumMod val="50000"/>
                  </a:schemeClr>
                </a:solidFill>
              </a:rPr>
              <a:t>на заході — Боярський та Святошинський ліси;</a:t>
            </a:r>
          </a:p>
          <a:p>
            <a:r>
              <a:rPr lang="ru-RU" dirty="0" smtClean="0">
                <a:solidFill>
                  <a:schemeClr val="tx2">
                    <a:lumMod val="50000"/>
                  </a:schemeClr>
                </a:solidFill>
              </a:rPr>
              <a:t>на півночі — лісові масиви Пущі-Водиці. </a:t>
            </a:r>
            <a:endParaRPr lang="ru-RU" dirty="0">
              <a:solidFill>
                <a:schemeClr val="tx2">
                  <a:lumMod val="50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378" y="548680"/>
            <a:ext cx="4849622" cy="363182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8956" y="4124701"/>
            <a:ext cx="4176464" cy="2709462"/>
          </a:xfrm>
          <a:prstGeom prst="rect">
            <a:avLst/>
          </a:prstGeom>
        </p:spPr>
      </p:pic>
    </p:spTree>
    <p:extLst>
      <p:ext uri="{BB962C8B-B14F-4D97-AF65-F5344CB8AC3E}">
        <p14:creationId xmlns:p14="http://schemas.microsoft.com/office/powerpoint/2010/main" val="244632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652">
                                          <p:stCondLst>
                                            <p:cond delay="0"/>
                                          </p:stCondLst>
                                        </p:cTn>
                                        <p:tgtEl>
                                          <p:spTgt spid="4"/>
                                        </p:tgtEl>
                                      </p:cBhvr>
                                    </p:animEffect>
                                    <p:anim calcmode="lin" valueType="num">
                                      <p:cBhvr>
                                        <p:cTn id="8" dur="2050"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747"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747" tmFilter="0, 0; 0.125,0.2665; 0.25,0.4; 0.375,0.465; 0.5,0.5;  0.625,0.535; 0.75,0.6; 0.875,0.7335; 1,1">
                                          <p:stCondLst>
                                            <p:cond delay="747"/>
                                          </p:stCondLst>
                                        </p:cTn>
                                        <p:tgtEl>
                                          <p:spTgt spid="4"/>
                                        </p:tgtEl>
                                        <p:attrNameLst>
                                          <p:attrName>ppt_y</p:attrName>
                                        </p:attrNameLst>
                                      </p:cBhvr>
                                      <p:tavLst>
                                        <p:tav tm="0" fmla="#ppt_y-sin(pi*$)/9">
                                          <p:val>
                                            <p:fltVal val="0"/>
                                          </p:val>
                                        </p:tav>
                                        <p:tav tm="100000">
                                          <p:val>
                                            <p:fltVal val="1"/>
                                          </p:val>
                                        </p:tav>
                                      </p:tavLst>
                                    </p:anim>
                                    <p:anim calcmode="lin" valueType="num">
                                      <p:cBhvr>
                                        <p:cTn id="11" dur="373" tmFilter="0, 0; 0.125,0.2665; 0.25,0.4; 0.375,0.465; 0.5,0.5;  0.625,0.535; 0.75,0.6; 0.875,0.7335; 1,1">
                                          <p:stCondLst>
                                            <p:cond delay="1490"/>
                                          </p:stCondLst>
                                        </p:cTn>
                                        <p:tgtEl>
                                          <p:spTgt spid="4"/>
                                        </p:tgtEl>
                                        <p:attrNameLst>
                                          <p:attrName>ppt_y</p:attrName>
                                        </p:attrNameLst>
                                      </p:cBhvr>
                                      <p:tavLst>
                                        <p:tav tm="0" fmla="#ppt_y-sin(pi*$)/27">
                                          <p:val>
                                            <p:fltVal val="0"/>
                                          </p:val>
                                        </p:tav>
                                        <p:tav tm="100000">
                                          <p:val>
                                            <p:fltVal val="1"/>
                                          </p:val>
                                        </p:tav>
                                      </p:tavLst>
                                    </p:anim>
                                    <p:anim calcmode="lin" valueType="num">
                                      <p:cBhvr>
                                        <p:cTn id="12" dur="185" tmFilter="0, 0; 0.125,0.2665; 0.25,0.4; 0.375,0.465; 0.5,0.5;  0.625,0.535; 0.75,0.6; 0.875,0.7335; 1,1">
                                          <p:stCondLst>
                                            <p:cond delay="1863"/>
                                          </p:stCondLst>
                                        </p:cTn>
                                        <p:tgtEl>
                                          <p:spTgt spid="4"/>
                                        </p:tgtEl>
                                        <p:attrNameLst>
                                          <p:attrName>ppt_y</p:attrName>
                                        </p:attrNameLst>
                                      </p:cBhvr>
                                      <p:tavLst>
                                        <p:tav tm="0" fmla="#ppt_y-sin(pi*$)/81">
                                          <p:val>
                                            <p:fltVal val="0"/>
                                          </p:val>
                                        </p:tav>
                                        <p:tav tm="100000">
                                          <p:val>
                                            <p:fltVal val="1"/>
                                          </p:val>
                                        </p:tav>
                                      </p:tavLst>
                                    </p:anim>
                                    <p:animScale>
                                      <p:cBhvr>
                                        <p:cTn id="13" dur="29">
                                          <p:stCondLst>
                                            <p:cond delay="731"/>
                                          </p:stCondLst>
                                        </p:cTn>
                                        <p:tgtEl>
                                          <p:spTgt spid="4"/>
                                        </p:tgtEl>
                                      </p:cBhvr>
                                      <p:to x="100000" y="60000"/>
                                    </p:animScale>
                                    <p:animScale>
                                      <p:cBhvr>
                                        <p:cTn id="14" dur="187" decel="50000">
                                          <p:stCondLst>
                                            <p:cond delay="761"/>
                                          </p:stCondLst>
                                        </p:cTn>
                                        <p:tgtEl>
                                          <p:spTgt spid="4"/>
                                        </p:tgtEl>
                                      </p:cBhvr>
                                      <p:to x="100000" y="100000"/>
                                    </p:animScale>
                                    <p:animScale>
                                      <p:cBhvr>
                                        <p:cTn id="15" dur="29">
                                          <p:stCondLst>
                                            <p:cond delay="1476"/>
                                          </p:stCondLst>
                                        </p:cTn>
                                        <p:tgtEl>
                                          <p:spTgt spid="4"/>
                                        </p:tgtEl>
                                      </p:cBhvr>
                                      <p:to x="100000" y="80000"/>
                                    </p:animScale>
                                    <p:animScale>
                                      <p:cBhvr>
                                        <p:cTn id="16" dur="187" decel="50000">
                                          <p:stCondLst>
                                            <p:cond delay="1505"/>
                                          </p:stCondLst>
                                        </p:cTn>
                                        <p:tgtEl>
                                          <p:spTgt spid="4"/>
                                        </p:tgtEl>
                                      </p:cBhvr>
                                      <p:to x="100000" y="100000"/>
                                    </p:animScale>
                                    <p:animScale>
                                      <p:cBhvr>
                                        <p:cTn id="17" dur="29">
                                          <p:stCondLst>
                                            <p:cond delay="1847"/>
                                          </p:stCondLst>
                                        </p:cTn>
                                        <p:tgtEl>
                                          <p:spTgt spid="4"/>
                                        </p:tgtEl>
                                      </p:cBhvr>
                                      <p:to x="100000" y="90000"/>
                                    </p:animScale>
                                    <p:animScale>
                                      <p:cBhvr>
                                        <p:cTn id="18" dur="187" decel="50000">
                                          <p:stCondLst>
                                            <p:cond delay="1876"/>
                                          </p:stCondLst>
                                        </p:cTn>
                                        <p:tgtEl>
                                          <p:spTgt spid="4"/>
                                        </p:tgtEl>
                                      </p:cBhvr>
                                      <p:to x="100000" y="100000"/>
                                    </p:animScale>
                                    <p:animScale>
                                      <p:cBhvr>
                                        <p:cTn id="19" dur="29">
                                          <p:stCondLst>
                                            <p:cond delay="2034"/>
                                          </p:stCondLst>
                                        </p:cTn>
                                        <p:tgtEl>
                                          <p:spTgt spid="4"/>
                                        </p:tgtEl>
                                      </p:cBhvr>
                                      <p:to x="100000" y="95000"/>
                                    </p:animScale>
                                    <p:animScale>
                                      <p:cBhvr>
                                        <p:cTn id="20" dur="187" decel="50000">
                                          <p:stCondLst>
                                            <p:cond delay="2063"/>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0"/>
            <a:ext cx="7056784" cy="923330"/>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uk-UA" sz="5400" b="1" dirty="0" smtClean="0">
                <a:ln/>
                <a:solidFill>
                  <a:schemeClr val="accent5">
                    <a:tint val="50000"/>
                    <a:satMod val="180000"/>
                  </a:schemeClr>
                </a:solidFill>
              </a:rPr>
              <a:t>КЛІМАТ КИЄВА </a:t>
            </a:r>
            <a:endParaRPr lang="ru-RU" sz="5400" b="1" dirty="0">
              <a:ln/>
              <a:solidFill>
                <a:schemeClr val="accent5">
                  <a:tint val="50000"/>
                  <a:satMod val="180000"/>
                </a:schemeClr>
              </a:solidFill>
            </a:endParaRPr>
          </a:p>
        </p:txBody>
      </p:sp>
      <p:sp>
        <p:nvSpPr>
          <p:cNvPr id="6" name="Прямоугольник 5"/>
          <p:cNvSpPr/>
          <p:nvPr/>
        </p:nvSpPr>
        <p:spPr>
          <a:xfrm>
            <a:off x="0" y="923330"/>
            <a:ext cx="9144000" cy="5632311"/>
          </a:xfrm>
          <a:prstGeom prst="rect">
            <a:avLst/>
          </a:prstGeom>
        </p:spPr>
        <p:txBody>
          <a:bodyPr wrap="square">
            <a:spAutoFit/>
          </a:bodyPr>
          <a:lstStyle/>
          <a:p>
            <a:r>
              <a:rPr lang="ru-RU" sz="2000" dirty="0" smtClean="0">
                <a:solidFill>
                  <a:schemeClr val="accent1">
                    <a:lumMod val="50000"/>
                  </a:schemeClr>
                </a:solidFill>
              </a:rPr>
              <a:t>День літнього сонцестояння (22 червня) — найдовший день року і триває в Києві 16,5 години, а ніч — найкоротша — 7,5 годин. У цей день висота Сонця над горизонтом опівдні становить 63,2°. Найкоротший день року — день зимового сонцестояння (22 грудня) — триває 8,3 години, а висота Сонця опівдні — лише 16,2°. Клімат Києва помірно-континентальний з відносно м'якою зимою та теплим літом. Пересічні температури січня -6°, липня +19,2°. Кількість опадів – 550-630 мм на рік. Тривалість вегетаційного періоду 198–204 дні. Сума активних температур поступово збільшується з Півночі на Південь від 2480 до 2700°. Клімат впливає на різні природні процеси і господарську діяльність людини. Він зумовлює живлення і режим рік, озер, боліт, впливає на життя морів і формування рельєфу суші. Залежно від клімату утворюються певні гірські породи, формуються ґрунти, рослинність.</a:t>
            </a:r>
          </a:p>
          <a:p>
            <a:endParaRPr lang="ru-RU" sz="2000" dirty="0" smtClean="0">
              <a:solidFill>
                <a:schemeClr val="accent1">
                  <a:lumMod val="50000"/>
                </a:schemeClr>
              </a:solidFill>
            </a:endParaRPr>
          </a:p>
          <a:p>
            <a:r>
              <a:rPr lang="ru-RU" sz="2000" dirty="0" smtClean="0">
                <a:solidFill>
                  <a:schemeClr val="accent1">
                    <a:lumMod val="50000"/>
                  </a:schemeClr>
                </a:solidFill>
              </a:rPr>
              <a:t>Зміна клімату впливає на діяльність різних галузей господарства і життя людей. Від посухи, наприклад, страждають мільйони людей. У деяких тропічних районах тропічні циклони знищують врожаї культур на значних площах. Риболовство також дуже залежить від коливання клімату. Зміна клімату впливає на використання транспорту, споживання енергії та ін.</a:t>
            </a:r>
            <a:endParaRPr lang="ru-RU" sz="2000" dirty="0">
              <a:solidFill>
                <a:schemeClr val="accent1">
                  <a:lumMod val="50000"/>
                </a:schemeClr>
              </a:solidFill>
            </a:endParaRPr>
          </a:p>
        </p:txBody>
      </p:sp>
    </p:spTree>
    <p:extLst>
      <p:ext uri="{BB962C8B-B14F-4D97-AF65-F5344CB8AC3E}">
        <p14:creationId xmlns:p14="http://schemas.microsoft.com/office/powerpoint/2010/main" val="385833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279" y="0"/>
            <a:ext cx="5883442" cy="6858000"/>
          </a:xfrm>
          <a:prstGeom prst="rect">
            <a:avLst/>
          </a:prstGeom>
        </p:spPr>
      </p:pic>
    </p:spTree>
    <p:extLst>
      <p:ext uri="{BB962C8B-B14F-4D97-AF65-F5344CB8AC3E}">
        <p14:creationId xmlns:p14="http://schemas.microsoft.com/office/powerpoint/2010/main" val="258951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0"/>
            <a:ext cx="7772400" cy="112474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РІЧКИ КИЄВА</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0" y="908721"/>
            <a:ext cx="9144000" cy="5324535"/>
          </a:xfrm>
          <a:prstGeom prst="rect">
            <a:avLst/>
          </a:prstGeom>
        </p:spPr>
        <p:txBody>
          <a:bodyPr wrap="square">
            <a:spAutoFit/>
          </a:bodyPr>
          <a:lstStyle/>
          <a:p>
            <a:r>
              <a:rPr lang="ru-RU" sz="2000" dirty="0" smtClean="0"/>
              <a:t>Коли мова заходить про Київ, найперше, що спливає в пам’яті, що це - "зелене місто". Але окрім великої кількості парків та скверів, Київ має на своїй териториї значну кількість озер, ставків, каналів та річок.</a:t>
            </a:r>
          </a:p>
          <a:p>
            <a:r>
              <a:rPr lang="ru-RU" sz="2000" dirty="0" smtClean="0"/>
              <a:t>Якщо бути справедливими, то, звичайно, на сьогоднішній день по території Києва і області протікає дві великі ріки – це Десна і Дніпро. Крім того, існує мережа каналів, наприклад, Русанівський та інші.</a:t>
            </a:r>
          </a:p>
          <a:p>
            <a:r>
              <a:rPr lang="ru-RU" sz="2000" dirty="0" smtClean="0"/>
              <a:t>Багато невеликих річок Києва (їх біля 13) зараз сховані в підземні колектори. Одна з найвідоміших і древніх річок Києва – Либідь. Її русло проходить по дев'яти районах Києва. Річка Нівка починає свою течію під будівлею Льодового стадіону в Києві. Ріка Глибочиця також має древню історію, вона починається від заводу ім. Артема і тече у напрямку Подолу. Дуже багатий підземними річками Сирець.</a:t>
            </a:r>
          </a:p>
          <a:p>
            <a:r>
              <a:rPr lang="ru-RU" sz="2000" dirty="0" smtClean="0"/>
              <a:t>А ось річка Почайна не дожила до нашого часу. Колись це була досить велика ріка, яка була відділена від Дніпра невеликою піщаною косою, та протікала недалеко від Подолу. Ще в 18 столітті вона несла свої води мимо Різдвяної церкви, що на поштовій площі. Цю річку називали Російськими Іорданом, тому що через тісноге сусідство Дніпра та Почайни, літописці не могли прийти до загальної думки, в якій же річці відбувалося хрещення в Києві, і схилялися до версії, що це була Почайна.</a:t>
            </a:r>
          </a:p>
        </p:txBody>
      </p:sp>
    </p:spTree>
    <p:extLst>
      <p:ext uri="{BB962C8B-B14F-4D97-AF65-F5344CB8AC3E}">
        <p14:creationId xmlns:p14="http://schemas.microsoft.com/office/powerpoint/2010/main" val="5961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 y="-19470"/>
            <a:ext cx="4932898" cy="6247864"/>
          </a:xfrm>
          <a:prstGeom prst="rect">
            <a:avLst/>
          </a:prstGeom>
        </p:spPr>
        <p:txBody>
          <a:bodyPr wrap="square">
            <a:spAutoFit/>
          </a:bodyPr>
          <a:lstStyle/>
          <a:p>
            <a:r>
              <a:rPr lang="ru-RU" sz="1600" dirty="0" smtClean="0">
                <a:solidFill>
                  <a:schemeClr val="tx2">
                    <a:lumMod val="50000"/>
                  </a:schemeClr>
                </a:solidFill>
              </a:rPr>
              <a:t>В наші дні стан річок і озер Києва залишає бажати кращого. Крім того, все частіше берегова лінія Дніпра отримується в приватну власність, або, як на оболоні, по берегу Дніпра відкриваються закриті елітні гольф- або яхт-клуби, в які більшості мешканців та гостей Києва потрапити не вдасться. Але, проте, в погожі дні жителі Києва все одно прагнуть ближче до річки, позагорать на пляжі, викупатися в Дніпрі, просто відпочити від міського сум'яття на лоні природи.</a:t>
            </a:r>
          </a:p>
          <a:p>
            <a:r>
              <a:rPr lang="ru-RU" sz="1600" dirty="0" smtClean="0">
                <a:solidFill>
                  <a:schemeClr val="tx2">
                    <a:lumMod val="50000"/>
                  </a:schemeClr>
                </a:solidFill>
              </a:rPr>
              <a:t>Є дуже мальовнича місцина в Києві, там, де пролягла річка з лагідною назвою Пронька, притока легендарної Либеді. Тут створено каскад ставків. Свого часу для його впорядкування місто вклало чимало мільйонів карбованців: у Совках почистили річище, закріпили берег, побудували регульовані споруди, повимощували гранітні доріжки. Але невдовзі люди почали завалювати береги ставків господарським сміттям. Звідси всі нечистоти потрапляють у Дніпро. ДО речі, будівельинки каналізаційного колектора селища для військових, виведених із Німеччини, тоді зруйнували Проньку і пустили її в трубу. Але ж ця малесенька річечка була великою для свого ландшафту, бо із 71-ї тисячі річок, які протікаютьУкарїною, майже 400 мають довжину 10 кілометрів, решта (67 тисяч) – тільки до 10 кілометрів.</a:t>
            </a:r>
            <a:endParaRPr lang="ru-RU" sz="1600" dirty="0">
              <a:solidFill>
                <a:schemeClr val="tx2">
                  <a:lumMod val="50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0"/>
            <a:ext cx="4067944" cy="386104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1" y="3810885"/>
            <a:ext cx="4211960" cy="3047115"/>
          </a:xfrm>
          <a:prstGeom prst="rect">
            <a:avLst/>
          </a:prstGeom>
        </p:spPr>
      </p:pic>
    </p:spTree>
    <p:extLst>
      <p:ext uri="{BB962C8B-B14F-4D97-AF65-F5344CB8AC3E}">
        <p14:creationId xmlns:p14="http://schemas.microsoft.com/office/powerpoint/2010/main" val="382272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946" y="-9661"/>
            <a:ext cx="8136904"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uk-UA"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ОЗЕРА ТА БОЛОТА КИЄВА</a:t>
            </a:r>
            <a:endParaRPr lang="ru-RU"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Прямоугольник 4"/>
          <p:cNvSpPr/>
          <p:nvPr/>
        </p:nvSpPr>
        <p:spPr>
          <a:xfrm>
            <a:off x="0" y="692696"/>
            <a:ext cx="9144000" cy="2862322"/>
          </a:xfrm>
          <a:prstGeom prst="rect">
            <a:avLst/>
          </a:prstGeom>
        </p:spPr>
        <p:txBody>
          <a:bodyPr wrap="square">
            <a:spAutoFit/>
          </a:bodyPr>
          <a:lstStyle/>
          <a:p>
            <a:r>
              <a:rPr lang="ru-RU" dirty="0" smtClean="0">
                <a:solidFill>
                  <a:schemeClr val="accent1">
                    <a:lumMod val="50000"/>
                  </a:schemeClr>
                </a:solidFill>
              </a:rPr>
              <a:t>У Києві та його околицях є майже всі типи вод суходолу, </a:t>
            </a:r>
            <a:r>
              <a:rPr lang="ru-RU" dirty="0" err="1" smtClean="0">
                <a:solidFill>
                  <a:schemeClr val="accent1">
                    <a:lumMod val="50000"/>
                  </a:schemeClr>
                </a:solidFill>
              </a:rPr>
              <a:t>крім</a:t>
            </a:r>
            <a:r>
              <a:rPr lang="ru-RU" dirty="0" smtClean="0">
                <a:solidFill>
                  <a:schemeClr val="accent1">
                    <a:lumMod val="50000"/>
                  </a:schemeClr>
                </a:solidFill>
              </a:rPr>
              <a:t> </a:t>
            </a:r>
            <a:r>
              <a:rPr lang="ru-RU" dirty="0" err="1" smtClean="0">
                <a:solidFill>
                  <a:schemeClr val="accent1">
                    <a:lumMod val="50000"/>
                  </a:schemeClr>
                </a:solidFill>
              </a:rPr>
              <a:t>льодовиків</a:t>
            </a:r>
            <a:r>
              <a:rPr lang="ru-RU" dirty="0" smtClean="0">
                <a:solidFill>
                  <a:schemeClr val="accent1">
                    <a:lumMod val="50000"/>
                  </a:schemeClr>
                </a:solidFill>
              </a:rPr>
              <a:t>. Це -річки, озера, болота, підземні води, </a:t>
            </a:r>
            <a:r>
              <a:rPr lang="ru-RU" dirty="0" err="1" smtClean="0">
                <a:solidFill>
                  <a:schemeClr val="accent1">
                    <a:lumMod val="50000"/>
                  </a:schemeClr>
                </a:solidFill>
              </a:rPr>
              <a:t>штучні</a:t>
            </a:r>
            <a:r>
              <a:rPr lang="ru-RU" dirty="0" smtClean="0">
                <a:solidFill>
                  <a:schemeClr val="accent1">
                    <a:lumMod val="50000"/>
                  </a:schemeClr>
                </a:solidFill>
              </a:rPr>
              <a:t> (</a:t>
            </a:r>
            <a:r>
              <a:rPr lang="ru-RU" dirty="0" err="1" smtClean="0">
                <a:solidFill>
                  <a:schemeClr val="accent1">
                    <a:lumMod val="50000"/>
                  </a:schemeClr>
                </a:solidFill>
              </a:rPr>
              <a:t>створені</a:t>
            </a:r>
            <a:r>
              <a:rPr lang="ru-RU" dirty="0" smtClean="0">
                <a:solidFill>
                  <a:schemeClr val="accent1">
                    <a:lumMod val="50000"/>
                  </a:schemeClr>
                </a:solidFill>
              </a:rPr>
              <a:t> </a:t>
            </a:r>
            <a:r>
              <a:rPr lang="ru-RU" dirty="0" err="1" smtClean="0">
                <a:solidFill>
                  <a:schemeClr val="accent1">
                    <a:lumMod val="50000"/>
                  </a:schemeClr>
                </a:solidFill>
              </a:rPr>
              <a:t>людиною</a:t>
            </a:r>
            <a:r>
              <a:rPr lang="ru-RU" dirty="0" smtClean="0">
                <a:solidFill>
                  <a:schemeClr val="accent1">
                    <a:lumMod val="50000"/>
                  </a:schemeClr>
                </a:solidFill>
              </a:rPr>
              <a:t>) водойми та канали.</a:t>
            </a:r>
          </a:p>
          <a:p>
            <a:r>
              <a:rPr lang="ru-RU" dirty="0" smtClean="0">
                <a:solidFill>
                  <a:schemeClr val="accent1">
                    <a:lumMod val="50000"/>
                  </a:schemeClr>
                </a:solidFill>
              </a:rPr>
              <a:t>Озера - </a:t>
            </a:r>
            <a:r>
              <a:rPr lang="ru-RU" dirty="0" err="1" smtClean="0">
                <a:solidFill>
                  <a:schemeClr val="accent1">
                    <a:lumMod val="50000"/>
                  </a:schemeClr>
                </a:solidFill>
              </a:rPr>
              <a:t>очі</a:t>
            </a:r>
            <a:r>
              <a:rPr lang="ru-RU" dirty="0" smtClean="0">
                <a:solidFill>
                  <a:schemeClr val="accent1">
                    <a:lumMod val="50000"/>
                  </a:schemeClr>
                </a:solidFill>
              </a:rPr>
              <a:t> </a:t>
            </a:r>
            <a:r>
              <a:rPr lang="ru-RU" dirty="0" err="1" smtClean="0">
                <a:solidFill>
                  <a:schemeClr val="accent1">
                    <a:lumMod val="50000"/>
                  </a:schemeClr>
                </a:solidFill>
              </a:rPr>
              <a:t>землі</a:t>
            </a:r>
            <a:r>
              <a:rPr lang="ru-RU" dirty="0" smtClean="0">
                <a:solidFill>
                  <a:schemeClr val="accent1">
                    <a:lumMod val="50000"/>
                  </a:schemeClr>
                </a:solidFill>
              </a:rPr>
              <a:t>. У Києві </a:t>
            </a:r>
            <a:r>
              <a:rPr lang="ru-RU" dirty="0" err="1" smtClean="0">
                <a:solidFill>
                  <a:schemeClr val="accent1">
                    <a:lumMod val="50000"/>
                  </a:schemeClr>
                </a:solidFill>
              </a:rPr>
              <a:t>найбільше</a:t>
            </a:r>
            <a:r>
              <a:rPr lang="ru-RU" dirty="0" smtClean="0">
                <a:solidFill>
                  <a:schemeClr val="accent1">
                    <a:lumMod val="50000"/>
                  </a:schemeClr>
                </a:solidFill>
              </a:rPr>
              <a:t> озер біля Дніпра. Це так </a:t>
            </a:r>
            <a:r>
              <a:rPr lang="ru-RU" dirty="0" err="1" smtClean="0">
                <a:solidFill>
                  <a:schemeClr val="accent1">
                    <a:lumMod val="50000"/>
                  </a:schemeClr>
                </a:solidFill>
              </a:rPr>
              <a:t>звані</a:t>
            </a:r>
            <a:r>
              <a:rPr lang="ru-RU" dirty="0" smtClean="0">
                <a:solidFill>
                  <a:schemeClr val="accent1">
                    <a:lumMod val="50000"/>
                  </a:schemeClr>
                </a:solidFill>
              </a:rPr>
              <a:t> </a:t>
            </a:r>
            <a:r>
              <a:rPr lang="ru-RU" dirty="0" err="1" smtClean="0">
                <a:solidFill>
                  <a:schemeClr val="accent1">
                    <a:lumMod val="50000"/>
                  </a:schemeClr>
                </a:solidFill>
              </a:rPr>
              <a:t>заплавні</a:t>
            </a:r>
            <a:r>
              <a:rPr lang="ru-RU" dirty="0" smtClean="0">
                <a:solidFill>
                  <a:schemeClr val="accent1">
                    <a:lumMod val="50000"/>
                  </a:schemeClr>
                </a:solidFill>
              </a:rPr>
              <a:t> озера. Під час </a:t>
            </a:r>
            <a:r>
              <a:rPr lang="ru-RU" dirty="0" err="1" smtClean="0">
                <a:solidFill>
                  <a:schemeClr val="accent1">
                    <a:lumMod val="50000"/>
                  </a:schemeClr>
                </a:solidFill>
              </a:rPr>
              <a:t>повені</a:t>
            </a:r>
            <a:r>
              <a:rPr lang="ru-RU" dirty="0" smtClean="0">
                <a:solidFill>
                  <a:schemeClr val="accent1">
                    <a:lumMod val="50000"/>
                  </a:schemeClr>
                </a:solidFill>
              </a:rPr>
              <a:t> вони </a:t>
            </a:r>
            <a:r>
              <a:rPr lang="ru-RU" dirty="0" err="1" smtClean="0">
                <a:solidFill>
                  <a:schemeClr val="accent1">
                    <a:lumMod val="50000"/>
                  </a:schemeClr>
                </a:solidFill>
              </a:rPr>
              <a:t>затоплюються</a:t>
            </a:r>
            <a:r>
              <a:rPr lang="ru-RU" dirty="0" smtClean="0">
                <a:solidFill>
                  <a:schemeClr val="accent1">
                    <a:lumMod val="50000"/>
                  </a:schemeClr>
                </a:solidFill>
              </a:rPr>
              <a:t> водами Дніпра і </a:t>
            </a:r>
            <a:r>
              <a:rPr lang="ru-RU" dirty="0" err="1" smtClean="0">
                <a:solidFill>
                  <a:schemeClr val="accent1">
                    <a:lumMod val="50000"/>
                  </a:schemeClr>
                </a:solidFill>
              </a:rPr>
              <a:t>площа</a:t>
            </a:r>
            <a:r>
              <a:rPr lang="ru-RU" dirty="0" smtClean="0">
                <a:solidFill>
                  <a:schemeClr val="accent1">
                    <a:lumMod val="50000"/>
                  </a:schemeClr>
                </a:solidFill>
              </a:rPr>
              <a:t> їх </a:t>
            </a:r>
            <a:r>
              <a:rPr lang="ru-RU" dirty="0" err="1" smtClean="0">
                <a:solidFill>
                  <a:schemeClr val="accent1">
                    <a:lumMod val="50000"/>
                  </a:schemeClr>
                </a:solidFill>
              </a:rPr>
              <a:t>значно</a:t>
            </a:r>
            <a:r>
              <a:rPr lang="ru-RU" dirty="0" smtClean="0">
                <a:solidFill>
                  <a:schemeClr val="accent1">
                    <a:lumMod val="50000"/>
                  </a:schemeClr>
                </a:solidFill>
              </a:rPr>
              <a:t> збільшується. </a:t>
            </a:r>
            <a:r>
              <a:rPr lang="ru-RU" dirty="0" err="1" smtClean="0">
                <a:solidFill>
                  <a:schemeClr val="accent1">
                    <a:lumMod val="50000"/>
                  </a:schemeClr>
                </a:solidFill>
              </a:rPr>
              <a:t>Розміри</a:t>
            </a:r>
            <a:r>
              <a:rPr lang="ru-RU" dirty="0" smtClean="0">
                <a:solidFill>
                  <a:schemeClr val="accent1">
                    <a:lumMod val="50000"/>
                  </a:schemeClr>
                </a:solidFill>
              </a:rPr>
              <a:t> </a:t>
            </a:r>
            <a:r>
              <a:rPr lang="ru-RU" dirty="0" err="1" smtClean="0">
                <a:solidFill>
                  <a:schemeClr val="accent1">
                    <a:lumMod val="50000"/>
                  </a:schemeClr>
                </a:solidFill>
              </a:rPr>
              <a:t>київських</a:t>
            </a:r>
            <a:r>
              <a:rPr lang="ru-RU" dirty="0" smtClean="0">
                <a:solidFill>
                  <a:schemeClr val="accent1">
                    <a:lumMod val="50000"/>
                  </a:schemeClr>
                </a:solidFill>
              </a:rPr>
              <a:t> озер </a:t>
            </a:r>
            <a:r>
              <a:rPr lang="ru-RU" dirty="0" err="1" smtClean="0">
                <a:solidFill>
                  <a:schemeClr val="accent1">
                    <a:lumMod val="50000"/>
                  </a:schemeClr>
                </a:solidFill>
              </a:rPr>
              <a:t>невеликі</a:t>
            </a:r>
            <a:r>
              <a:rPr lang="ru-RU" dirty="0" smtClean="0">
                <a:solidFill>
                  <a:schemeClr val="accent1">
                    <a:lumMod val="50000"/>
                  </a:schemeClr>
                </a:solidFill>
              </a:rPr>
              <a:t> (</a:t>
            </a:r>
            <a:r>
              <a:rPr lang="ru-RU" dirty="0" err="1" smtClean="0">
                <a:solidFill>
                  <a:schemeClr val="accent1">
                    <a:lumMod val="50000"/>
                  </a:schemeClr>
                </a:solidFill>
              </a:rPr>
              <a:t>менше</a:t>
            </a:r>
            <a:r>
              <a:rPr lang="ru-RU" dirty="0" smtClean="0">
                <a:solidFill>
                  <a:schemeClr val="accent1">
                    <a:lumMod val="50000"/>
                  </a:schemeClr>
                </a:solidFill>
              </a:rPr>
              <a:t> 5 га). </a:t>
            </a:r>
            <a:r>
              <a:rPr lang="ru-RU" dirty="0" err="1" smtClean="0">
                <a:solidFill>
                  <a:schemeClr val="accent1">
                    <a:lumMod val="50000"/>
                  </a:schemeClr>
                </a:solidFill>
              </a:rPr>
              <a:t>Найбільші</a:t>
            </a:r>
            <a:r>
              <a:rPr lang="ru-RU" dirty="0" smtClean="0">
                <a:solidFill>
                  <a:schemeClr val="accent1">
                    <a:lumMod val="50000"/>
                  </a:schemeClr>
                </a:solidFill>
              </a:rPr>
              <a:t> за </a:t>
            </a:r>
            <a:r>
              <a:rPr lang="ru-RU" dirty="0" err="1" smtClean="0">
                <a:solidFill>
                  <a:schemeClr val="accent1">
                    <a:lumMod val="50000"/>
                  </a:schemeClr>
                </a:solidFill>
              </a:rPr>
              <a:t>площею</a:t>
            </a:r>
            <a:r>
              <a:rPr lang="ru-RU" dirty="0" smtClean="0">
                <a:solidFill>
                  <a:schemeClr val="accent1">
                    <a:lumMod val="50000"/>
                  </a:schemeClr>
                </a:solidFill>
              </a:rPr>
              <a:t> - </a:t>
            </a:r>
            <a:r>
              <a:rPr lang="ru-RU" dirty="0" err="1" smtClean="0">
                <a:solidFill>
                  <a:schemeClr val="accent1">
                    <a:lumMod val="50000"/>
                  </a:schemeClr>
                </a:solidFill>
              </a:rPr>
              <a:t>Вирлиця</a:t>
            </a:r>
            <a:r>
              <a:rPr lang="ru-RU" dirty="0" smtClean="0">
                <a:solidFill>
                  <a:schemeClr val="accent1">
                    <a:lumMod val="50000"/>
                  </a:schemeClr>
                </a:solidFill>
              </a:rPr>
              <a:t>, Ра-</a:t>
            </a:r>
            <a:r>
              <a:rPr lang="ru-RU" dirty="0" err="1" smtClean="0">
                <a:solidFill>
                  <a:schemeClr val="accent1">
                    <a:lumMod val="50000"/>
                  </a:schemeClr>
                </a:solidFill>
              </a:rPr>
              <a:t>дунка</a:t>
            </a:r>
            <a:r>
              <a:rPr lang="ru-RU" dirty="0" smtClean="0">
                <a:solidFill>
                  <a:schemeClr val="accent1">
                    <a:lumMod val="50000"/>
                  </a:schemeClr>
                </a:solidFill>
              </a:rPr>
              <a:t> і </a:t>
            </a:r>
            <a:r>
              <a:rPr lang="ru-RU" dirty="0" err="1" smtClean="0">
                <a:solidFill>
                  <a:schemeClr val="accent1">
                    <a:lumMod val="50000"/>
                  </a:schemeClr>
                </a:solidFill>
              </a:rPr>
              <a:t>Тельбин</a:t>
            </a:r>
            <a:r>
              <a:rPr lang="ru-RU" dirty="0" smtClean="0">
                <a:solidFill>
                  <a:schemeClr val="accent1">
                    <a:lumMod val="50000"/>
                  </a:schemeClr>
                </a:solidFill>
              </a:rPr>
              <a:t>. </a:t>
            </a:r>
            <a:r>
              <a:rPr lang="ru-RU" dirty="0" err="1" smtClean="0">
                <a:solidFill>
                  <a:schemeClr val="accent1">
                    <a:lumMod val="50000"/>
                  </a:schemeClr>
                </a:solidFill>
              </a:rPr>
              <a:t>Відомі</a:t>
            </a:r>
            <a:r>
              <a:rPr lang="ru-RU" dirty="0" smtClean="0">
                <a:solidFill>
                  <a:schemeClr val="accent1">
                    <a:lumMod val="50000"/>
                  </a:schemeClr>
                </a:solidFill>
              </a:rPr>
              <a:t> також </a:t>
            </a:r>
            <a:r>
              <a:rPr lang="ru-RU" dirty="0" err="1" smtClean="0">
                <a:solidFill>
                  <a:schemeClr val="accent1">
                    <a:lumMod val="50000"/>
                  </a:schemeClr>
                </a:solidFill>
              </a:rPr>
              <a:t>Біле</a:t>
            </a:r>
            <a:r>
              <a:rPr lang="ru-RU" dirty="0" smtClean="0">
                <a:solidFill>
                  <a:schemeClr val="accent1">
                    <a:lumMod val="50000"/>
                  </a:schemeClr>
                </a:solidFill>
              </a:rPr>
              <a:t>, Василькове, Лукове, </a:t>
            </a:r>
            <a:r>
              <a:rPr lang="ru-RU" dirty="0" err="1" smtClean="0">
                <a:solidFill>
                  <a:schemeClr val="accent1">
                    <a:lumMod val="50000"/>
                  </a:schemeClr>
                </a:solidFill>
              </a:rPr>
              <a:t>Синякове</a:t>
            </a:r>
            <a:r>
              <a:rPr lang="ru-RU" dirty="0" smtClean="0">
                <a:solidFill>
                  <a:schemeClr val="accent1">
                    <a:lumMod val="50000"/>
                  </a:schemeClr>
                </a:solidFill>
              </a:rPr>
              <a:t>, </a:t>
            </a:r>
            <a:r>
              <a:rPr lang="ru-RU" dirty="0" err="1" smtClean="0">
                <a:solidFill>
                  <a:schemeClr val="accent1">
                    <a:lumMod val="50000"/>
                  </a:schemeClr>
                </a:solidFill>
              </a:rPr>
              <a:t>Вузьке</a:t>
            </a:r>
            <a:r>
              <a:rPr lang="ru-RU" dirty="0" smtClean="0">
                <a:solidFill>
                  <a:schemeClr val="accent1">
                    <a:lumMod val="50000"/>
                  </a:schemeClr>
                </a:solidFill>
              </a:rPr>
              <a:t>, </a:t>
            </a:r>
            <a:r>
              <a:rPr lang="ru-RU" dirty="0" err="1" smtClean="0">
                <a:solidFill>
                  <a:schemeClr val="accent1">
                    <a:lumMod val="50000"/>
                  </a:schemeClr>
                </a:solidFill>
              </a:rPr>
              <a:t>Довге</a:t>
            </a:r>
            <a:r>
              <a:rPr lang="ru-RU" dirty="0" smtClean="0">
                <a:solidFill>
                  <a:schemeClr val="accent1">
                    <a:lumMod val="50000"/>
                  </a:schemeClr>
                </a:solidFill>
              </a:rPr>
              <a:t>, </a:t>
            </a:r>
            <a:r>
              <a:rPr lang="ru-RU" dirty="0" err="1" smtClean="0">
                <a:solidFill>
                  <a:schemeClr val="accent1">
                    <a:lumMod val="50000"/>
                  </a:schemeClr>
                </a:solidFill>
              </a:rPr>
              <a:t>Сонячне</a:t>
            </a:r>
            <a:r>
              <a:rPr lang="ru-RU" dirty="0" smtClean="0">
                <a:solidFill>
                  <a:schemeClr val="accent1">
                    <a:lumMod val="50000"/>
                  </a:schemeClr>
                </a:solidFill>
              </a:rPr>
              <a:t>, </a:t>
            </a:r>
            <a:r>
              <a:rPr lang="ru-RU" dirty="0" err="1" smtClean="0">
                <a:solidFill>
                  <a:schemeClr val="accent1">
                    <a:lumMod val="50000"/>
                  </a:schemeClr>
                </a:solidFill>
              </a:rPr>
              <a:t>Синє</a:t>
            </a:r>
            <a:r>
              <a:rPr lang="ru-RU" dirty="0" smtClean="0">
                <a:solidFill>
                  <a:schemeClr val="accent1">
                    <a:lumMod val="50000"/>
                  </a:schemeClr>
                </a:solidFill>
              </a:rPr>
              <a:t>. </a:t>
            </a:r>
            <a:r>
              <a:rPr lang="ru-RU" dirty="0" err="1" smtClean="0">
                <a:solidFill>
                  <a:schemeClr val="accent1">
                    <a:lumMod val="50000"/>
                  </a:schemeClr>
                </a:solidFill>
              </a:rPr>
              <a:t>Замерзають</a:t>
            </a:r>
            <a:r>
              <a:rPr lang="ru-RU" dirty="0" smtClean="0">
                <a:solidFill>
                  <a:schemeClr val="accent1">
                    <a:lumMod val="50000"/>
                  </a:schemeClr>
                </a:solidFill>
              </a:rPr>
              <a:t> озера </a:t>
            </a:r>
            <a:r>
              <a:rPr lang="ru-RU" dirty="0" err="1" smtClean="0">
                <a:solidFill>
                  <a:schemeClr val="accent1">
                    <a:lumMod val="50000"/>
                  </a:schemeClr>
                </a:solidFill>
              </a:rPr>
              <a:t>переважно</a:t>
            </a:r>
            <a:r>
              <a:rPr lang="ru-RU" dirty="0" smtClean="0">
                <a:solidFill>
                  <a:schemeClr val="accent1">
                    <a:lumMod val="50000"/>
                  </a:schemeClr>
                </a:solidFill>
              </a:rPr>
              <a:t> на початку грудня, </a:t>
            </a:r>
            <a:r>
              <a:rPr lang="ru-RU" dirty="0" err="1" smtClean="0">
                <a:solidFill>
                  <a:schemeClr val="accent1">
                    <a:lumMod val="50000"/>
                  </a:schemeClr>
                </a:solidFill>
              </a:rPr>
              <a:t>розтає</a:t>
            </a:r>
            <a:r>
              <a:rPr lang="ru-RU" dirty="0" smtClean="0">
                <a:solidFill>
                  <a:schemeClr val="accent1">
                    <a:lumMod val="50000"/>
                  </a:schemeClr>
                </a:solidFill>
              </a:rPr>
              <a:t> </a:t>
            </a:r>
            <a:r>
              <a:rPr lang="ru-RU" dirty="0" err="1" smtClean="0">
                <a:solidFill>
                  <a:schemeClr val="accent1">
                    <a:lumMod val="50000"/>
                  </a:schemeClr>
                </a:solidFill>
              </a:rPr>
              <a:t>крига</a:t>
            </a:r>
            <a:r>
              <a:rPr lang="ru-RU" dirty="0" smtClean="0">
                <a:solidFill>
                  <a:schemeClr val="accent1">
                    <a:lumMod val="50000"/>
                  </a:schemeClr>
                </a:solidFill>
              </a:rPr>
              <a:t> на них в </a:t>
            </a:r>
            <a:r>
              <a:rPr lang="ru-RU" dirty="0" err="1" smtClean="0">
                <a:solidFill>
                  <a:schemeClr val="accent1">
                    <a:lumMod val="50000"/>
                  </a:schemeClr>
                </a:solidFill>
              </a:rPr>
              <a:t>середині</a:t>
            </a:r>
            <a:r>
              <a:rPr lang="ru-RU" dirty="0" smtClean="0">
                <a:solidFill>
                  <a:schemeClr val="accent1">
                    <a:lumMod val="50000"/>
                  </a:schemeClr>
                </a:solidFill>
              </a:rPr>
              <a:t> </a:t>
            </a:r>
            <a:r>
              <a:rPr lang="ru-RU" dirty="0" err="1" smtClean="0">
                <a:solidFill>
                  <a:schemeClr val="accent1">
                    <a:lumMod val="50000"/>
                  </a:schemeClr>
                </a:solidFill>
              </a:rPr>
              <a:t>березня</a:t>
            </a:r>
            <a:r>
              <a:rPr lang="ru-RU" dirty="0" smtClean="0">
                <a:solidFill>
                  <a:schemeClr val="accent1">
                    <a:lumMod val="50000"/>
                  </a:schemeClr>
                </a:solidFill>
              </a:rPr>
              <a:t>. </a:t>
            </a:r>
            <a:r>
              <a:rPr lang="ru-RU" dirty="0" err="1" smtClean="0">
                <a:solidFill>
                  <a:schemeClr val="accent1">
                    <a:lumMod val="50000"/>
                  </a:schemeClr>
                </a:solidFill>
              </a:rPr>
              <a:t>Товщина</a:t>
            </a:r>
            <a:r>
              <a:rPr lang="ru-RU" dirty="0" smtClean="0">
                <a:solidFill>
                  <a:schemeClr val="accent1">
                    <a:lumMod val="50000"/>
                  </a:schemeClr>
                </a:solidFill>
              </a:rPr>
              <a:t> </a:t>
            </a:r>
            <a:r>
              <a:rPr lang="ru-RU" dirty="0" err="1" smtClean="0">
                <a:solidFill>
                  <a:schemeClr val="accent1">
                    <a:lumMod val="50000"/>
                  </a:schemeClr>
                </a:solidFill>
              </a:rPr>
              <a:t>льоду</a:t>
            </a:r>
            <a:r>
              <a:rPr lang="ru-RU" dirty="0" smtClean="0">
                <a:solidFill>
                  <a:schemeClr val="accent1">
                    <a:lumMod val="50000"/>
                  </a:schemeClr>
                </a:solidFill>
              </a:rPr>
              <a:t> в </a:t>
            </a:r>
            <a:r>
              <a:rPr lang="ru-RU" dirty="0" err="1" smtClean="0">
                <a:solidFill>
                  <a:schemeClr val="accent1">
                    <a:lumMod val="50000"/>
                  </a:schemeClr>
                </a:solidFill>
              </a:rPr>
              <a:t>суворі</a:t>
            </a:r>
            <a:r>
              <a:rPr lang="ru-RU" dirty="0" smtClean="0">
                <a:solidFill>
                  <a:schemeClr val="accent1">
                    <a:lumMod val="50000"/>
                  </a:schemeClr>
                </a:solidFill>
              </a:rPr>
              <a:t> </a:t>
            </a:r>
            <a:r>
              <a:rPr lang="ru-RU" dirty="0" err="1" smtClean="0">
                <a:solidFill>
                  <a:schemeClr val="accent1">
                    <a:lumMod val="50000"/>
                  </a:schemeClr>
                </a:solidFill>
              </a:rPr>
              <a:t>зими</a:t>
            </a:r>
            <a:r>
              <a:rPr lang="ru-RU" dirty="0" smtClean="0">
                <a:solidFill>
                  <a:schemeClr val="accent1">
                    <a:lumMod val="50000"/>
                  </a:schemeClr>
                </a:solidFill>
              </a:rPr>
              <a:t> </a:t>
            </a:r>
            <a:r>
              <a:rPr lang="ru-RU" dirty="0" err="1" smtClean="0">
                <a:solidFill>
                  <a:schemeClr val="accent1">
                    <a:lumMod val="50000"/>
                  </a:schemeClr>
                </a:solidFill>
              </a:rPr>
              <a:t>досягає</a:t>
            </a:r>
            <a:r>
              <a:rPr lang="ru-RU" dirty="0" smtClean="0">
                <a:solidFill>
                  <a:schemeClr val="accent1">
                    <a:lumMod val="50000"/>
                  </a:schemeClr>
                </a:solidFill>
              </a:rPr>
              <a:t> 60 см. </a:t>
            </a:r>
            <a:r>
              <a:rPr lang="ru-RU" dirty="0" err="1" smtClean="0">
                <a:solidFill>
                  <a:schemeClr val="accent1">
                    <a:lumMod val="50000"/>
                  </a:schemeClr>
                </a:solidFill>
              </a:rPr>
              <a:t>Найвища</a:t>
            </a:r>
            <a:r>
              <a:rPr lang="ru-RU" dirty="0" smtClean="0">
                <a:solidFill>
                  <a:schemeClr val="accent1">
                    <a:lumMod val="50000"/>
                  </a:schemeClr>
                </a:solidFill>
              </a:rPr>
              <a:t> температура води - у </a:t>
            </a:r>
            <a:r>
              <a:rPr lang="ru-RU" dirty="0" err="1" smtClean="0">
                <a:solidFill>
                  <a:schemeClr val="accent1">
                    <a:lumMod val="50000"/>
                  </a:schemeClr>
                </a:solidFill>
              </a:rPr>
              <a:t>липні</a:t>
            </a:r>
            <a:r>
              <a:rPr lang="ru-RU" dirty="0" smtClean="0">
                <a:solidFill>
                  <a:schemeClr val="accent1">
                    <a:lumMod val="50000"/>
                  </a:schemeClr>
                </a:solidFill>
              </a:rPr>
              <a:t>. Озера </a:t>
            </a:r>
            <a:r>
              <a:rPr lang="ru-RU" dirty="0" err="1" smtClean="0">
                <a:solidFill>
                  <a:schemeClr val="accent1">
                    <a:lumMod val="50000"/>
                  </a:schemeClr>
                </a:solidFill>
              </a:rPr>
              <a:t>використовуються</a:t>
            </a:r>
            <a:r>
              <a:rPr lang="ru-RU" dirty="0" smtClean="0">
                <a:solidFill>
                  <a:schemeClr val="accent1">
                    <a:lumMod val="50000"/>
                  </a:schemeClr>
                </a:solidFill>
              </a:rPr>
              <a:t> для </a:t>
            </a:r>
            <a:r>
              <a:rPr lang="ru-RU" dirty="0" err="1" smtClean="0">
                <a:solidFill>
                  <a:schemeClr val="accent1">
                    <a:lumMod val="50000"/>
                  </a:schemeClr>
                </a:solidFill>
              </a:rPr>
              <a:t>спортивної</a:t>
            </a:r>
            <a:r>
              <a:rPr lang="ru-RU" dirty="0" smtClean="0">
                <a:solidFill>
                  <a:schemeClr val="accent1">
                    <a:lumMod val="50000"/>
                  </a:schemeClr>
                </a:solidFill>
              </a:rPr>
              <a:t> </a:t>
            </a:r>
            <a:r>
              <a:rPr lang="ru-RU" dirty="0" err="1" smtClean="0">
                <a:solidFill>
                  <a:schemeClr val="accent1">
                    <a:lumMod val="50000"/>
                  </a:schemeClr>
                </a:solidFill>
              </a:rPr>
              <a:t>риболовлі</a:t>
            </a:r>
            <a:r>
              <a:rPr lang="ru-RU" dirty="0" smtClean="0">
                <a:solidFill>
                  <a:schemeClr val="accent1">
                    <a:lumMod val="50000"/>
                  </a:schemeClr>
                </a:solidFill>
              </a:rPr>
              <a:t> та відпочинку.</a:t>
            </a:r>
          </a:p>
          <a:p>
            <a:r>
              <a:rPr lang="ru-RU" dirty="0" smtClean="0">
                <a:solidFill>
                  <a:schemeClr val="accent1">
                    <a:lumMod val="50000"/>
                  </a:schemeClr>
                </a:solidFill>
              </a:rPr>
              <a:t>Озеро - це </a:t>
            </a:r>
            <a:r>
              <a:rPr lang="ru-RU" dirty="0" err="1" smtClean="0">
                <a:solidFill>
                  <a:schemeClr val="accent1">
                    <a:lumMod val="50000"/>
                  </a:schemeClr>
                </a:solidFill>
              </a:rPr>
              <a:t>природна</a:t>
            </a:r>
            <a:r>
              <a:rPr lang="ru-RU" dirty="0" smtClean="0">
                <a:solidFill>
                  <a:schemeClr val="accent1">
                    <a:lumMod val="50000"/>
                  </a:schemeClr>
                </a:solidFill>
              </a:rPr>
              <a:t> </a:t>
            </a:r>
            <a:r>
              <a:rPr lang="ru-RU" dirty="0" err="1" smtClean="0">
                <a:solidFill>
                  <a:schemeClr val="accent1">
                    <a:lumMod val="50000"/>
                  </a:schemeClr>
                </a:solidFill>
              </a:rPr>
              <a:t>заглибина</a:t>
            </a:r>
            <a:r>
              <a:rPr lang="ru-RU" dirty="0" smtClean="0">
                <a:solidFill>
                  <a:schemeClr val="accent1">
                    <a:lumMod val="50000"/>
                  </a:schemeClr>
                </a:solidFill>
              </a:rPr>
              <a:t> на </a:t>
            </a:r>
            <a:r>
              <a:rPr lang="ru-RU" dirty="0" err="1" smtClean="0">
                <a:solidFill>
                  <a:schemeClr val="accent1">
                    <a:lumMod val="50000"/>
                  </a:schemeClr>
                </a:solidFill>
              </a:rPr>
              <a:t>суходолі</a:t>
            </a:r>
            <a:r>
              <a:rPr lang="ru-RU" dirty="0" smtClean="0">
                <a:solidFill>
                  <a:schemeClr val="accent1">
                    <a:lumMod val="50000"/>
                  </a:schemeClr>
                </a:solidFill>
              </a:rPr>
              <a:t>, </a:t>
            </a:r>
            <a:r>
              <a:rPr lang="ru-RU" dirty="0" err="1" smtClean="0">
                <a:solidFill>
                  <a:schemeClr val="accent1">
                    <a:lumMod val="50000"/>
                  </a:schemeClr>
                </a:solidFill>
              </a:rPr>
              <a:t>заповнена</a:t>
            </a:r>
            <a:r>
              <a:rPr lang="ru-RU" dirty="0" smtClean="0">
                <a:solidFill>
                  <a:schemeClr val="accent1">
                    <a:lumMod val="50000"/>
                  </a:schemeClr>
                </a:solidFill>
              </a:rPr>
              <a:t> водою.</a:t>
            </a:r>
            <a:endParaRPr lang="ru-RU" dirty="0">
              <a:solidFill>
                <a:schemeClr val="accent1">
                  <a:lumMod val="50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2000"/>
            <a:ext cx="4843192" cy="3275999"/>
          </a:xfrm>
          <a:prstGeom prst="rect">
            <a:avLst/>
          </a:prstGeom>
        </p:spPr>
      </p:pic>
    </p:spTree>
    <p:extLst>
      <p:ext uri="{BB962C8B-B14F-4D97-AF65-F5344CB8AC3E}">
        <p14:creationId xmlns:p14="http://schemas.microsoft.com/office/powerpoint/2010/main" val="347253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3139321"/>
          </a:xfrm>
          <a:prstGeom prst="rect">
            <a:avLst/>
          </a:prstGeom>
        </p:spPr>
        <p:txBody>
          <a:bodyPr wrap="square">
            <a:spAutoFit/>
          </a:bodyPr>
          <a:lstStyle/>
          <a:p>
            <a:r>
              <a:rPr lang="ru-RU" dirty="0" smtClean="0">
                <a:solidFill>
                  <a:schemeClr val="tx2">
                    <a:lumMod val="50000"/>
                  </a:schemeClr>
                </a:solidFill>
              </a:rPr>
              <a:t>Болота - </a:t>
            </a:r>
            <a:r>
              <a:rPr lang="ru-RU" dirty="0" err="1" smtClean="0">
                <a:solidFill>
                  <a:schemeClr val="tx2">
                    <a:lumMod val="50000"/>
                  </a:schemeClr>
                </a:solidFill>
              </a:rPr>
              <a:t>комори</a:t>
            </a:r>
            <a:r>
              <a:rPr lang="ru-RU" dirty="0" smtClean="0">
                <a:solidFill>
                  <a:schemeClr val="tx2">
                    <a:lumMod val="50000"/>
                  </a:schemeClr>
                </a:solidFill>
              </a:rPr>
              <a:t> </a:t>
            </a:r>
            <a:r>
              <a:rPr lang="ru-RU" dirty="0" err="1" smtClean="0">
                <a:solidFill>
                  <a:schemeClr val="tx2">
                    <a:lumMod val="50000"/>
                  </a:schemeClr>
                </a:solidFill>
              </a:rPr>
              <a:t>сонця</a:t>
            </a:r>
            <a:r>
              <a:rPr lang="ru-RU" dirty="0" smtClean="0">
                <a:solidFill>
                  <a:schemeClr val="tx2">
                    <a:lumMod val="50000"/>
                  </a:schemeClr>
                </a:solidFill>
              </a:rPr>
              <a:t>. </a:t>
            </a:r>
            <a:r>
              <a:rPr lang="ru-RU" dirty="0" err="1" smtClean="0">
                <a:solidFill>
                  <a:schemeClr val="tx2">
                    <a:lumMod val="50000"/>
                  </a:schemeClr>
                </a:solidFill>
              </a:rPr>
              <a:t>Заболочені</a:t>
            </a:r>
            <a:r>
              <a:rPr lang="ru-RU" dirty="0" smtClean="0">
                <a:solidFill>
                  <a:schemeClr val="tx2">
                    <a:lumMod val="50000"/>
                  </a:schemeClr>
                </a:solidFill>
              </a:rPr>
              <a:t> </a:t>
            </a:r>
            <a:r>
              <a:rPr lang="ru-RU" dirty="0" err="1" smtClean="0">
                <a:solidFill>
                  <a:schemeClr val="tx2">
                    <a:lumMod val="50000"/>
                  </a:schemeClr>
                </a:solidFill>
              </a:rPr>
              <a:t>ділянки</a:t>
            </a:r>
            <a:r>
              <a:rPr lang="ru-RU" dirty="0" smtClean="0">
                <a:solidFill>
                  <a:schemeClr val="tx2">
                    <a:lumMod val="50000"/>
                  </a:schemeClr>
                </a:solidFill>
              </a:rPr>
              <a:t> </a:t>
            </a:r>
            <a:r>
              <a:rPr lang="ru-RU" dirty="0" err="1" smtClean="0">
                <a:solidFill>
                  <a:schemeClr val="tx2">
                    <a:lumMod val="50000"/>
                  </a:schemeClr>
                </a:solidFill>
              </a:rPr>
              <a:t>поширені</a:t>
            </a:r>
            <a:r>
              <a:rPr lang="ru-RU" dirty="0" smtClean="0">
                <a:solidFill>
                  <a:schemeClr val="tx2">
                    <a:lumMod val="50000"/>
                  </a:schemeClr>
                </a:solidFill>
              </a:rPr>
              <a:t> в околицях Києва в долинах річок Дніпра, </a:t>
            </a:r>
            <a:r>
              <a:rPr lang="ru-RU" dirty="0" err="1" smtClean="0">
                <a:solidFill>
                  <a:schemeClr val="tx2">
                    <a:lumMod val="50000"/>
                  </a:schemeClr>
                </a:solidFill>
              </a:rPr>
              <a:t>Ірпеня</a:t>
            </a:r>
            <a:r>
              <a:rPr lang="ru-RU" dirty="0" smtClean="0">
                <a:solidFill>
                  <a:schemeClr val="tx2">
                    <a:lumMod val="50000"/>
                  </a:schemeClr>
                </a:solidFill>
              </a:rPr>
              <a:t>, на дні балок і </a:t>
            </a:r>
            <a:r>
              <a:rPr lang="ru-RU" dirty="0" err="1" smtClean="0">
                <a:solidFill>
                  <a:schemeClr val="tx2">
                    <a:lumMod val="50000"/>
                  </a:schemeClr>
                </a:solidFill>
              </a:rPr>
              <a:t>струмків</a:t>
            </a:r>
            <a:r>
              <a:rPr lang="ru-RU" dirty="0" smtClean="0">
                <a:solidFill>
                  <a:schemeClr val="tx2">
                    <a:lumMod val="50000"/>
                  </a:schemeClr>
                </a:solidFill>
              </a:rPr>
              <a:t>. </a:t>
            </a:r>
            <a:r>
              <a:rPr lang="ru-RU" dirty="0" err="1" smtClean="0">
                <a:solidFill>
                  <a:schemeClr val="tx2">
                    <a:lumMod val="50000"/>
                  </a:schemeClr>
                </a:solidFill>
              </a:rPr>
              <a:t>Заболочуванню</a:t>
            </a:r>
            <a:r>
              <a:rPr lang="ru-RU" dirty="0" smtClean="0">
                <a:solidFill>
                  <a:schemeClr val="tx2">
                    <a:lumMod val="50000"/>
                  </a:schemeClr>
                </a:solidFill>
              </a:rPr>
              <a:t> </a:t>
            </a:r>
            <a:r>
              <a:rPr lang="ru-RU" dirty="0" err="1" smtClean="0">
                <a:solidFill>
                  <a:schemeClr val="tx2">
                    <a:lumMod val="50000"/>
                  </a:schemeClr>
                </a:solidFill>
              </a:rPr>
              <a:t>сприяє</a:t>
            </a:r>
            <a:r>
              <a:rPr lang="ru-RU" dirty="0" smtClean="0">
                <a:solidFill>
                  <a:schemeClr val="tx2">
                    <a:lumMod val="50000"/>
                  </a:schemeClr>
                </a:solidFill>
              </a:rPr>
              <a:t> </a:t>
            </a:r>
            <a:r>
              <a:rPr lang="ru-RU" dirty="0" err="1" smtClean="0">
                <a:solidFill>
                  <a:schemeClr val="tx2">
                    <a:lumMod val="50000"/>
                  </a:schemeClr>
                </a:solidFill>
              </a:rPr>
              <a:t>рівнинний</a:t>
            </a:r>
            <a:r>
              <a:rPr lang="ru-RU" dirty="0" smtClean="0">
                <a:solidFill>
                  <a:schemeClr val="tx2">
                    <a:lumMod val="50000"/>
                  </a:schemeClr>
                </a:solidFill>
              </a:rPr>
              <a:t> </a:t>
            </a:r>
            <a:r>
              <a:rPr lang="ru-RU" dirty="0" err="1" smtClean="0">
                <a:solidFill>
                  <a:schemeClr val="tx2">
                    <a:lumMod val="50000"/>
                  </a:schemeClr>
                </a:solidFill>
              </a:rPr>
              <a:t>рельєф</a:t>
            </a:r>
            <a:r>
              <a:rPr lang="ru-RU" dirty="0" smtClean="0">
                <a:solidFill>
                  <a:schemeClr val="tx2">
                    <a:lumMod val="50000"/>
                  </a:schemeClr>
                </a:solidFill>
              </a:rPr>
              <a:t> та </a:t>
            </a:r>
            <a:r>
              <a:rPr lang="ru-RU" dirty="0" err="1" smtClean="0">
                <a:solidFill>
                  <a:schemeClr val="tx2">
                    <a:lumMod val="50000"/>
                  </a:schemeClr>
                </a:solidFill>
              </a:rPr>
              <a:t>погодні</a:t>
            </a:r>
            <a:r>
              <a:rPr lang="ru-RU" dirty="0" smtClean="0">
                <a:solidFill>
                  <a:schemeClr val="tx2">
                    <a:lumMod val="50000"/>
                  </a:schemeClr>
                </a:solidFill>
              </a:rPr>
              <a:t> </a:t>
            </a:r>
            <a:r>
              <a:rPr lang="ru-RU" dirty="0" err="1" smtClean="0">
                <a:solidFill>
                  <a:schemeClr val="tx2">
                    <a:lumMod val="50000"/>
                  </a:schemeClr>
                </a:solidFill>
              </a:rPr>
              <a:t>умови</a:t>
            </a:r>
            <a:r>
              <a:rPr lang="ru-RU" dirty="0" smtClean="0">
                <a:solidFill>
                  <a:schemeClr val="tx2">
                    <a:lumMod val="50000"/>
                  </a:schemeClr>
                </a:solidFill>
              </a:rPr>
              <a:t> </a:t>
            </a:r>
            <a:r>
              <a:rPr lang="ru-RU" dirty="0" err="1" smtClean="0">
                <a:solidFill>
                  <a:schemeClr val="tx2">
                    <a:lumMod val="50000"/>
                  </a:schemeClr>
                </a:solidFill>
              </a:rPr>
              <a:t>Київщини</a:t>
            </a:r>
            <a:r>
              <a:rPr lang="ru-RU" dirty="0" smtClean="0">
                <a:solidFill>
                  <a:schemeClr val="tx2">
                    <a:lumMod val="50000"/>
                  </a:schemeClr>
                </a:solidFill>
              </a:rPr>
              <a:t> (Подумай, які </a:t>
            </a:r>
            <a:r>
              <a:rPr lang="ru-RU" dirty="0" err="1" smtClean="0">
                <a:solidFill>
                  <a:schemeClr val="tx2">
                    <a:lumMod val="50000"/>
                  </a:schemeClr>
                </a:solidFill>
              </a:rPr>
              <a:t>саме</a:t>
            </a:r>
            <a:r>
              <a:rPr lang="ru-RU" dirty="0" smtClean="0">
                <a:solidFill>
                  <a:schemeClr val="tx2">
                    <a:lumMod val="50000"/>
                  </a:schemeClr>
                </a:solidFill>
              </a:rPr>
              <a:t>?). Тут росте буйна </a:t>
            </a:r>
            <a:r>
              <a:rPr lang="ru-RU" dirty="0" err="1" smtClean="0">
                <a:solidFill>
                  <a:schemeClr val="tx2">
                    <a:lumMod val="50000"/>
                  </a:schemeClr>
                </a:solidFill>
              </a:rPr>
              <a:t>трав'яна</a:t>
            </a:r>
            <a:r>
              <a:rPr lang="ru-RU" dirty="0" smtClean="0">
                <a:solidFill>
                  <a:schemeClr val="tx2">
                    <a:lumMod val="50000"/>
                  </a:schemeClr>
                </a:solidFill>
              </a:rPr>
              <a:t> рослинність.</a:t>
            </a:r>
          </a:p>
          <a:p>
            <a:r>
              <a:rPr lang="ru-RU" dirty="0" err="1" smtClean="0">
                <a:solidFill>
                  <a:schemeClr val="tx2">
                    <a:lumMod val="50000"/>
                  </a:schemeClr>
                </a:solidFill>
              </a:rPr>
              <a:t>Спрадавна</a:t>
            </a:r>
            <a:r>
              <a:rPr lang="ru-RU" dirty="0" smtClean="0">
                <a:solidFill>
                  <a:schemeClr val="tx2">
                    <a:lumMod val="50000"/>
                  </a:schemeClr>
                </a:solidFill>
              </a:rPr>
              <a:t> болота </a:t>
            </a:r>
            <a:r>
              <a:rPr lang="ru-RU" dirty="0" err="1" smtClean="0">
                <a:solidFill>
                  <a:schemeClr val="tx2">
                    <a:lumMod val="50000"/>
                  </a:schemeClr>
                </a:solidFill>
              </a:rPr>
              <a:t>вважалися</a:t>
            </a:r>
            <a:r>
              <a:rPr lang="ru-RU" dirty="0" smtClean="0">
                <a:solidFill>
                  <a:schemeClr val="tx2">
                    <a:lumMod val="50000"/>
                  </a:schemeClr>
                </a:solidFill>
              </a:rPr>
              <a:t> символом зла і в прямому, і в переносному </a:t>
            </a:r>
            <a:r>
              <a:rPr lang="ru-RU" dirty="0" err="1" smtClean="0">
                <a:solidFill>
                  <a:schemeClr val="tx2">
                    <a:lumMod val="50000"/>
                  </a:schemeClr>
                </a:solidFill>
              </a:rPr>
              <a:t>значеннях</a:t>
            </a:r>
            <a:r>
              <a:rPr lang="ru-RU" dirty="0" smtClean="0">
                <a:solidFill>
                  <a:schemeClr val="tx2">
                    <a:lumMod val="50000"/>
                  </a:schemeClr>
                </a:solidFill>
              </a:rPr>
              <a:t>. </a:t>
            </a:r>
            <a:r>
              <a:rPr lang="ru-RU" dirty="0" err="1" smtClean="0">
                <a:solidFill>
                  <a:schemeClr val="tx2">
                    <a:lumMod val="50000"/>
                  </a:schemeClr>
                </a:solidFill>
              </a:rPr>
              <a:t>Існувала</a:t>
            </a:r>
            <a:r>
              <a:rPr lang="ru-RU" dirty="0" smtClean="0">
                <a:solidFill>
                  <a:schemeClr val="tx2">
                    <a:lumMod val="50000"/>
                  </a:schemeClr>
                </a:solidFill>
              </a:rPr>
              <a:t> легенда про те, що болото створив </a:t>
            </a:r>
            <a:r>
              <a:rPr lang="ru-RU" dirty="0" err="1" smtClean="0">
                <a:solidFill>
                  <a:schemeClr val="tx2">
                    <a:lumMod val="50000"/>
                  </a:schemeClr>
                </a:solidFill>
              </a:rPr>
              <a:t>чорт</a:t>
            </a:r>
            <a:r>
              <a:rPr lang="ru-RU" dirty="0" smtClean="0">
                <a:solidFill>
                  <a:schemeClr val="tx2">
                    <a:lumMod val="50000"/>
                  </a:schemeClr>
                </a:solidFill>
              </a:rPr>
              <a:t>. </a:t>
            </a:r>
            <a:r>
              <a:rPr lang="ru-RU" dirty="0" err="1" smtClean="0">
                <a:solidFill>
                  <a:schemeClr val="tx2">
                    <a:lumMod val="50000"/>
                  </a:schemeClr>
                </a:solidFill>
              </a:rPr>
              <a:t>Справді</a:t>
            </a:r>
            <a:r>
              <a:rPr lang="ru-RU" dirty="0" smtClean="0">
                <a:solidFill>
                  <a:schemeClr val="tx2">
                    <a:lumMod val="50000"/>
                  </a:schemeClr>
                </a:solidFill>
              </a:rPr>
              <a:t>, болота, </a:t>
            </a:r>
            <a:r>
              <a:rPr lang="ru-RU" dirty="0" err="1" smtClean="0">
                <a:solidFill>
                  <a:schemeClr val="tx2">
                    <a:lumMod val="50000"/>
                  </a:schemeClr>
                </a:solidFill>
              </a:rPr>
              <a:t>займаючи</a:t>
            </a:r>
            <a:r>
              <a:rPr lang="ru-RU" dirty="0" smtClean="0">
                <a:solidFill>
                  <a:schemeClr val="tx2">
                    <a:lumMod val="50000"/>
                  </a:schemeClr>
                </a:solidFill>
              </a:rPr>
              <a:t> </a:t>
            </a:r>
            <a:r>
              <a:rPr lang="ru-RU" dirty="0" err="1" smtClean="0">
                <a:solidFill>
                  <a:schemeClr val="tx2">
                    <a:lumMod val="50000"/>
                  </a:schemeClr>
                </a:solidFill>
              </a:rPr>
              <a:t>значні</a:t>
            </a:r>
            <a:r>
              <a:rPr lang="ru-RU" dirty="0" smtClean="0">
                <a:solidFill>
                  <a:schemeClr val="tx2">
                    <a:lumMod val="50000"/>
                  </a:schemeClr>
                </a:solidFill>
              </a:rPr>
              <a:t> площі, </a:t>
            </a:r>
            <a:r>
              <a:rPr lang="ru-RU" dirty="0" err="1" smtClean="0">
                <a:solidFill>
                  <a:schemeClr val="tx2">
                    <a:lumMod val="50000"/>
                  </a:schemeClr>
                </a:solidFill>
              </a:rPr>
              <a:t>заважають</a:t>
            </a:r>
            <a:r>
              <a:rPr lang="ru-RU" dirty="0" smtClean="0">
                <a:solidFill>
                  <a:schemeClr val="tx2">
                    <a:lumMod val="50000"/>
                  </a:schemeClr>
                </a:solidFill>
              </a:rPr>
              <a:t> </a:t>
            </a:r>
            <a:r>
              <a:rPr lang="ru-RU" dirty="0" err="1" smtClean="0">
                <a:solidFill>
                  <a:schemeClr val="tx2">
                    <a:lumMod val="50000"/>
                  </a:schemeClr>
                </a:solidFill>
              </a:rPr>
              <a:t>використовувати</a:t>
            </a:r>
            <a:r>
              <a:rPr lang="ru-RU" dirty="0" smtClean="0">
                <a:solidFill>
                  <a:schemeClr val="tx2">
                    <a:lumMod val="50000"/>
                  </a:schemeClr>
                </a:solidFill>
              </a:rPr>
              <a:t> </a:t>
            </a:r>
            <a:r>
              <a:rPr lang="ru-RU" dirty="0" err="1" smtClean="0">
                <a:solidFill>
                  <a:schemeClr val="tx2">
                    <a:lumMod val="50000"/>
                  </a:schemeClr>
                </a:solidFill>
              </a:rPr>
              <a:t>землі</a:t>
            </a:r>
            <a:r>
              <a:rPr lang="ru-RU" dirty="0" smtClean="0">
                <a:solidFill>
                  <a:schemeClr val="tx2">
                    <a:lumMod val="50000"/>
                  </a:schemeClr>
                </a:solidFill>
              </a:rPr>
              <a:t> в </a:t>
            </a:r>
            <a:r>
              <a:rPr lang="ru-RU" dirty="0" err="1" smtClean="0">
                <a:solidFill>
                  <a:schemeClr val="tx2">
                    <a:lumMod val="50000"/>
                  </a:schemeClr>
                </a:solidFill>
              </a:rPr>
              <a:t>господарстві</a:t>
            </a:r>
            <a:r>
              <a:rPr lang="ru-RU" dirty="0" smtClean="0">
                <a:solidFill>
                  <a:schemeClr val="tx2">
                    <a:lumMod val="50000"/>
                  </a:schemeClr>
                </a:solidFill>
              </a:rPr>
              <a:t>. Але, </a:t>
            </a:r>
            <a:r>
              <a:rPr lang="ru-RU" dirty="0" err="1" smtClean="0">
                <a:solidFill>
                  <a:schemeClr val="tx2">
                    <a:lumMod val="50000"/>
                  </a:schemeClr>
                </a:solidFill>
              </a:rPr>
              <a:t>заразом</a:t>
            </a:r>
            <a:r>
              <a:rPr lang="ru-RU" dirty="0" smtClean="0">
                <a:solidFill>
                  <a:schemeClr val="tx2">
                    <a:lumMod val="50000"/>
                  </a:schemeClr>
                </a:solidFill>
              </a:rPr>
              <a:t>, вони </a:t>
            </a:r>
            <a:r>
              <a:rPr lang="ru-RU" dirty="0" err="1" smtClean="0">
                <a:solidFill>
                  <a:schemeClr val="tx2">
                    <a:lumMod val="50000"/>
                  </a:schemeClr>
                </a:solidFill>
              </a:rPr>
              <a:t>нагромаджують</a:t>
            </a:r>
            <a:r>
              <a:rPr lang="ru-RU" dirty="0" smtClean="0">
                <a:solidFill>
                  <a:schemeClr val="tx2">
                    <a:lumMod val="50000"/>
                  </a:schemeClr>
                </a:solidFill>
              </a:rPr>
              <a:t> </a:t>
            </a:r>
            <a:r>
              <a:rPr lang="ru-RU" dirty="0" err="1" smtClean="0">
                <a:solidFill>
                  <a:schemeClr val="tx2">
                    <a:lumMod val="50000"/>
                  </a:schemeClr>
                </a:solidFill>
              </a:rPr>
              <a:t>вологу</a:t>
            </a:r>
            <a:r>
              <a:rPr lang="ru-RU" dirty="0" smtClean="0">
                <a:solidFill>
                  <a:schemeClr val="tx2">
                    <a:lumMod val="50000"/>
                  </a:schemeClr>
                </a:solidFill>
              </a:rPr>
              <a:t>, </a:t>
            </a:r>
            <a:r>
              <a:rPr lang="ru-RU" dirty="0" err="1" smtClean="0">
                <a:solidFill>
                  <a:schemeClr val="tx2">
                    <a:lumMod val="50000"/>
                  </a:schemeClr>
                </a:solidFill>
              </a:rPr>
              <a:t>підтримують</a:t>
            </a:r>
            <a:r>
              <a:rPr lang="ru-RU" dirty="0" smtClean="0">
                <a:solidFill>
                  <a:schemeClr val="tx2">
                    <a:lumMod val="50000"/>
                  </a:schemeClr>
                </a:solidFill>
              </a:rPr>
              <a:t> </a:t>
            </a:r>
            <a:r>
              <a:rPr lang="ru-RU" dirty="0" err="1" smtClean="0">
                <a:solidFill>
                  <a:schemeClr val="tx2">
                    <a:lumMod val="50000"/>
                  </a:schemeClr>
                </a:solidFill>
              </a:rPr>
              <a:t>рівень</a:t>
            </a:r>
            <a:r>
              <a:rPr lang="ru-RU" dirty="0" smtClean="0">
                <a:solidFill>
                  <a:schemeClr val="tx2">
                    <a:lumMod val="50000"/>
                  </a:schemeClr>
                </a:solidFill>
              </a:rPr>
              <a:t> води у ставках та озерах. Із </a:t>
            </a:r>
            <a:r>
              <a:rPr lang="ru-RU" dirty="0" err="1" smtClean="0">
                <a:solidFill>
                  <a:schemeClr val="tx2">
                    <a:lumMod val="50000"/>
                  </a:schemeClr>
                </a:solidFill>
              </a:rPr>
              <a:t>цих</a:t>
            </a:r>
            <a:r>
              <a:rPr lang="ru-RU" dirty="0" smtClean="0">
                <a:solidFill>
                  <a:schemeClr val="tx2">
                    <a:lumMod val="50000"/>
                  </a:schemeClr>
                </a:solidFill>
              </a:rPr>
              <a:t> </a:t>
            </a:r>
            <a:r>
              <a:rPr lang="ru-RU" dirty="0" err="1" smtClean="0">
                <a:solidFill>
                  <a:schemeClr val="tx2">
                    <a:lumMod val="50000"/>
                  </a:schemeClr>
                </a:solidFill>
              </a:rPr>
              <a:t>сховищ</a:t>
            </a:r>
            <a:r>
              <a:rPr lang="ru-RU" dirty="0" smtClean="0">
                <a:solidFill>
                  <a:schemeClr val="tx2">
                    <a:lumMod val="50000"/>
                  </a:schemeClr>
                </a:solidFill>
              </a:rPr>
              <a:t> </a:t>
            </a:r>
            <a:r>
              <a:rPr lang="ru-RU" dirty="0" err="1" smtClean="0">
                <a:solidFill>
                  <a:schemeClr val="tx2">
                    <a:lumMod val="50000"/>
                  </a:schemeClr>
                </a:solidFill>
              </a:rPr>
              <a:t>прісної</a:t>
            </a:r>
            <a:r>
              <a:rPr lang="ru-RU" dirty="0" smtClean="0">
                <a:solidFill>
                  <a:schemeClr val="tx2">
                    <a:lumMod val="50000"/>
                  </a:schemeClr>
                </a:solidFill>
              </a:rPr>
              <a:t> води </a:t>
            </a:r>
            <a:r>
              <a:rPr lang="ru-RU" dirty="0" err="1" smtClean="0">
                <a:solidFill>
                  <a:schemeClr val="tx2">
                    <a:lumMod val="50000"/>
                  </a:schemeClr>
                </a:solidFill>
              </a:rPr>
              <a:t>беруть</a:t>
            </a:r>
            <a:r>
              <a:rPr lang="ru-RU" dirty="0" smtClean="0">
                <a:solidFill>
                  <a:schemeClr val="tx2">
                    <a:lumMod val="50000"/>
                  </a:schemeClr>
                </a:solidFill>
              </a:rPr>
              <a:t> початок </a:t>
            </a:r>
            <a:r>
              <a:rPr lang="ru-RU" dirty="0" err="1" smtClean="0">
                <a:solidFill>
                  <a:schemeClr val="tx2">
                    <a:lumMod val="50000"/>
                  </a:schemeClr>
                </a:solidFill>
              </a:rPr>
              <a:t>струмки</a:t>
            </a:r>
            <a:r>
              <a:rPr lang="ru-RU" dirty="0" smtClean="0">
                <a:solidFill>
                  <a:schemeClr val="tx2">
                    <a:lumMod val="50000"/>
                  </a:schemeClr>
                </a:solidFill>
              </a:rPr>
              <a:t> і ріки. Болота є </a:t>
            </a:r>
            <a:r>
              <a:rPr lang="ru-RU" dirty="0" err="1" smtClean="0">
                <a:solidFill>
                  <a:schemeClr val="tx2">
                    <a:lumMod val="50000"/>
                  </a:schemeClr>
                </a:solidFill>
              </a:rPr>
              <a:t>раєм</a:t>
            </a:r>
            <a:r>
              <a:rPr lang="ru-RU" dirty="0" smtClean="0">
                <a:solidFill>
                  <a:schemeClr val="tx2">
                    <a:lumMod val="50000"/>
                  </a:schemeClr>
                </a:solidFill>
              </a:rPr>
              <a:t> для </a:t>
            </a:r>
            <a:r>
              <a:rPr lang="ru-RU" dirty="0" err="1" smtClean="0">
                <a:solidFill>
                  <a:schemeClr val="tx2">
                    <a:lumMod val="50000"/>
                  </a:schemeClr>
                </a:solidFill>
              </a:rPr>
              <a:t>своєрідних</a:t>
            </a:r>
            <a:r>
              <a:rPr lang="ru-RU" dirty="0" smtClean="0">
                <a:solidFill>
                  <a:schemeClr val="tx2">
                    <a:lumMod val="50000"/>
                  </a:schemeClr>
                </a:solidFill>
              </a:rPr>
              <a:t> </a:t>
            </a:r>
            <a:r>
              <a:rPr lang="ru-RU" dirty="0" err="1" smtClean="0">
                <a:solidFill>
                  <a:schemeClr val="tx2">
                    <a:lumMod val="50000"/>
                  </a:schemeClr>
                </a:solidFill>
              </a:rPr>
              <a:t>болотних</a:t>
            </a:r>
            <a:r>
              <a:rPr lang="ru-RU" dirty="0" smtClean="0">
                <a:solidFill>
                  <a:schemeClr val="tx2">
                    <a:lumMod val="50000"/>
                  </a:schemeClr>
                </a:solidFill>
              </a:rPr>
              <a:t> </a:t>
            </a:r>
            <a:r>
              <a:rPr lang="ru-RU" dirty="0" err="1" smtClean="0">
                <a:solidFill>
                  <a:schemeClr val="tx2">
                    <a:lumMod val="50000"/>
                  </a:schemeClr>
                </a:solidFill>
              </a:rPr>
              <a:t>рослин</a:t>
            </a:r>
            <a:r>
              <a:rPr lang="ru-RU" dirty="0" smtClean="0">
                <a:solidFill>
                  <a:schemeClr val="tx2">
                    <a:lumMod val="50000"/>
                  </a:schemeClr>
                </a:solidFill>
              </a:rPr>
              <a:t> і </a:t>
            </a:r>
            <a:r>
              <a:rPr lang="ru-RU" dirty="0" err="1" smtClean="0">
                <a:solidFill>
                  <a:schemeClr val="tx2">
                    <a:lumMod val="50000"/>
                  </a:schemeClr>
                </a:solidFill>
              </a:rPr>
              <a:t>тварин</a:t>
            </a:r>
            <a:r>
              <a:rPr lang="ru-RU" dirty="0" smtClean="0">
                <a:solidFill>
                  <a:schemeClr val="tx2">
                    <a:lumMod val="50000"/>
                  </a:schemeClr>
                </a:solidFill>
              </a:rPr>
              <a:t>. З </a:t>
            </a:r>
            <a:r>
              <a:rPr lang="ru-RU" dirty="0" err="1" smtClean="0">
                <a:solidFill>
                  <a:schemeClr val="tx2">
                    <a:lumMod val="50000"/>
                  </a:schemeClr>
                </a:solidFill>
              </a:rPr>
              <a:t>відмерлих</a:t>
            </a:r>
            <a:r>
              <a:rPr lang="ru-RU" dirty="0" smtClean="0">
                <a:solidFill>
                  <a:schemeClr val="tx2">
                    <a:lumMod val="50000"/>
                  </a:schemeClr>
                </a:solidFill>
              </a:rPr>
              <a:t> </a:t>
            </a:r>
            <a:r>
              <a:rPr lang="ru-RU" dirty="0" err="1" smtClean="0">
                <a:solidFill>
                  <a:schemeClr val="tx2">
                    <a:lumMod val="50000"/>
                  </a:schemeClr>
                </a:solidFill>
              </a:rPr>
              <a:t>решток</a:t>
            </a:r>
            <a:r>
              <a:rPr lang="ru-RU" dirty="0" smtClean="0">
                <a:solidFill>
                  <a:schemeClr val="tx2">
                    <a:lumMod val="50000"/>
                  </a:schemeClr>
                </a:solidFill>
              </a:rPr>
              <a:t> </a:t>
            </a:r>
            <a:r>
              <a:rPr lang="ru-RU" dirty="0" err="1" smtClean="0">
                <a:solidFill>
                  <a:schemeClr val="tx2">
                    <a:lumMod val="50000"/>
                  </a:schemeClr>
                </a:solidFill>
              </a:rPr>
              <a:t>рослин</a:t>
            </a:r>
            <a:r>
              <a:rPr lang="ru-RU" dirty="0" smtClean="0">
                <a:solidFill>
                  <a:schemeClr val="tx2">
                    <a:lumMod val="50000"/>
                  </a:schemeClr>
                </a:solidFill>
              </a:rPr>
              <a:t> у болотах — </a:t>
            </a:r>
            <a:r>
              <a:rPr lang="ru-RU" dirty="0" err="1" smtClean="0">
                <a:solidFill>
                  <a:schemeClr val="tx2">
                    <a:lumMod val="50000"/>
                  </a:schemeClr>
                </a:solidFill>
              </a:rPr>
              <a:t>утворюється</a:t>
            </a:r>
            <a:r>
              <a:rPr lang="ru-RU" dirty="0" smtClean="0">
                <a:solidFill>
                  <a:schemeClr val="tx2">
                    <a:lumMod val="50000"/>
                  </a:schemeClr>
                </a:solidFill>
              </a:rPr>
              <a:t> </a:t>
            </a:r>
            <a:r>
              <a:rPr lang="ru-RU" dirty="0" err="1" smtClean="0">
                <a:solidFill>
                  <a:schemeClr val="tx2">
                    <a:lumMod val="50000"/>
                  </a:schemeClr>
                </a:solidFill>
              </a:rPr>
              <a:t>цінна</a:t>
            </a:r>
            <a:r>
              <a:rPr lang="ru-RU" dirty="0" smtClean="0">
                <a:solidFill>
                  <a:schemeClr val="tx2">
                    <a:lumMod val="50000"/>
                  </a:schemeClr>
                </a:solidFill>
              </a:rPr>
              <a:t> </a:t>
            </a:r>
            <a:r>
              <a:rPr lang="ru-RU" dirty="0" err="1" smtClean="0">
                <a:solidFill>
                  <a:schemeClr val="tx2">
                    <a:lumMod val="50000"/>
                  </a:schemeClr>
                </a:solidFill>
              </a:rPr>
              <a:t>корисна</a:t>
            </a:r>
            <a:r>
              <a:rPr lang="ru-RU" dirty="0" smtClean="0">
                <a:solidFill>
                  <a:schemeClr val="tx2">
                    <a:lumMod val="50000"/>
                  </a:schemeClr>
                </a:solidFill>
              </a:rPr>
              <a:t> </a:t>
            </a:r>
            <a:r>
              <a:rPr lang="ru-RU" dirty="0" err="1" smtClean="0">
                <a:solidFill>
                  <a:schemeClr val="tx2">
                    <a:lumMod val="50000"/>
                  </a:schemeClr>
                </a:solidFill>
              </a:rPr>
              <a:t>копалина</a:t>
            </a:r>
            <a:r>
              <a:rPr lang="ru-RU" dirty="0" smtClean="0">
                <a:solidFill>
                  <a:schemeClr val="tx2">
                    <a:lumMod val="50000"/>
                  </a:schemeClr>
                </a:solidFill>
              </a:rPr>
              <a:t> - торф. Як </a:t>
            </a:r>
            <a:r>
              <a:rPr lang="ru-RU" dirty="0" err="1" smtClean="0">
                <a:solidFill>
                  <a:schemeClr val="tx2">
                    <a:lumMod val="50000"/>
                  </a:schemeClr>
                </a:solidFill>
              </a:rPr>
              <a:t>бачиш</a:t>
            </a:r>
            <a:r>
              <a:rPr lang="ru-RU" dirty="0" smtClean="0">
                <a:solidFill>
                  <a:schemeClr val="tx2">
                    <a:lumMod val="50000"/>
                  </a:schemeClr>
                </a:solidFill>
              </a:rPr>
              <a:t>, вони - складна </a:t>
            </a:r>
            <a:r>
              <a:rPr lang="ru-RU" dirty="0" err="1" smtClean="0">
                <a:solidFill>
                  <a:schemeClr val="tx2">
                    <a:lumMod val="50000"/>
                  </a:schemeClr>
                </a:solidFill>
              </a:rPr>
              <a:t>природна</a:t>
            </a:r>
            <a:r>
              <a:rPr lang="ru-RU" dirty="0" smtClean="0">
                <a:solidFill>
                  <a:schemeClr val="tx2">
                    <a:lumMod val="50000"/>
                  </a:schemeClr>
                </a:solidFill>
              </a:rPr>
              <a:t> </a:t>
            </a:r>
            <a:r>
              <a:rPr lang="ru-RU" dirty="0" err="1" smtClean="0">
                <a:solidFill>
                  <a:schemeClr val="tx2">
                    <a:lumMod val="50000"/>
                  </a:schemeClr>
                </a:solidFill>
              </a:rPr>
              <a:t>лабораторія</a:t>
            </a:r>
            <a:r>
              <a:rPr lang="ru-RU" dirty="0" smtClean="0">
                <a:solidFill>
                  <a:schemeClr val="tx2">
                    <a:lumMod val="50000"/>
                  </a:schemeClr>
                </a:solidFill>
              </a:rPr>
              <a:t>, </a:t>
            </a:r>
            <a:r>
              <a:rPr lang="ru-RU" dirty="0" err="1" smtClean="0">
                <a:solidFill>
                  <a:schemeClr val="tx2">
                    <a:lumMod val="50000"/>
                  </a:schemeClr>
                </a:solidFill>
              </a:rPr>
              <a:t>природний</a:t>
            </a:r>
            <a:r>
              <a:rPr lang="ru-RU" dirty="0" smtClean="0">
                <a:solidFill>
                  <a:schemeClr val="tx2">
                    <a:lumMod val="50000"/>
                  </a:schemeClr>
                </a:solidFill>
              </a:rPr>
              <a:t> </a:t>
            </a:r>
            <a:r>
              <a:rPr lang="ru-RU" dirty="0" err="1" smtClean="0">
                <a:solidFill>
                  <a:schemeClr val="tx2">
                    <a:lumMod val="50000"/>
                  </a:schemeClr>
                </a:solidFill>
              </a:rPr>
              <a:t>фільтр</a:t>
            </a:r>
            <a:r>
              <a:rPr lang="ru-RU" dirty="0" smtClean="0">
                <a:solidFill>
                  <a:schemeClr val="tx2">
                    <a:lumMod val="50000"/>
                  </a:schemeClr>
                </a:solidFill>
              </a:rPr>
              <a:t>. Із болота, </a:t>
            </a:r>
            <a:r>
              <a:rPr lang="ru-RU" dirty="0" err="1" smtClean="0">
                <a:solidFill>
                  <a:schemeClr val="tx2">
                    <a:lumMod val="50000"/>
                  </a:schemeClr>
                </a:solidFill>
              </a:rPr>
              <a:t>заповненого</a:t>
            </a:r>
            <a:r>
              <a:rPr lang="ru-RU" dirty="0" smtClean="0">
                <a:solidFill>
                  <a:schemeClr val="tx2">
                    <a:lumMod val="50000"/>
                  </a:schemeClr>
                </a:solidFill>
              </a:rPr>
              <a:t> </a:t>
            </a:r>
            <a:r>
              <a:rPr lang="ru-RU" dirty="0" err="1" smtClean="0">
                <a:solidFill>
                  <a:schemeClr val="tx2">
                    <a:lumMod val="50000"/>
                  </a:schemeClr>
                </a:solidFill>
              </a:rPr>
              <a:t>каламутною</a:t>
            </a:r>
            <a:r>
              <a:rPr lang="ru-RU" dirty="0" smtClean="0">
                <a:solidFill>
                  <a:schemeClr val="tx2">
                    <a:lumMod val="50000"/>
                  </a:schemeClr>
                </a:solidFill>
              </a:rPr>
              <a:t> </a:t>
            </a:r>
            <a:r>
              <a:rPr lang="ru-RU" dirty="0" err="1" smtClean="0">
                <a:solidFill>
                  <a:schemeClr val="tx2">
                    <a:lumMod val="50000"/>
                  </a:schemeClr>
                </a:solidFill>
              </a:rPr>
              <a:t>рідиною</a:t>
            </a:r>
            <a:r>
              <a:rPr lang="ru-RU" dirty="0" smtClean="0">
                <a:solidFill>
                  <a:schemeClr val="tx2">
                    <a:lumMod val="50000"/>
                  </a:schemeClr>
                </a:solidFill>
              </a:rPr>
              <a:t>, вода </a:t>
            </a:r>
            <a:r>
              <a:rPr lang="ru-RU" dirty="0" err="1" smtClean="0">
                <a:solidFill>
                  <a:schemeClr val="tx2">
                    <a:lumMod val="50000"/>
                  </a:schemeClr>
                </a:solidFill>
              </a:rPr>
              <a:t>витікає</a:t>
            </a:r>
            <a:r>
              <a:rPr lang="ru-RU" dirty="0" smtClean="0">
                <a:solidFill>
                  <a:schemeClr val="tx2">
                    <a:lumMod val="50000"/>
                  </a:schemeClr>
                </a:solidFill>
              </a:rPr>
              <a:t> чистою.</a:t>
            </a:r>
            <a:endParaRPr lang="ru-RU" dirty="0">
              <a:solidFill>
                <a:schemeClr val="tx2">
                  <a:lumMod val="50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7198"/>
            <a:ext cx="2483768" cy="358881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117198"/>
            <a:ext cx="4464496" cy="3575154"/>
          </a:xfrm>
          <a:prstGeom prst="rect">
            <a:avLst/>
          </a:prstGeom>
        </p:spPr>
      </p:pic>
    </p:spTree>
    <p:extLst>
      <p:ext uri="{BB962C8B-B14F-4D97-AF65-F5344CB8AC3E}">
        <p14:creationId xmlns:p14="http://schemas.microsoft.com/office/powerpoint/2010/main" val="39745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2552</Words>
  <Application>Microsoft Office PowerPoint</Application>
  <PresentationFormat>Экран (4:3)</PresentationFormat>
  <Paragraphs>59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КИЇВ-МІСТО ГЕРОЙ</vt:lpstr>
      <vt:lpstr>Презентация PowerPoint</vt:lpstr>
      <vt:lpstr>РОЗТАШУВАННЯ</vt:lpstr>
      <vt:lpstr>Презентация PowerPoint</vt:lpstr>
      <vt:lpstr>Презентация PowerPoint</vt:lpstr>
      <vt:lpstr>РІЧКИ КИЄВА</vt:lpstr>
      <vt:lpstr>Презентация PowerPoint</vt:lpstr>
      <vt:lpstr>Презентация PowerPoint</vt:lpstr>
      <vt:lpstr>Презентация PowerPoint</vt:lpstr>
      <vt:lpstr>Рукотворні водойми.</vt:lpstr>
      <vt:lpstr>Презентация PowerPoint</vt:lpstr>
      <vt:lpstr>Ґрунти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КИЇВ-МІСТО ГЕРОЙ</dc:title>
  <dc:creator>1</dc:creator>
  <cp:lastModifiedBy>1</cp:lastModifiedBy>
  <cp:revision>12</cp:revision>
  <dcterms:created xsi:type="dcterms:W3CDTF">2012-05-07T17:45:21Z</dcterms:created>
  <dcterms:modified xsi:type="dcterms:W3CDTF">2012-05-07T19:41:19Z</dcterms:modified>
</cp:coreProperties>
</file>