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4684" autoAdjust="0"/>
  </p:normalViewPr>
  <p:slideViewPr>
    <p:cSldViewPr>
      <p:cViewPr>
        <p:scale>
          <a:sx n="70" d="100"/>
          <a:sy n="70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7E81BC1-C256-4C05-9B85-75FD030F3A5B}" type="datetimeFigureOut">
              <a:rPr lang="uk-UA" smtClean="0"/>
              <a:t>28.01.2015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3808CE6-42FD-444D-B578-0514914B7E6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mc:AlternateContent xmlns:mc="http://schemas.openxmlformats.org/markup-compatibility/2006">
    <mc:Choice xmlns:p14="http://schemas.microsoft.com/office/powerpoint/2010/main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08912" cy="3240360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/>
              <a:t>Суспільно-політичні рухи і організації на Житомирщині у другій половині 19 століття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275800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Житомирщина у 19 столітті була тісно пов'язана з російським і польським революційними рухами. Тут діяли масонські ложі, таємні товариства декабристів, польські патріотичні товариства. Житомир був одним з головних центрів повстань 1831 та 1863 років. У другій половині </a:t>
            </a:r>
            <a:r>
              <a:rPr lang="en-US" sz="3600" dirty="0" smtClean="0"/>
              <a:t>XIX </a:t>
            </a:r>
            <a:r>
              <a:rPr lang="uk-UA" sz="3600" dirty="0" smtClean="0"/>
              <a:t>ст. в місті набули поширення народницький, соціал-демократичний рух, та рухи інших спрямувань.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11531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117178" cy="936104"/>
          </a:xfrm>
        </p:spPr>
        <p:txBody>
          <a:bodyPr/>
          <a:lstStyle/>
          <a:p>
            <a:pPr algn="ctr"/>
            <a:r>
              <a:rPr lang="uk-UA" sz="4800" i="1" u="sng" dirty="0"/>
              <a:t>М</a:t>
            </a:r>
            <a:r>
              <a:rPr lang="uk-UA" sz="4800" i="1" u="sng" dirty="0" smtClean="0"/>
              <a:t>асонські ложі</a:t>
            </a:r>
            <a:endParaRPr lang="uk-UA" sz="4800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484784"/>
            <a:ext cx="7488832" cy="4680520"/>
          </a:xfrm>
        </p:spPr>
        <p:txBody>
          <a:bodyPr>
            <a:noAutofit/>
          </a:bodyPr>
          <a:lstStyle/>
          <a:p>
            <a:pPr algn="ctr"/>
            <a:r>
              <a:rPr lang="uk-UA" sz="2200" dirty="0" smtClean="0"/>
              <a:t>Масонство веде свій родовід з доби Середньовіччя. Ідейну основу масонського світобачення становили принципи всесвітнього братерства, рівності, самопізнання і самовдосконалення людей. В Україні перша масонська організація виникла ще 1742 р. у селі Вишнівці на Волині, але широкого розповсюдження масонство не </a:t>
            </a:r>
            <a:r>
              <a:rPr lang="uk-UA" sz="2200" dirty="0"/>
              <a:t>мало. Перша масонська ложа в Житомирі мала назву «Розвіяний морок». Її заснував у 1787 році лікар </a:t>
            </a:r>
            <a:r>
              <a:rPr lang="uk-UA" sz="2200" dirty="0" err="1"/>
              <a:t>Франц</a:t>
            </a:r>
            <a:r>
              <a:rPr lang="uk-UA" sz="2200" dirty="0"/>
              <a:t> </a:t>
            </a:r>
            <a:r>
              <a:rPr lang="uk-UA" sz="2200" dirty="0" err="1"/>
              <a:t>Гейнч</a:t>
            </a:r>
            <a:r>
              <a:rPr lang="uk-UA" sz="2200" dirty="0"/>
              <a:t>. До складу цієї організації входило багато представників місцевої аристократії. </a:t>
            </a:r>
            <a:r>
              <a:rPr lang="uk-UA" sz="2200" dirty="0" smtClean="0"/>
              <a:t>Серед них губернський маршал Вацлав Ганський, поміщики граф К. </a:t>
            </a:r>
            <a:r>
              <a:rPr lang="uk-UA" sz="2200" dirty="0" err="1" smtClean="0"/>
              <a:t>Карвицький</a:t>
            </a:r>
            <a:r>
              <a:rPr lang="uk-UA" sz="2200" dirty="0" smtClean="0"/>
              <a:t>, І. </a:t>
            </a:r>
            <a:r>
              <a:rPr lang="uk-UA" sz="2200" dirty="0" err="1" smtClean="0"/>
              <a:t>Михайловський</a:t>
            </a:r>
            <a:r>
              <a:rPr lang="uk-UA" sz="2200" dirty="0" smtClean="0"/>
              <a:t>, професор М. </a:t>
            </a:r>
            <a:r>
              <a:rPr lang="uk-UA" sz="2200" dirty="0" err="1" smtClean="0"/>
              <a:t>Колпачкевич</a:t>
            </a:r>
            <a:r>
              <a:rPr lang="uk-UA" sz="2200" dirty="0" smtClean="0"/>
              <a:t>. 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264588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489580"/>
          </a:xfrm>
        </p:spPr>
        <p:txBody>
          <a:bodyPr/>
          <a:lstStyle/>
          <a:p>
            <a:pPr algn="ctr"/>
            <a:r>
              <a:rPr lang="uk-UA" sz="3000" dirty="0"/>
              <a:t>Наприкінці </a:t>
            </a:r>
            <a:r>
              <a:rPr lang="en-US" sz="3000" dirty="0"/>
              <a:t>XVIII </a:t>
            </a:r>
            <a:r>
              <a:rPr lang="uk-UA" sz="3000" dirty="0"/>
              <a:t>ст. в Житомирі діяла також жіноча масонська ложа «Схід Житомирський», засновником якої був все </a:t>
            </a:r>
            <a:r>
              <a:rPr lang="uk-UA" sz="3000" dirty="0" smtClean="0"/>
              <a:t>той же </a:t>
            </a:r>
            <a:r>
              <a:rPr lang="uk-UA" sz="3000" dirty="0"/>
              <a:t>Ф. </a:t>
            </a:r>
            <a:r>
              <a:rPr lang="uk-UA" sz="3000" dirty="0" err="1" smtClean="0"/>
              <a:t>Гейнч</a:t>
            </a:r>
            <a:r>
              <a:rPr lang="uk-UA" sz="3000" dirty="0" smtClean="0"/>
              <a:t>. Але в </a:t>
            </a:r>
            <a:r>
              <a:rPr lang="ru-RU" sz="3000" dirty="0" smtClean="0"/>
              <a:t>1822 </a:t>
            </a:r>
            <a:r>
              <a:rPr lang="ru-RU" sz="3000" dirty="0"/>
              <a:t>р. </a:t>
            </a:r>
            <a:r>
              <a:rPr lang="uk-UA" sz="3000" dirty="0" smtClean="0"/>
              <a:t>царський уряд, відчуваючи з боку масонів потенційну загрозу, видав указ про заборону всіх таємних організацій та гуртків, насамперед масонських лож. Проте це рішення не припинило діяльності масонського руху. </a:t>
            </a:r>
            <a:endParaRPr lang="uk-UA" sz="3000" dirty="0"/>
          </a:p>
        </p:txBody>
      </p:sp>
    </p:spTree>
    <p:extLst>
      <p:ext uri="{BB962C8B-B14F-4D97-AF65-F5344CB8AC3E}">
        <p14:creationId xmlns:p14="http://schemas.microsoft.com/office/powerpoint/2010/main" val="177954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009443" y="764705"/>
            <a:ext cx="7117178" cy="122413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i="1" u="sng" dirty="0" smtClean="0"/>
              <a:t>Товариство об'єднаних слов'ян</a:t>
            </a:r>
            <a:endParaRPr lang="uk-UA" sz="4400" i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443" y="2276872"/>
            <a:ext cx="7117178" cy="3360909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/>
              <a:t>У грудні 1823 року в місті Новограді-Волинському було засновано таємну організацію — Товариство об'єднаних слов'ян, яке ставило своїм завданням знищення самодержавства і скасування кріпосного права, визволення слов'ян з-під чужої влади, ліквідація монархічного устрою, примирення між слов'янськими народами.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6084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620688"/>
            <a:ext cx="6829146" cy="5544616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Ідеї Товариства було викладено в основному програмному документі — «Катехізисі» (Правила об'єднаних слов'ян). До товариства приймали не лише дворян, серед його членів були дрібні чиновники, рядові солдати і навіть селяни</a:t>
            </a:r>
            <a:r>
              <a:rPr lang="ru-RU" sz="2800" dirty="0" smtClean="0"/>
              <a:t>. </a:t>
            </a:r>
            <a:r>
              <a:rPr lang="uk-UA" sz="2800" dirty="0" smtClean="0"/>
              <a:t>Один з осередків товариства діяв у Житомирі. Ідеї Товариства об'єднаних слов'ян мали вплив на Кирило-Мефодіївське Братство</a:t>
            </a:r>
            <a:r>
              <a:rPr lang="ru-RU" sz="2800" dirty="0"/>
              <a:t>. </a:t>
            </a:r>
            <a:r>
              <a:rPr lang="ru-RU" sz="2800" dirty="0" smtClean="0"/>
              <a:t>У 1825 </a:t>
            </a:r>
            <a:r>
              <a:rPr lang="ru-RU" sz="2800" dirty="0"/>
              <a:t>р. </a:t>
            </a:r>
            <a:r>
              <a:rPr lang="uk-UA" sz="2800" dirty="0"/>
              <a:t>Товариство об'єднаних слов'ян</a:t>
            </a:r>
            <a:r>
              <a:rPr lang="ru-RU" sz="2800" dirty="0" smtClean="0"/>
              <a:t> </a:t>
            </a:r>
            <a:r>
              <a:rPr lang="uk-UA" sz="2800" dirty="0" smtClean="0"/>
              <a:t>об'єдналося з Південним товариством</a:t>
            </a:r>
            <a:r>
              <a:rPr lang="ru-RU" sz="2800" dirty="0" smtClean="0"/>
              <a:t>.</a:t>
            </a:r>
            <a:endParaRPr lang="uk-UA" sz="2800" dirty="0"/>
          </a:p>
          <a:p>
            <a:pPr algn="ctr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58479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009443" y="404665"/>
            <a:ext cx="7117178" cy="1080120"/>
          </a:xfrm>
        </p:spPr>
        <p:txBody>
          <a:bodyPr/>
          <a:lstStyle/>
          <a:p>
            <a:pPr algn="ctr"/>
            <a:r>
              <a:rPr lang="uk-UA" sz="4000" i="1" u="sng" dirty="0"/>
              <a:t>Патріотичне товариство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700808"/>
            <a:ext cx="7416824" cy="3936973"/>
          </a:xfrm>
        </p:spPr>
        <p:txBody>
          <a:bodyPr>
            <a:noAutofit/>
          </a:bodyPr>
          <a:lstStyle/>
          <a:p>
            <a:pPr algn="ctr"/>
            <a:r>
              <a:rPr lang="uk-UA" sz="2200" dirty="0"/>
              <a:t>Поряд з Товариством об'єднаних слов'ян </a:t>
            </a:r>
            <a:r>
              <a:rPr lang="uk-UA" sz="2200" dirty="0" smtClean="0"/>
              <a:t>та Південним </a:t>
            </a:r>
            <a:r>
              <a:rPr lang="uk-UA" sz="2200" dirty="0"/>
              <a:t>товариством, в Правобережній Україні діяв також ряд польських таємних організацій. Одну з них — Національне масонство, заснував 1819 року майор російської армії </a:t>
            </a:r>
            <a:r>
              <a:rPr lang="uk-UA" sz="2200" dirty="0" smtClean="0"/>
              <a:t>Валеріан </a:t>
            </a:r>
            <a:r>
              <a:rPr lang="uk-UA" sz="2200" dirty="0" err="1"/>
              <a:t>Лукасінський</a:t>
            </a:r>
            <a:r>
              <a:rPr lang="uk-UA" sz="2200" dirty="0"/>
              <a:t>. Проте вже у 1820 р. організація самоліквідувалася, а на її основі утворилось Патріотичне товариство. </a:t>
            </a:r>
            <a:r>
              <a:rPr lang="uk-UA" sz="2200" dirty="0" smtClean="0"/>
              <a:t>Воно мало кращу організацію і ставило конкретну політичну помсту — домогтися відродження великої Польщі. Керівником житомирського осередку Патріотичного товариства був губернський предводитель дворянства Петро </a:t>
            </a:r>
            <a:r>
              <a:rPr lang="uk-UA" sz="2200" dirty="0" err="1" smtClean="0"/>
              <a:t>Мошинський</a:t>
            </a:r>
            <a:r>
              <a:rPr lang="ru-RU" sz="2200" dirty="0" smtClean="0"/>
              <a:t>. </a:t>
            </a:r>
            <a:endParaRPr lang="uk-UA" sz="2200" dirty="0"/>
          </a:p>
          <a:p>
            <a:pPr algn="ctr"/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344098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75724"/>
            <a:ext cx="7488832" cy="5489580"/>
          </a:xfrm>
        </p:spPr>
        <p:txBody>
          <a:bodyPr/>
          <a:lstStyle/>
          <a:p>
            <a:pPr algn="ctr"/>
            <a:r>
              <a:rPr lang="uk-UA" sz="2800" dirty="0" smtClean="0"/>
              <a:t>У другій половині </a:t>
            </a:r>
            <a:r>
              <a:rPr lang="en-US" sz="2800" dirty="0" smtClean="0"/>
              <a:t>X</a:t>
            </a:r>
            <a:r>
              <a:rPr lang="uk-UA" sz="2800" dirty="0" smtClean="0"/>
              <a:t>І</a:t>
            </a:r>
            <a:r>
              <a:rPr lang="en-US" sz="2800" dirty="0" smtClean="0"/>
              <a:t>X</a:t>
            </a:r>
            <a:r>
              <a:rPr lang="uk-UA" sz="2800" dirty="0" smtClean="0"/>
              <a:t> ст. - н</a:t>
            </a:r>
            <a:r>
              <a:rPr lang="ru-RU" sz="2800" dirty="0" smtClean="0"/>
              <a:t>а </a:t>
            </a:r>
            <a:r>
              <a:rPr lang="ru-RU" sz="2800" dirty="0"/>
              <a:t>початку ХХ ст., </a:t>
            </a:r>
            <a:r>
              <a:rPr lang="uk-UA" sz="2800" dirty="0" smtClean="0"/>
              <a:t>окрім російських монархічно-консервативних організацій,</a:t>
            </a:r>
            <a:br>
              <a:rPr lang="uk-UA" sz="2800" dirty="0" smtClean="0"/>
            </a:br>
            <a:r>
              <a:rPr lang="uk-UA" sz="2800" dirty="0" smtClean="0"/>
              <a:t>на Волині діяли осередки партій інших напрямків </a:t>
            </a:r>
            <a:r>
              <a:rPr lang="ru-RU" sz="2800" dirty="0" smtClean="0"/>
              <a:t>– </a:t>
            </a:r>
            <a:r>
              <a:rPr lang="uk-UA" sz="2800" dirty="0" smtClean="0"/>
              <a:t>“Бунд", “</a:t>
            </a:r>
            <a:r>
              <a:rPr lang="uk-UA" sz="2800" dirty="0" err="1" smtClean="0"/>
              <a:t>Поалей-Ціон</a:t>
            </a:r>
            <a:r>
              <a:rPr lang="ru-RU" sz="2800" dirty="0" smtClean="0"/>
              <a:t>", </a:t>
            </a:r>
            <a:r>
              <a:rPr lang="uk-UA" sz="2800" dirty="0" smtClean="0"/>
              <a:t>Польська партія соціалістична (ППС), Російська соціал-демократична робітнича партія (РСДРП</a:t>
            </a:r>
            <a:r>
              <a:rPr lang="uk-UA" sz="2800" dirty="0"/>
              <a:t>), російські есери, РУП-УСДРП, “Спілка", Волинський </a:t>
            </a:r>
            <a:r>
              <a:rPr lang="uk-UA" sz="2800" dirty="0" smtClean="0"/>
              <a:t>учнівський союз та громадські організації національностей, які проживали на Волині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11018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5345564"/>
          </a:xfrm>
        </p:spPr>
        <p:txBody>
          <a:bodyPr/>
          <a:lstStyle/>
          <a:p>
            <a:pPr algn="ctr"/>
            <a:r>
              <a:rPr lang="uk-UA" sz="8000" dirty="0" smtClean="0"/>
              <a:t>Дякую за увагу!</a:t>
            </a:r>
            <a:endParaRPr lang="uk-UA" sz="8000" dirty="0"/>
          </a:p>
        </p:txBody>
      </p:sp>
    </p:spTree>
    <p:extLst>
      <p:ext uri="{BB962C8B-B14F-4D97-AF65-F5344CB8AC3E}">
        <p14:creationId xmlns:p14="http://schemas.microsoft.com/office/powerpoint/2010/main" val="309366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352</TotalTime>
  <Words>451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Суспільно-політичні рухи і організації на Житомирщині у другій половині 19 століття</vt:lpstr>
      <vt:lpstr>Житомирщина у 19 столітті була тісно пов'язана з російським і польським революційними рухами. Тут діяли масонські ложі, таємні товариства декабристів, польські патріотичні товариства. Житомир був одним з головних центрів повстань 1831 та 1863 років. У другій половині XIX ст. в місті набули поширення народницький, соціал-демократичний рух, та рухи інших спрямувань.</vt:lpstr>
      <vt:lpstr>Масонські ложі</vt:lpstr>
      <vt:lpstr>Наприкінці XVIII ст. в Житомирі діяла також жіноча масонська ложа «Схід Житомирський», засновником якої був все той же Ф. Гейнч. Але в 1822 р. царський уряд, відчуваючи з боку масонів потенційну загрозу, видав указ про заборону всіх таємних організацій та гуртків, насамперед масонських лож. Проте це рішення не припинило діяльності масонського руху. </vt:lpstr>
      <vt:lpstr>Товариство об'єднаних слов'ян</vt:lpstr>
      <vt:lpstr>Презентация PowerPoint</vt:lpstr>
      <vt:lpstr>Патріотичне товариство</vt:lpstr>
      <vt:lpstr>У другій половині XІX ст. - на початку ХХ ст., окрім російських монархічно-консервативних організацій, на Волині діяли осередки партій інших напрямків – “Бунд", “Поалей-Ціон", Польська партія соціалістична (ППС), Російська соціал-демократична робітнича партія (РСДРП), російські есери, РУП-УСДРП, “Спілка", Волинський учнівський союз та громадські організації національностей, які проживали на Волині.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Суспільно-політичні рухи і організації на Житомирщині у другій пол</dc:title>
  <dc:creator>Tanya</dc:creator>
  <cp:lastModifiedBy>Tanya</cp:lastModifiedBy>
  <cp:revision>21</cp:revision>
  <dcterms:created xsi:type="dcterms:W3CDTF">2012-05-01T18:00:24Z</dcterms:created>
  <dcterms:modified xsi:type="dcterms:W3CDTF">2015-01-28T10:15:20Z</dcterms:modified>
</cp:coreProperties>
</file>