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04664"/>
            <a:ext cx="7543800" cy="2967186"/>
          </a:xfrm>
        </p:spPr>
        <p:txBody>
          <a:bodyPr/>
          <a:lstStyle/>
          <a:p>
            <a:pPr algn="ctr"/>
            <a:r>
              <a:rPr lang="uk-UA" dirty="0" smtClean="0"/>
              <a:t>Придворно</a:t>
            </a:r>
            <a:r>
              <a:rPr lang="uk-UA" dirty="0"/>
              <a:t>-</a:t>
            </a:r>
            <a:r>
              <a:rPr lang="uk-UA" dirty="0" smtClean="0"/>
              <a:t>світська музика Київської держави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56992"/>
            <a:ext cx="6172200" cy="685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5407495"/>
          </a:xfrm>
        </p:spPr>
        <p:txBody>
          <a:bodyPr/>
          <a:lstStyle/>
          <a:p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княжому </a:t>
            </a:r>
            <a:r>
              <a:rPr lang="ru-RU" dirty="0" err="1"/>
              <a:t>побуті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посідали</a:t>
            </a:r>
            <a:r>
              <a:rPr lang="ru-RU" dirty="0"/>
              <a:t> </a:t>
            </a:r>
            <a:r>
              <a:rPr lang="ru-RU" dirty="0" err="1"/>
              <a:t>героїчні</a:t>
            </a:r>
            <a:r>
              <a:rPr lang="ru-RU" dirty="0"/>
              <a:t> </a:t>
            </a:r>
            <a:r>
              <a:rPr lang="ru-RU" dirty="0" err="1"/>
              <a:t>величальні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при </a:t>
            </a:r>
            <a:r>
              <a:rPr lang="ru-RU" dirty="0" err="1"/>
              <a:t>зустрічі</a:t>
            </a:r>
            <a:r>
              <a:rPr lang="ru-RU" dirty="0"/>
              <a:t> князя з ратного походу,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сходження</a:t>
            </a:r>
            <a:r>
              <a:rPr lang="ru-RU" dirty="0"/>
              <a:t> на княжий престол.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змінились</a:t>
            </a:r>
            <a:r>
              <a:rPr lang="ru-RU" dirty="0"/>
              <a:t> на </a:t>
            </a:r>
            <a:r>
              <a:rPr lang="ru-RU" dirty="0" err="1"/>
              <a:t>здравиці</a:t>
            </a:r>
            <a:r>
              <a:rPr lang="ru-RU" dirty="0"/>
              <a:t> на честь князя, </a:t>
            </a:r>
            <a:r>
              <a:rPr lang="ru-RU" dirty="0" err="1"/>
              <a:t>патріарха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визначних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пісенний</a:t>
            </a:r>
            <a:r>
              <a:rPr lang="ru-RU" dirty="0"/>
              <a:t> жанр </a:t>
            </a:r>
            <a:r>
              <a:rPr lang="ru-RU" dirty="0" err="1"/>
              <a:t>музична</a:t>
            </a:r>
            <a:r>
              <a:rPr lang="ru-RU" dirty="0"/>
              <a:t> культура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запозичила</a:t>
            </a:r>
            <a:r>
              <a:rPr lang="ru-RU" dirty="0"/>
              <a:t> у </a:t>
            </a:r>
            <a:r>
              <a:rPr lang="ru-RU" dirty="0" err="1"/>
              <a:t>Візантії</a:t>
            </a:r>
            <a:r>
              <a:rPr lang="ru-RU" dirty="0"/>
              <a:t>, де </a:t>
            </a:r>
            <a:r>
              <a:rPr lang="ru-RU" dirty="0" err="1"/>
              <a:t>існувала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вшановування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2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9"/>
            <a:ext cx="7776864" cy="5616624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sz="3200" dirty="0" smtClean="0"/>
          </a:p>
          <a:p>
            <a:pPr marL="18288" indent="0">
              <a:buNone/>
            </a:pPr>
            <a:r>
              <a:rPr lang="ru-RU" sz="3200" dirty="0" err="1" smtClean="0"/>
              <a:t>Поширеними</a:t>
            </a:r>
            <a:r>
              <a:rPr lang="ru-RU" sz="3200" dirty="0" smtClean="0"/>
              <a:t> </a:t>
            </a:r>
            <a:r>
              <a:rPr lang="ru-RU" sz="3200" dirty="0"/>
              <a:t>в </a:t>
            </a:r>
            <a:r>
              <a:rPr lang="ru-RU" sz="3200" dirty="0" err="1"/>
              <a:t>Київській</a:t>
            </a:r>
            <a:r>
              <a:rPr lang="ru-RU" sz="3200" dirty="0"/>
              <a:t> </a:t>
            </a:r>
            <a:r>
              <a:rPr lang="ru-RU" sz="3200" dirty="0" err="1"/>
              <a:t>Русі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err="1"/>
              <a:t>різноманітні</a:t>
            </a:r>
            <a:r>
              <a:rPr lang="ru-RU" sz="3200" dirty="0"/>
              <a:t>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світського</a:t>
            </a:r>
            <a:r>
              <a:rPr lang="ru-RU" sz="3200" dirty="0"/>
              <a:t> </a:t>
            </a:r>
            <a:r>
              <a:rPr lang="ru-RU" sz="3200" dirty="0" err="1"/>
              <a:t>музикування</a:t>
            </a:r>
            <a:r>
              <a:rPr lang="ru-RU" sz="3200" dirty="0"/>
              <a:t>. У </a:t>
            </a:r>
            <a:r>
              <a:rPr lang="ru-RU" sz="3200" dirty="0" err="1"/>
              <a:t>звичаях</a:t>
            </a:r>
            <a:r>
              <a:rPr lang="ru-RU" sz="3200" dirty="0"/>
              <a:t> княжого двору та </a:t>
            </a:r>
            <a:r>
              <a:rPr lang="ru-RU" sz="3200" dirty="0" err="1"/>
              <a:t>військового</a:t>
            </a:r>
            <a:r>
              <a:rPr lang="ru-RU" sz="3200" dirty="0"/>
              <a:t> </a:t>
            </a:r>
            <a:r>
              <a:rPr lang="ru-RU" sz="3200" dirty="0" err="1"/>
              <a:t>побуту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супроводження</a:t>
            </a:r>
            <a:r>
              <a:rPr lang="ru-RU" sz="3200" dirty="0"/>
              <a:t> </a:t>
            </a:r>
            <a:r>
              <a:rPr lang="ru-RU" sz="3200" dirty="0" err="1"/>
              <a:t>музикою</a:t>
            </a:r>
            <a:r>
              <a:rPr lang="ru-RU" sz="3200" dirty="0"/>
              <a:t> </a:t>
            </a:r>
            <a:r>
              <a:rPr lang="ru-RU" sz="3200" dirty="0" err="1"/>
              <a:t>офіційних</a:t>
            </a:r>
            <a:r>
              <a:rPr lang="ru-RU" sz="3200" dirty="0"/>
              <a:t> </a:t>
            </a:r>
            <a:r>
              <a:rPr lang="ru-RU" sz="3200" dirty="0" err="1"/>
              <a:t>церемоній</a:t>
            </a:r>
            <a:r>
              <a:rPr lang="ru-RU" sz="3200" dirty="0"/>
              <a:t>, вона </a:t>
            </a:r>
            <a:r>
              <a:rPr lang="ru-RU" sz="3200" dirty="0" err="1"/>
              <a:t>лунала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княжих </a:t>
            </a:r>
            <a:r>
              <a:rPr lang="ru-RU" sz="3200" dirty="0" err="1"/>
              <a:t>застіль</a:t>
            </a:r>
            <a:r>
              <a:rPr lang="ru-RU" sz="3200" dirty="0"/>
              <a:t>. На думку </a:t>
            </a:r>
            <a:r>
              <a:rPr lang="ru-RU" sz="3200" dirty="0" err="1"/>
              <a:t>дослідників</a:t>
            </a:r>
            <a:r>
              <a:rPr lang="ru-RU" sz="3200" dirty="0"/>
              <a:t> </a:t>
            </a:r>
            <a:r>
              <a:rPr lang="ru-RU" sz="3200" dirty="0" err="1"/>
              <a:t>музичної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</a:t>
            </a:r>
            <a:r>
              <a:rPr lang="ru-RU" sz="3200" dirty="0" err="1"/>
              <a:t>Київської</a:t>
            </a:r>
            <a:r>
              <a:rPr lang="ru-RU" sz="3200" dirty="0"/>
              <a:t> </a:t>
            </a:r>
            <a:r>
              <a:rPr lang="ru-RU" sz="3200" dirty="0" err="1"/>
              <a:t>Русі</a:t>
            </a:r>
            <a:r>
              <a:rPr lang="ru-RU" sz="3200" dirty="0"/>
              <a:t>, </a:t>
            </a:r>
            <a:r>
              <a:rPr lang="ru-RU" sz="3200" dirty="0" err="1"/>
              <a:t>князі</a:t>
            </a:r>
            <a:r>
              <a:rPr lang="ru-RU" sz="3200" dirty="0"/>
              <a:t> </a:t>
            </a:r>
            <a:r>
              <a:rPr lang="ru-RU" sz="3200" dirty="0" err="1"/>
              <a:t>утримували</a:t>
            </a:r>
            <a:r>
              <a:rPr lang="ru-RU" sz="3200" dirty="0"/>
              <a:t> при </a:t>
            </a:r>
            <a:r>
              <a:rPr lang="ru-RU" sz="3200" dirty="0" err="1"/>
              <a:t>дворі</a:t>
            </a:r>
            <a:r>
              <a:rPr lang="ru-RU" sz="3200" dirty="0"/>
              <a:t> </a:t>
            </a:r>
            <a:r>
              <a:rPr lang="ru-RU" sz="3200" dirty="0" err="1"/>
              <a:t>професійних</a:t>
            </a:r>
            <a:r>
              <a:rPr lang="ru-RU" sz="3200" dirty="0"/>
              <a:t> </a:t>
            </a:r>
            <a:r>
              <a:rPr lang="ru-RU" sz="3200" dirty="0" err="1"/>
              <a:t>музикантів-інструменталістів</a:t>
            </a:r>
            <a:r>
              <a:rPr lang="ru-RU" sz="3200" dirty="0"/>
              <a:t>, </a:t>
            </a:r>
            <a:r>
              <a:rPr lang="ru-RU" sz="3200" dirty="0" err="1"/>
              <a:t>співаків</a:t>
            </a:r>
            <a:r>
              <a:rPr lang="ru-RU" sz="3200" dirty="0"/>
              <a:t>, </a:t>
            </a:r>
            <a:r>
              <a:rPr lang="ru-RU" sz="3200" dirty="0" err="1"/>
              <a:t>танцюристів</a:t>
            </a:r>
            <a:r>
              <a:rPr lang="ru-RU" sz="3200" dirty="0"/>
              <a:t>.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називали</a:t>
            </a:r>
            <a:r>
              <a:rPr lang="ru-RU" sz="3200" dirty="0"/>
              <a:t> скоморохами</a:t>
            </a:r>
            <a:r>
              <a:rPr lang="ru-RU" sz="3200" dirty="0" smtClean="0"/>
              <a:t>.</a:t>
            </a:r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uk-UA" dirty="0" smtClean="0"/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0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0" y="692696"/>
            <a:ext cx="8068246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293096"/>
            <a:ext cx="7543800" cy="2160240"/>
          </a:xfrm>
        </p:spPr>
        <p:txBody>
          <a:bodyPr/>
          <a:lstStyle/>
          <a:p>
            <a:r>
              <a:rPr lang="ru-RU" sz="2000" dirty="0"/>
              <a:t>Про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судити</a:t>
            </a:r>
            <a:r>
              <a:rPr lang="ru-RU" sz="2000" dirty="0"/>
              <a:t> за фресками </a:t>
            </a:r>
            <a:r>
              <a:rPr lang="ru-RU" sz="2000" dirty="0" err="1"/>
              <a:t>Софійського</a:t>
            </a:r>
            <a:r>
              <a:rPr lang="ru-RU" sz="2000" dirty="0"/>
              <a:t> собору. На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них </a:t>
            </a:r>
            <a:r>
              <a:rPr lang="ru-RU" sz="2000" dirty="0" err="1"/>
              <a:t>зображений</a:t>
            </a:r>
            <a:r>
              <a:rPr lang="ru-RU" sz="2000" dirty="0"/>
              <a:t> </a:t>
            </a:r>
            <a:r>
              <a:rPr lang="ru-RU" sz="2000" dirty="0" err="1"/>
              <a:t>музикант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струнним</a:t>
            </a:r>
            <a:r>
              <a:rPr lang="ru-RU" sz="2000" dirty="0"/>
              <a:t> </a:t>
            </a:r>
            <a:r>
              <a:rPr lang="ru-RU" sz="2000" dirty="0" err="1"/>
              <a:t>смичковим</a:t>
            </a:r>
            <a:r>
              <a:rPr lang="ru-RU" sz="2000" dirty="0"/>
              <a:t> </a:t>
            </a:r>
            <a:r>
              <a:rPr lang="ru-RU" sz="2000" dirty="0" err="1"/>
              <a:t>інструментом</a:t>
            </a:r>
            <a:r>
              <a:rPr lang="ru-RU" sz="2000" dirty="0"/>
              <a:t> на </a:t>
            </a:r>
            <a:r>
              <a:rPr lang="ru-RU" sz="2000" dirty="0" err="1"/>
              <a:t>кшталт</a:t>
            </a:r>
            <a:r>
              <a:rPr lang="ru-RU" sz="2000" dirty="0"/>
              <a:t> </a:t>
            </a:r>
            <a:r>
              <a:rPr lang="ru-RU" sz="2000" dirty="0" err="1"/>
              <a:t>середньовічного</a:t>
            </a:r>
            <a:r>
              <a:rPr lang="ru-RU" sz="2000" dirty="0"/>
              <a:t> </a:t>
            </a:r>
            <a:r>
              <a:rPr lang="ru-RU" sz="2000" dirty="0" err="1"/>
              <a:t>фіделя</a:t>
            </a:r>
            <a:r>
              <a:rPr lang="ru-RU" sz="2000" dirty="0"/>
              <a:t> (</a:t>
            </a:r>
            <a:r>
              <a:rPr lang="ru-RU" sz="2000" dirty="0" err="1"/>
              <a:t>попередника</a:t>
            </a:r>
            <a:r>
              <a:rPr lang="ru-RU" sz="2000" dirty="0"/>
              <a:t> </a:t>
            </a:r>
            <a:r>
              <a:rPr lang="ru-RU" sz="2000" dirty="0" err="1"/>
              <a:t>віоли</a:t>
            </a:r>
            <a:r>
              <a:rPr lang="ru-RU" sz="2000" dirty="0"/>
              <a:t>), на </a:t>
            </a:r>
            <a:r>
              <a:rPr lang="ru-RU" sz="2000" dirty="0" err="1"/>
              <a:t>інших</a:t>
            </a:r>
            <a:r>
              <a:rPr lang="ru-RU" sz="2000" dirty="0"/>
              <a:t> —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духовими</a:t>
            </a:r>
            <a:r>
              <a:rPr lang="ru-RU" sz="2000" dirty="0"/>
              <a:t> та </a:t>
            </a:r>
            <a:r>
              <a:rPr lang="ru-RU" sz="2000" dirty="0" err="1"/>
              <a:t>щипковими</a:t>
            </a:r>
            <a:r>
              <a:rPr lang="ru-RU" sz="2000" dirty="0"/>
              <a:t> </a:t>
            </a:r>
            <a:r>
              <a:rPr lang="ru-RU" sz="2000" dirty="0" err="1"/>
              <a:t>інструментами</a:t>
            </a:r>
            <a:r>
              <a:rPr lang="ru-RU" sz="2000" dirty="0"/>
              <a:t>.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гурті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помітити</a:t>
            </a:r>
            <a:r>
              <a:rPr lang="ru-RU" sz="2000" dirty="0"/>
              <a:t> </a:t>
            </a:r>
            <a:r>
              <a:rPr lang="ru-RU" sz="2000" dirty="0" err="1"/>
              <a:t>скоморохів-танцюристів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0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332657"/>
            <a:ext cx="3168352" cy="62646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Репертуар буде дуже різноманітний – танковий, ліричний, побутовий, жартівливий та ін.</a:t>
            </a:r>
          </a:p>
          <a:p>
            <a:r>
              <a:rPr lang="uk-UA" dirty="0" smtClean="0"/>
              <a:t>Найчастіше зустрічаються згадки про «співання слави» князям: військові та геройські подвиги князя або його предків (яскравим прикладом є «Слово о полку </a:t>
            </a:r>
            <a:r>
              <a:rPr lang="uk-UA" dirty="0" err="1" smtClean="0"/>
              <a:t>Ігоревім</a:t>
            </a:r>
            <a:r>
              <a:rPr lang="uk-UA" dirty="0" smtClean="0"/>
              <a:t>»).</a:t>
            </a:r>
          </a:p>
          <a:p>
            <a:r>
              <a:rPr lang="uk-UA" dirty="0" smtClean="0"/>
              <a:t>Подекуди збереглись навіть імена осіб, які були водночас поетами, композиторами та виконавцями таких творів: Боян(ХІ ст.), </a:t>
            </a:r>
            <a:r>
              <a:rPr lang="uk-UA" dirty="0" err="1" smtClean="0"/>
              <a:t>Митуса</a:t>
            </a:r>
            <a:r>
              <a:rPr lang="uk-UA" dirty="0" smtClean="0"/>
              <a:t>(ХІІІ ст.).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733256"/>
            <a:ext cx="7543800" cy="914400"/>
          </a:xfrm>
        </p:spPr>
        <p:txBody>
          <a:bodyPr/>
          <a:lstStyle/>
          <a:p>
            <a:r>
              <a:rPr lang="uk-UA" sz="5400" b="1" dirty="0" smtClean="0">
                <a:latin typeface="Segoe Print" panose="02000600000000000000" pitchFamily="2" charset="0"/>
              </a:rPr>
              <a:t>Репертуар</a:t>
            </a:r>
            <a:endParaRPr lang="ru-RU" sz="5400" b="1" dirty="0"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51075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</a:t>
            </a:r>
            <a:r>
              <a:rPr lang="uk-UA" dirty="0" err="1" smtClean="0"/>
              <a:t>інстументів</a:t>
            </a:r>
            <a:r>
              <a:rPr lang="uk-UA" dirty="0" smtClean="0"/>
              <a:t> використовували свої, споконвічні: гусла, дерев</a:t>
            </a:r>
            <a:r>
              <a:rPr lang="en-US" dirty="0" smtClean="0"/>
              <a:t>’</a:t>
            </a:r>
            <a:r>
              <a:rPr lang="uk-UA" dirty="0" err="1" smtClean="0"/>
              <a:t>яні</a:t>
            </a:r>
            <a:r>
              <a:rPr lang="uk-UA" dirty="0" smtClean="0"/>
              <a:t> труби, роги, бубни і різні </a:t>
            </a:r>
            <a:r>
              <a:rPr lang="uk-UA" dirty="0" err="1" smtClean="0"/>
              <a:t>свиріли</a:t>
            </a:r>
            <a:r>
              <a:rPr lang="uk-UA" dirty="0" smtClean="0"/>
              <a:t>, пищалі та сопілки.</a:t>
            </a:r>
          </a:p>
          <a:p>
            <a:r>
              <a:rPr lang="uk-UA" dirty="0" smtClean="0"/>
              <a:t>У княжих дворах використовували ще й інструменти чужого походження: ковані, металеві або «</a:t>
            </a:r>
            <a:r>
              <a:rPr lang="uk-UA" dirty="0" err="1" smtClean="0"/>
              <a:t>рожані</a:t>
            </a:r>
            <a:r>
              <a:rPr lang="uk-UA" dirty="0" smtClean="0"/>
              <a:t>» труби та роги, орган, «смики», або «гудки», смичкові </a:t>
            </a:r>
            <a:r>
              <a:rPr lang="uk-UA" dirty="0" err="1" smtClean="0"/>
              <a:t>інстументи</a:t>
            </a:r>
            <a:r>
              <a:rPr lang="uk-UA" dirty="0" smtClean="0"/>
              <a:t>: псалтир(давньогрецький багатострунний музичний інструмент), </a:t>
            </a:r>
            <a:r>
              <a:rPr lang="uk-UA" dirty="0" err="1" smtClean="0"/>
              <a:t>лавута</a:t>
            </a:r>
            <a:r>
              <a:rPr lang="uk-UA" dirty="0" smtClean="0"/>
              <a:t>, </a:t>
            </a:r>
            <a:r>
              <a:rPr lang="uk-UA" dirty="0" err="1" smtClean="0"/>
              <a:t>навла</a:t>
            </a:r>
            <a:r>
              <a:rPr lang="uk-UA" dirty="0" smtClean="0"/>
              <a:t>, </a:t>
            </a:r>
            <a:r>
              <a:rPr lang="uk-UA" dirty="0" err="1" smtClean="0"/>
              <a:t>кимбал</a:t>
            </a:r>
            <a:r>
              <a:rPr lang="uk-UA" dirty="0" smtClean="0"/>
              <a:t>, бронзові і мідні дзвіночки та дзвони.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733256"/>
            <a:ext cx="7543800" cy="914400"/>
          </a:xfrm>
        </p:spPr>
        <p:txBody>
          <a:bodyPr/>
          <a:lstStyle/>
          <a:p>
            <a:r>
              <a:rPr lang="uk-UA" sz="5400" b="1" dirty="0" smtClean="0">
                <a:latin typeface="Segoe Print" panose="02000600000000000000" pitchFamily="2" charset="0"/>
              </a:rPr>
              <a:t>Інструменти</a:t>
            </a:r>
            <a:endParaRPr lang="ru-RU" sz="5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200" b="1" dirty="0" smtClean="0">
                <a:latin typeface="Segoe Print" panose="02000600000000000000" pitchFamily="2" charset="0"/>
              </a:rPr>
              <a:t>Гусла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522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3200" b="1" dirty="0" smtClean="0">
                <a:latin typeface="Segoe Print" panose="02000600000000000000" pitchFamily="2" charset="0"/>
              </a:rPr>
              <a:t>Бубни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5153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3123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9214"/>
            <a:ext cx="3270383" cy="51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200" b="1" dirty="0" err="1" smtClean="0">
                <a:latin typeface="Segoe Print" panose="02000600000000000000" pitchFamily="2" charset="0"/>
              </a:rPr>
              <a:t>Свиріли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5153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z="3200" b="1" dirty="0" smtClean="0">
                <a:latin typeface="Segoe Print" panose="02000600000000000000" pitchFamily="2" charset="0"/>
              </a:rPr>
              <a:t>Пищалі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5198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25872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484784"/>
            <a:ext cx="3168371" cy="508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312368" cy="914400"/>
          </a:xfrm>
        </p:spPr>
        <p:txBody>
          <a:bodyPr/>
          <a:lstStyle/>
          <a:p>
            <a:r>
              <a:rPr lang="uk-UA" b="1" dirty="0" smtClean="0">
                <a:solidFill>
                  <a:sysClr val="windowText" lastClr="000000"/>
                </a:solidFill>
                <a:latin typeface="Segoe Print" panose="02000600000000000000" pitchFamily="2" charset="0"/>
              </a:rPr>
              <a:t>Псалтир</a:t>
            </a:r>
            <a:endParaRPr lang="ru-RU" b="1" dirty="0">
              <a:solidFill>
                <a:sysClr val="windowText" lastClr="0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69160"/>
            <a:ext cx="7543800" cy="1728192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err="1" smtClean="0"/>
              <a:t>Зодчі</a:t>
            </a:r>
            <a:r>
              <a:rPr lang="ru-RU" sz="1600" dirty="0" smtClean="0"/>
              <a:t> </a:t>
            </a:r>
            <a:r>
              <a:rPr lang="ru-RU" sz="1600" dirty="0" err="1"/>
              <a:t>Стародавньої</a:t>
            </a:r>
            <a:r>
              <a:rPr lang="ru-RU" sz="1600" dirty="0"/>
              <a:t> </a:t>
            </a:r>
            <a:r>
              <a:rPr lang="ru-RU" sz="1600" dirty="0" err="1"/>
              <a:t>Русі</a:t>
            </a:r>
            <a:r>
              <a:rPr lang="ru-RU" sz="1600" dirty="0"/>
              <a:t> добре знали </a:t>
            </a:r>
            <a:r>
              <a:rPr lang="ru-RU" sz="1600" dirty="0" err="1"/>
              <a:t>фізичні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 </a:t>
            </a:r>
            <a:r>
              <a:rPr lang="ru-RU" sz="1600" dirty="0" err="1"/>
              <a:t>музичного</a:t>
            </a:r>
            <a:r>
              <a:rPr lang="ru-RU" sz="1600" dirty="0"/>
              <a:t> звуку, про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красномовно</a:t>
            </a:r>
            <a:r>
              <a:rPr lang="ru-RU" sz="1600" dirty="0"/>
              <a:t> говорить </a:t>
            </a:r>
            <a:r>
              <a:rPr lang="ru-RU" sz="1600" dirty="0" err="1"/>
              <a:t>чудова</a:t>
            </a:r>
            <a:r>
              <a:rPr lang="ru-RU" sz="1600" dirty="0"/>
              <a:t> акустика </a:t>
            </a:r>
            <a:r>
              <a:rPr lang="ru-RU" sz="1600" dirty="0" err="1"/>
              <a:t>древніх</a:t>
            </a:r>
            <a:r>
              <a:rPr lang="ru-RU" sz="1600" dirty="0"/>
              <a:t> </a:t>
            </a:r>
            <a:r>
              <a:rPr lang="ru-RU" sz="1600" dirty="0" err="1"/>
              <a:t>храмів</a:t>
            </a:r>
            <a:r>
              <a:rPr lang="ru-RU" sz="1600" dirty="0"/>
              <a:t>. Не </a:t>
            </a:r>
            <a:r>
              <a:rPr lang="ru-RU" sz="1600" dirty="0" err="1"/>
              <a:t>менше</a:t>
            </a:r>
            <a:r>
              <a:rPr lang="ru-RU" sz="1600" dirty="0"/>
              <a:t> </a:t>
            </a:r>
            <a:r>
              <a:rPr lang="ru-RU" sz="1600" dirty="0" err="1"/>
              <a:t>славилося</a:t>
            </a:r>
            <a:r>
              <a:rPr lang="ru-RU" sz="1600" dirty="0"/>
              <a:t> на </a:t>
            </a:r>
            <a:r>
              <a:rPr lang="ru-RU" sz="1600" dirty="0" err="1"/>
              <a:t>Русі</a:t>
            </a:r>
            <a:r>
              <a:rPr lang="ru-RU" sz="1600" dirty="0"/>
              <a:t> і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лиття</a:t>
            </a:r>
            <a:r>
              <a:rPr lang="ru-RU" sz="1600" dirty="0"/>
              <a:t> </a:t>
            </a:r>
            <a:r>
              <a:rPr lang="ru-RU" sz="1600" dirty="0" err="1"/>
              <a:t>дзвонів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мелодійний</a:t>
            </a:r>
            <a:r>
              <a:rPr lang="ru-RU" sz="1600" dirty="0"/>
              <a:t> і </a:t>
            </a:r>
            <a:r>
              <a:rPr lang="ru-RU" sz="1600" dirty="0" err="1"/>
              <a:t>плавний</a:t>
            </a:r>
            <a:r>
              <a:rPr lang="ru-RU" sz="1600" dirty="0"/>
              <a:t> </a:t>
            </a:r>
            <a:r>
              <a:rPr lang="ru-RU" sz="1600" dirty="0" err="1"/>
              <a:t>дзвін</a:t>
            </a:r>
            <a:r>
              <a:rPr lang="ru-RU" sz="1600" dirty="0"/>
              <a:t> </a:t>
            </a:r>
            <a:r>
              <a:rPr lang="ru-RU" sz="1600" dirty="0" err="1"/>
              <a:t>міг</a:t>
            </a:r>
            <a:r>
              <a:rPr lang="ru-RU" sz="1600" dirty="0"/>
              <a:t> </a:t>
            </a:r>
            <a:r>
              <a:rPr lang="ru-RU" sz="1600" dirty="0" err="1"/>
              <a:t>поширюватися</a:t>
            </a:r>
            <a:r>
              <a:rPr lang="ru-RU" sz="1600" dirty="0"/>
              <a:t> на десятки </a:t>
            </a:r>
            <a:r>
              <a:rPr lang="ru-RU" sz="1600" dirty="0" err="1"/>
              <a:t>кілометрів</a:t>
            </a:r>
            <a:r>
              <a:rPr lang="ru-RU" sz="1600" dirty="0"/>
              <a:t>. Такого </a:t>
            </a:r>
            <a:r>
              <a:rPr lang="ru-RU" sz="1600" dirty="0" err="1"/>
              <a:t>мистецтва</a:t>
            </a:r>
            <a:r>
              <a:rPr lang="ru-RU" sz="1600" dirty="0"/>
              <a:t> не знали </a:t>
            </a:r>
            <a:r>
              <a:rPr lang="ru-RU" sz="1600" dirty="0" err="1"/>
              <a:t>ні</a:t>
            </a:r>
            <a:r>
              <a:rPr lang="ru-RU" sz="1600" dirty="0"/>
              <a:t> </a:t>
            </a:r>
            <a:r>
              <a:rPr lang="ru-RU" sz="1600" dirty="0" err="1"/>
              <a:t>Візантія</a:t>
            </a:r>
            <a:r>
              <a:rPr lang="ru-RU" sz="1600" dirty="0"/>
              <a:t>, </a:t>
            </a:r>
            <a:r>
              <a:rPr lang="ru-RU" sz="1600" dirty="0" err="1"/>
              <a:t>ні</a:t>
            </a:r>
            <a:r>
              <a:rPr lang="ru-RU" sz="1600" dirty="0"/>
              <a:t> </a:t>
            </a:r>
            <a:r>
              <a:rPr lang="ru-RU" sz="1600" dirty="0" err="1"/>
              <a:t>південнослов'янські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6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</TotalTime>
  <Words>314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Palatino Linotype</vt:lpstr>
      <vt:lpstr>Segoe Print</vt:lpstr>
      <vt:lpstr>Wingdings</vt:lpstr>
      <vt:lpstr>Базовая</vt:lpstr>
      <vt:lpstr>Придворно-світська музика Київської держави</vt:lpstr>
      <vt:lpstr>Презентация PowerPoint</vt:lpstr>
      <vt:lpstr>Про це можна судити за фресками Софійського собору. На одній із них зображений музикант зі струнним смичковим інструментом на кшталт середньовічного фіделя (попередника віоли), на інших — група виконавців із духовими та щипковими інструментами. У цьому гурті можна помітити скоморохів-танцюристів.</vt:lpstr>
      <vt:lpstr>Репертуар</vt:lpstr>
      <vt:lpstr>Інструменти</vt:lpstr>
      <vt:lpstr>Презентация PowerPoint</vt:lpstr>
      <vt:lpstr>Презентация PowerPoint</vt:lpstr>
      <vt:lpstr>Псалтир</vt:lpstr>
      <vt:lpstr>    Зодчі Стародавньої Русі добре знали фізичні властивості музичного звуку, про що красномовно говорить чудова акустика древніх храмів. Не менше славилося на Русі і мистецтво лиття дзвонів, їх мелодійний і плавний дзвін міг поширюватися на десятки кілометрів. Такого мистецтва не знали ні Візантія, ні південнослов'янські країни.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Придворно-світська музика Київської держави</dc:title>
  <dc:creator>Андрей Абрамюк</dc:creator>
  <cp:lastModifiedBy>Анастасия Темченко</cp:lastModifiedBy>
  <cp:revision>6</cp:revision>
  <dcterms:created xsi:type="dcterms:W3CDTF">2014-02-05T18:51:50Z</dcterms:created>
  <dcterms:modified xsi:type="dcterms:W3CDTF">2015-02-03T19:17:27Z</dcterms:modified>
</cp:coreProperties>
</file>