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g"/><Relationship Id="rId3" Type="http://schemas.openxmlformats.org/officeDocument/2006/relationships/image" Target="../media/image5.jpg"/><Relationship Id="rId7" Type="http://schemas.openxmlformats.org/officeDocument/2006/relationships/image" Target="../media/image9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11" Type="http://schemas.openxmlformats.org/officeDocument/2006/relationships/image" Target="../media/image13.jpg"/><Relationship Id="rId5" Type="http://schemas.openxmlformats.org/officeDocument/2006/relationships/image" Target="../media/image7.jpg"/><Relationship Id="rId10" Type="http://schemas.openxmlformats.org/officeDocument/2006/relationships/image" Target="../media/image12.jpg"/><Relationship Id="rId4" Type="http://schemas.openxmlformats.org/officeDocument/2006/relationships/image" Target="../media/image6.jpg"/><Relationship Id="rId9" Type="http://schemas.openxmlformats.org/officeDocument/2006/relationships/image" Target="../media/image11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dec.ntu-kpi.kiev.ua/lspace/history_ukr_11/schedule.nsf/d862e82eafb758368525663c004f385c/62857bf7fdaf6ec8c225707d004d630a?OpenDocument#_t0n20bq05u42ug1f40nigbr85u82ug81d402uq1f50njgboo5to_" TargetMode="External"/><Relationship Id="rId2" Type="http://schemas.openxmlformats.org/officeDocument/2006/relationships/hyperlink" Target="http://udec.ntu-kpi.kiev.ua/lspace/history_ukr_11/schedule.nsf/d862e82eafb758368525663c004f385c/62857bf7fdaf6ec8c225707d004d630a?OpenDocument#_b0n10bco5sg2um1f80nhgbo1004ki01f40nk0bohe402u81f50nog_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Опозиційний рух в Україні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smtClean="0"/>
              <a:t>11 клас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3751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36096" y="620688"/>
            <a:ext cx="3456384" cy="5400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err="1">
                <a:latin typeface="Arial CYR"/>
              </a:rPr>
              <a:t>Ігнорування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комуністичним</a:t>
            </a:r>
            <a:r>
              <a:rPr lang="ru-RU" dirty="0">
                <a:latin typeface="Arial CYR"/>
              </a:rPr>
              <a:t> режимом </a:t>
            </a:r>
            <a:r>
              <a:rPr lang="ru-RU" dirty="0" err="1">
                <a:latin typeface="Arial CYR"/>
              </a:rPr>
              <a:t>законів</a:t>
            </a:r>
            <a:r>
              <a:rPr lang="ru-RU" dirty="0">
                <a:latin typeface="Arial CYR"/>
              </a:rPr>
              <a:t>, норм і правил, </a:t>
            </a:r>
            <a:r>
              <a:rPr lang="ru-RU" dirty="0" err="1">
                <a:latin typeface="Arial CYR"/>
              </a:rPr>
              <a:t>підкорення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інтересів</a:t>
            </a:r>
            <a:r>
              <a:rPr lang="ru-RU" dirty="0">
                <a:latin typeface="Arial CYR"/>
              </a:rPr>
              <a:t> особи </a:t>
            </a:r>
            <a:r>
              <a:rPr lang="ru-RU" dirty="0" err="1">
                <a:latin typeface="Arial CYR"/>
              </a:rPr>
              <a:t>примарним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інтересам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колективу</a:t>
            </a:r>
            <a:r>
              <a:rPr lang="ru-RU" dirty="0">
                <a:latin typeface="Arial CYR"/>
              </a:rPr>
              <a:t> і </a:t>
            </a:r>
            <a:r>
              <a:rPr lang="ru-RU" dirty="0" err="1">
                <a:latin typeface="Arial CYR"/>
              </a:rPr>
              <a:t>тоталітарної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держави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логічно</a:t>
            </a:r>
            <a:r>
              <a:rPr lang="ru-RU" dirty="0">
                <a:latin typeface="Arial CYR"/>
              </a:rPr>
              <a:t> покликали до </a:t>
            </a:r>
            <a:r>
              <a:rPr lang="ru-RU" dirty="0" err="1">
                <a:latin typeface="Arial CYR"/>
              </a:rPr>
              <a:t>життя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здійснюваний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легальне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рух</a:t>
            </a:r>
            <a:r>
              <a:rPr lang="ru-RU" dirty="0">
                <a:latin typeface="Arial CYR"/>
              </a:rPr>
              <a:t> за права </a:t>
            </a:r>
            <a:r>
              <a:rPr lang="ru-RU" dirty="0" err="1">
                <a:latin typeface="Arial CYR"/>
              </a:rPr>
              <a:t>людини</a:t>
            </a:r>
            <a:r>
              <a:rPr lang="ru-RU" dirty="0">
                <a:latin typeface="Arial CYR"/>
              </a:rPr>
              <a:t>, </a:t>
            </a:r>
            <a:r>
              <a:rPr lang="ru-RU" dirty="0" err="1">
                <a:latin typeface="Arial CYR"/>
              </a:rPr>
              <a:t>який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жорстоко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переслідувався</a:t>
            </a:r>
            <a:r>
              <a:rPr lang="ru-RU" dirty="0">
                <a:latin typeface="Arial CYR"/>
              </a:rPr>
              <a:t> режимом. </a:t>
            </a:r>
            <a:r>
              <a:rPr lang="ru-RU" dirty="0" err="1">
                <a:latin typeface="Arial CYR"/>
              </a:rPr>
              <a:t>Правозахисна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течія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руху</a:t>
            </a:r>
            <a:r>
              <a:rPr lang="ru-RU" dirty="0">
                <a:latin typeface="Arial CYR"/>
              </a:rPr>
              <a:t> опору </a:t>
            </a:r>
            <a:r>
              <a:rPr lang="ru-RU" dirty="0" err="1">
                <a:latin typeface="Arial CYR"/>
              </a:rPr>
              <a:t>була</a:t>
            </a:r>
            <a:r>
              <a:rPr lang="ru-RU" dirty="0">
                <a:latin typeface="Arial CYR"/>
              </a:rPr>
              <a:t> представлена </a:t>
            </a:r>
            <a:r>
              <a:rPr lang="ru-RU" dirty="0" err="1">
                <a:latin typeface="Arial CYR"/>
              </a:rPr>
              <a:t>Українською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гельсінською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групою</a:t>
            </a:r>
            <a:r>
              <a:rPr lang="ru-RU" dirty="0">
                <a:latin typeface="Arial CYR"/>
              </a:rPr>
              <a:t> (УГГ, 1976—1988).</a:t>
            </a:r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639641"/>
              </p:ext>
            </p:extLst>
          </p:nvPr>
        </p:nvGraphicFramePr>
        <p:xfrm>
          <a:off x="107504" y="1340768"/>
          <a:ext cx="5328592" cy="4322215"/>
        </p:xfrm>
        <a:graphic>
          <a:graphicData uri="http://schemas.openxmlformats.org/drawingml/2006/table">
            <a:tbl>
              <a:tblPr/>
              <a:tblGrid>
                <a:gridCol w="864096"/>
                <a:gridCol w="4464496"/>
              </a:tblGrid>
              <a:tr h="680055">
                <a:tc>
                  <a:txBody>
                    <a:bodyPr/>
                    <a:lstStyle/>
                    <a:p>
                      <a:r>
                        <a:rPr lang="ru-RU" sz="1000" b="1" dirty="0" err="1">
                          <a:latin typeface="Arial"/>
                        </a:rPr>
                        <a:t>Створення</a:t>
                      </a:r>
                      <a:endParaRPr lang="ru-RU" sz="1000" dirty="0"/>
                    </a:p>
                  </a:txBody>
                  <a:tcPr marL="51134" marR="51134" marT="25567" marB="255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Arial"/>
                        </a:rPr>
                        <a:t>9 листопада 1976 р. в </a:t>
                      </a:r>
                      <a:r>
                        <a:rPr lang="ru-RU" sz="1200" dirty="0" err="1">
                          <a:latin typeface="Arial"/>
                        </a:rPr>
                        <a:t>Києві</a:t>
                      </a:r>
                      <a:r>
                        <a:rPr lang="ru-RU" sz="1200" dirty="0">
                          <a:latin typeface="Arial"/>
                        </a:rPr>
                        <a:t> </a:t>
                      </a:r>
                      <a:r>
                        <a:rPr lang="ru-RU" sz="1200" dirty="0" err="1">
                          <a:latin typeface="Arial"/>
                        </a:rPr>
                        <a:t>було</a:t>
                      </a:r>
                      <a:r>
                        <a:rPr lang="ru-RU" sz="1200" dirty="0">
                          <a:latin typeface="Arial"/>
                        </a:rPr>
                        <a:t> </a:t>
                      </a:r>
                      <a:r>
                        <a:rPr lang="ru-RU" sz="1200" dirty="0" err="1">
                          <a:latin typeface="Arial"/>
                        </a:rPr>
                        <a:t>проголошено</a:t>
                      </a:r>
                      <a:r>
                        <a:rPr lang="ru-RU" sz="1200" dirty="0">
                          <a:latin typeface="Arial"/>
                        </a:rPr>
                        <a:t> </a:t>
                      </a:r>
                      <a:r>
                        <a:rPr lang="ru-RU" sz="1200" dirty="0" err="1">
                          <a:latin typeface="Arial"/>
                        </a:rPr>
                        <a:t>створення</a:t>
                      </a:r>
                      <a:r>
                        <a:rPr lang="ru-RU" sz="1200" dirty="0">
                          <a:latin typeface="Arial"/>
                        </a:rPr>
                        <a:t> </a:t>
                      </a:r>
                      <a:r>
                        <a:rPr lang="ru-RU" sz="1200" dirty="0" err="1">
                          <a:latin typeface="Arial"/>
                        </a:rPr>
                        <a:t>Української</a:t>
                      </a:r>
                      <a:r>
                        <a:rPr lang="ru-RU" sz="1200" dirty="0">
                          <a:latin typeface="Arial"/>
                        </a:rPr>
                        <a:t> </a:t>
                      </a:r>
                      <a:r>
                        <a:rPr lang="ru-RU" sz="1200" dirty="0" err="1">
                          <a:latin typeface="Arial"/>
                        </a:rPr>
                        <a:t>громадської</a:t>
                      </a:r>
                      <a:r>
                        <a:rPr lang="ru-RU" sz="1200" dirty="0">
                          <a:latin typeface="Arial"/>
                        </a:rPr>
                        <a:t> </a:t>
                      </a:r>
                      <a:r>
                        <a:rPr lang="ru-RU" sz="1200" dirty="0" err="1">
                          <a:latin typeface="Arial"/>
                        </a:rPr>
                        <a:t>групи</a:t>
                      </a:r>
                      <a:r>
                        <a:rPr lang="ru-RU" sz="1200" dirty="0">
                          <a:latin typeface="Arial"/>
                        </a:rPr>
                        <a:t> </a:t>
                      </a:r>
                      <a:r>
                        <a:rPr lang="ru-RU" sz="1200" dirty="0" err="1">
                          <a:latin typeface="Arial"/>
                        </a:rPr>
                        <a:t>сприяння</a:t>
                      </a:r>
                      <a:r>
                        <a:rPr lang="ru-RU" sz="1200" dirty="0">
                          <a:latin typeface="Arial"/>
                        </a:rPr>
                        <a:t> </a:t>
                      </a:r>
                      <a:r>
                        <a:rPr lang="ru-RU" sz="1200" dirty="0" err="1">
                          <a:latin typeface="Arial"/>
                        </a:rPr>
                        <a:t>виконанню</a:t>
                      </a:r>
                      <a:r>
                        <a:rPr lang="ru-RU" sz="1200" dirty="0">
                          <a:latin typeface="Arial"/>
                        </a:rPr>
                        <a:t> </a:t>
                      </a:r>
                      <a:r>
                        <a:rPr lang="ru-RU" sz="1200" dirty="0" err="1">
                          <a:latin typeface="Arial"/>
                        </a:rPr>
                        <a:t>Гельсінських</a:t>
                      </a:r>
                      <a:r>
                        <a:rPr lang="ru-RU" sz="1200" dirty="0">
                          <a:latin typeface="Arial"/>
                        </a:rPr>
                        <a:t> </a:t>
                      </a:r>
                      <a:r>
                        <a:rPr lang="ru-RU" sz="1200" dirty="0" err="1">
                          <a:latin typeface="Arial"/>
                        </a:rPr>
                        <a:t>угод</a:t>
                      </a:r>
                      <a:r>
                        <a:rPr lang="ru-RU" sz="1200" dirty="0">
                          <a:latin typeface="Arial"/>
                        </a:rPr>
                        <a:t>, </a:t>
                      </a:r>
                      <a:r>
                        <a:rPr lang="ru-RU" sz="1200" dirty="0" err="1">
                          <a:latin typeface="Arial"/>
                        </a:rPr>
                        <a:t>або</a:t>
                      </a:r>
                      <a:r>
                        <a:rPr lang="ru-RU" sz="1200" dirty="0">
                          <a:latin typeface="Arial"/>
                        </a:rPr>
                        <a:t> </a:t>
                      </a:r>
                      <a:r>
                        <a:rPr lang="ru-RU" sz="1200" dirty="0" err="1">
                          <a:latin typeface="Arial"/>
                        </a:rPr>
                        <a:t>Української</a:t>
                      </a:r>
                      <a:r>
                        <a:rPr lang="ru-RU" sz="1200" dirty="0">
                          <a:latin typeface="Arial"/>
                        </a:rPr>
                        <a:t> </a:t>
                      </a:r>
                      <a:r>
                        <a:rPr lang="ru-RU" sz="1200" dirty="0" err="1">
                          <a:latin typeface="Arial"/>
                        </a:rPr>
                        <a:t>Гельсінської</a:t>
                      </a:r>
                      <a:r>
                        <a:rPr lang="ru-RU" sz="1200" dirty="0">
                          <a:latin typeface="Arial"/>
                        </a:rPr>
                        <a:t> </a:t>
                      </a:r>
                      <a:r>
                        <a:rPr lang="ru-RU" sz="1200" dirty="0" err="1">
                          <a:latin typeface="Arial"/>
                        </a:rPr>
                        <a:t>групи</a:t>
                      </a:r>
                      <a:r>
                        <a:rPr lang="ru-RU" sz="1200" dirty="0">
                          <a:latin typeface="Arial"/>
                        </a:rPr>
                        <a:t> (УГГ)</a:t>
                      </a:r>
                      <a:endParaRPr lang="ru-RU" sz="1200" dirty="0"/>
                    </a:p>
                  </a:txBody>
                  <a:tcPr marL="51134" marR="51134" marT="25567" marB="255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1243">
                <a:tc>
                  <a:txBody>
                    <a:bodyPr/>
                    <a:lstStyle/>
                    <a:p>
                      <a:r>
                        <a:rPr lang="ru-RU" sz="1000" b="1" dirty="0" err="1">
                          <a:latin typeface="Arial"/>
                        </a:rPr>
                        <a:t>Основне</a:t>
                      </a:r>
                      <a:r>
                        <a:rPr lang="ru-RU" sz="1000" b="1" dirty="0">
                          <a:latin typeface="Arial"/>
                        </a:rPr>
                        <a:t> </a:t>
                      </a:r>
                      <a:r>
                        <a:rPr lang="ru-RU" sz="1000" b="1" dirty="0" err="1">
                          <a:latin typeface="Arial"/>
                        </a:rPr>
                        <a:t>завдання</a:t>
                      </a:r>
                      <a:endParaRPr lang="ru-RU" sz="1000" dirty="0"/>
                    </a:p>
                  </a:txBody>
                  <a:tcPr marL="51134" marR="51134" marT="25567" marB="255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>
                          <a:latin typeface="Arial"/>
                        </a:rPr>
                        <a:t>Ознайомлення</a:t>
                      </a:r>
                      <a:r>
                        <a:rPr lang="ru-RU" sz="1200" dirty="0">
                          <a:latin typeface="Arial"/>
                        </a:rPr>
                        <a:t> </a:t>
                      </a:r>
                      <a:r>
                        <a:rPr lang="ru-RU" sz="1200" dirty="0" err="1">
                          <a:latin typeface="Arial"/>
                        </a:rPr>
                        <a:t>урядів</a:t>
                      </a:r>
                      <a:r>
                        <a:rPr lang="ru-RU" sz="1200" dirty="0">
                          <a:latin typeface="Arial"/>
                        </a:rPr>
                        <a:t> </a:t>
                      </a:r>
                      <a:r>
                        <a:rPr lang="ru-RU" sz="1200" dirty="0" err="1">
                          <a:latin typeface="Arial"/>
                        </a:rPr>
                        <a:t>країн</a:t>
                      </a:r>
                      <a:r>
                        <a:rPr lang="ru-RU" sz="1200" dirty="0">
                          <a:latin typeface="Arial"/>
                        </a:rPr>
                        <a:t> — </a:t>
                      </a:r>
                      <a:r>
                        <a:rPr lang="ru-RU" sz="1200" dirty="0" err="1">
                          <a:latin typeface="Arial"/>
                        </a:rPr>
                        <a:t>учасниць</a:t>
                      </a:r>
                      <a:r>
                        <a:rPr lang="ru-RU" sz="1200" dirty="0">
                          <a:latin typeface="Arial"/>
                        </a:rPr>
                        <a:t> </a:t>
                      </a:r>
                      <a:r>
                        <a:rPr lang="ru-RU" sz="1200" dirty="0" err="1">
                          <a:latin typeface="Arial"/>
                        </a:rPr>
                        <a:t>Гельсінської</a:t>
                      </a:r>
                      <a:r>
                        <a:rPr lang="ru-RU" sz="1200" dirty="0">
                          <a:latin typeface="Arial"/>
                        </a:rPr>
                        <a:t> </a:t>
                      </a:r>
                      <a:r>
                        <a:rPr lang="ru-RU" sz="1200" dirty="0" err="1">
                          <a:latin typeface="Arial"/>
                        </a:rPr>
                        <a:t>наради</a:t>
                      </a:r>
                      <a:r>
                        <a:rPr lang="ru-RU" sz="1200" dirty="0">
                          <a:latin typeface="Arial"/>
                        </a:rPr>
                        <a:t> і </a:t>
                      </a:r>
                      <a:r>
                        <a:rPr lang="ru-RU" sz="1200" dirty="0" err="1">
                          <a:latin typeface="Arial"/>
                        </a:rPr>
                        <a:t>західної</a:t>
                      </a:r>
                      <a:r>
                        <a:rPr lang="ru-RU" sz="1200" dirty="0">
                          <a:latin typeface="Arial"/>
                        </a:rPr>
                        <a:t> </a:t>
                      </a:r>
                      <a:r>
                        <a:rPr lang="ru-RU" sz="1200" dirty="0" err="1">
                          <a:latin typeface="Arial"/>
                        </a:rPr>
                        <a:t>громадськості</a:t>
                      </a:r>
                      <a:r>
                        <a:rPr lang="ru-RU" sz="1200" dirty="0">
                          <a:latin typeface="Arial"/>
                        </a:rPr>
                        <a:t> з фактами </a:t>
                      </a:r>
                      <a:r>
                        <a:rPr lang="ru-RU" sz="1200" dirty="0" err="1">
                          <a:latin typeface="Arial"/>
                        </a:rPr>
                        <a:t>порушень</a:t>
                      </a:r>
                      <a:r>
                        <a:rPr lang="ru-RU" sz="1200" dirty="0">
                          <a:latin typeface="Arial"/>
                        </a:rPr>
                        <a:t> норм </a:t>
                      </a:r>
                      <a:r>
                        <a:rPr lang="ru-RU" sz="1200" dirty="0" err="1">
                          <a:latin typeface="Arial"/>
                        </a:rPr>
                        <a:t>Загальної</a:t>
                      </a:r>
                      <a:r>
                        <a:rPr lang="ru-RU" sz="1200" dirty="0">
                          <a:latin typeface="Arial"/>
                        </a:rPr>
                        <a:t> </a:t>
                      </a:r>
                      <a:r>
                        <a:rPr lang="ru-RU" sz="1200" dirty="0" err="1">
                          <a:latin typeface="Arial"/>
                        </a:rPr>
                        <a:t>Декларації</a:t>
                      </a:r>
                      <a:r>
                        <a:rPr lang="ru-RU" sz="1200" dirty="0">
                          <a:latin typeface="Arial"/>
                        </a:rPr>
                        <a:t> прав </a:t>
                      </a:r>
                      <a:r>
                        <a:rPr lang="ru-RU" sz="1200" dirty="0" err="1">
                          <a:latin typeface="Arial"/>
                        </a:rPr>
                        <a:t>людини</a:t>
                      </a:r>
                      <a:r>
                        <a:rPr lang="ru-RU" sz="1200" dirty="0">
                          <a:latin typeface="Arial"/>
                        </a:rPr>
                        <a:t> та </a:t>
                      </a:r>
                      <a:r>
                        <a:rPr lang="ru-RU" sz="1200" dirty="0" err="1">
                          <a:latin typeface="Arial"/>
                        </a:rPr>
                        <a:t>гуманітарних</a:t>
                      </a:r>
                      <a:r>
                        <a:rPr lang="ru-RU" sz="1200" dirty="0">
                          <a:latin typeface="Arial"/>
                        </a:rPr>
                        <a:t> статей </a:t>
                      </a:r>
                      <a:r>
                        <a:rPr lang="ru-RU" sz="1200" dirty="0" err="1">
                          <a:latin typeface="Arial"/>
                        </a:rPr>
                        <a:t>Заключного</a:t>
                      </a:r>
                      <a:r>
                        <a:rPr lang="ru-RU" sz="1200" dirty="0">
                          <a:latin typeface="Arial"/>
                        </a:rPr>
                        <a:t> Акта</a:t>
                      </a:r>
                      <a:endParaRPr lang="ru-RU" sz="1200" dirty="0"/>
                    </a:p>
                  </a:txBody>
                  <a:tcPr marL="51134" marR="51134" marT="25567" marB="255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9135">
                <a:tc>
                  <a:txBody>
                    <a:bodyPr/>
                    <a:lstStyle/>
                    <a:p>
                      <a:r>
                        <a:rPr lang="ru-RU" sz="1000" b="1" dirty="0" err="1">
                          <a:latin typeface="Arial"/>
                        </a:rPr>
                        <a:t>Засновники</a:t>
                      </a:r>
                      <a:endParaRPr lang="ru-RU" sz="1000" dirty="0"/>
                    </a:p>
                  </a:txBody>
                  <a:tcPr marL="51134" marR="51134" marT="25567" marB="255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Arial"/>
                        </a:rPr>
                        <a:t>0. Бердник, П. Григоренко, І. </a:t>
                      </a:r>
                      <a:r>
                        <a:rPr lang="ru-RU" sz="1200" dirty="0" err="1">
                          <a:latin typeface="Arial"/>
                        </a:rPr>
                        <a:t>Кандиба</a:t>
                      </a:r>
                      <a:r>
                        <a:rPr lang="ru-RU" sz="1200" dirty="0">
                          <a:latin typeface="Arial"/>
                        </a:rPr>
                        <a:t>, Л. </a:t>
                      </a:r>
                      <a:r>
                        <a:rPr lang="ru-RU" sz="1200" dirty="0" err="1">
                          <a:latin typeface="Arial"/>
                        </a:rPr>
                        <a:t>Лук'яненко</a:t>
                      </a:r>
                      <a:r>
                        <a:rPr lang="ru-RU" sz="1200" dirty="0">
                          <a:latin typeface="Arial"/>
                        </a:rPr>
                        <a:t>, 0. Мешко, М. Матусевич, М. </a:t>
                      </a:r>
                      <a:r>
                        <a:rPr lang="ru-RU" sz="1200" dirty="0" err="1">
                          <a:latin typeface="Arial"/>
                        </a:rPr>
                        <a:t>Маринович</a:t>
                      </a:r>
                      <a:r>
                        <a:rPr lang="ru-RU" sz="1200" dirty="0">
                          <a:latin typeface="Arial"/>
                        </a:rPr>
                        <a:t>, 0. Тихий, Н. </a:t>
                      </a:r>
                      <a:r>
                        <a:rPr lang="ru-RU" sz="1200" dirty="0" err="1">
                          <a:latin typeface="Arial"/>
                        </a:rPr>
                        <a:t>Строката-Караванська</a:t>
                      </a:r>
                      <a:r>
                        <a:rPr lang="ru-RU" sz="1200" dirty="0">
                          <a:latin typeface="Arial"/>
                        </a:rPr>
                        <a:t>, М. Руденко</a:t>
                      </a:r>
                      <a:endParaRPr lang="ru-RU" sz="1200" dirty="0"/>
                    </a:p>
                  </a:txBody>
                  <a:tcPr marL="51134" marR="51134" marT="25567" marB="255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1782">
                <a:tc>
                  <a:txBody>
                    <a:bodyPr/>
                    <a:lstStyle/>
                    <a:p>
                      <a:r>
                        <a:rPr lang="ru-RU" sz="1000" b="1" dirty="0" err="1">
                          <a:latin typeface="Arial"/>
                        </a:rPr>
                        <a:t>Підсумки</a:t>
                      </a:r>
                      <a:r>
                        <a:rPr lang="ru-RU" sz="1000" b="1" dirty="0">
                          <a:latin typeface="Arial"/>
                        </a:rPr>
                        <a:t> </a:t>
                      </a:r>
                      <a:r>
                        <a:rPr lang="ru-RU" sz="1000" b="1" dirty="0" err="1">
                          <a:latin typeface="Arial"/>
                        </a:rPr>
                        <a:t>діяльності</a:t>
                      </a:r>
                      <a:endParaRPr lang="ru-RU" sz="1000" dirty="0"/>
                    </a:p>
                  </a:txBody>
                  <a:tcPr marL="51134" marR="51134" marT="25567" marB="255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>
                          <a:latin typeface="Arial"/>
                        </a:rPr>
                        <a:t>Арешти</a:t>
                      </a:r>
                      <a:r>
                        <a:rPr lang="ru-RU" sz="1200" dirty="0">
                          <a:latin typeface="Arial"/>
                        </a:rPr>
                        <a:t>, </a:t>
                      </a:r>
                      <a:r>
                        <a:rPr lang="ru-RU" sz="1200" dirty="0" err="1">
                          <a:latin typeface="Arial"/>
                        </a:rPr>
                        <a:t>засудження</a:t>
                      </a:r>
                      <a:r>
                        <a:rPr lang="ru-RU" sz="1200" dirty="0">
                          <a:latin typeface="Arial"/>
                        </a:rPr>
                        <a:t> і </a:t>
                      </a:r>
                      <a:r>
                        <a:rPr lang="ru-RU" sz="1200" dirty="0" err="1">
                          <a:latin typeface="Arial"/>
                        </a:rPr>
                        <a:t>заслання</a:t>
                      </a:r>
                      <a:r>
                        <a:rPr lang="ru-RU" sz="1200" dirty="0">
                          <a:latin typeface="Arial"/>
                        </a:rPr>
                        <a:t> </a:t>
                      </a:r>
                      <a:r>
                        <a:rPr lang="ru-RU" sz="1200" dirty="0" err="1">
                          <a:latin typeface="Arial"/>
                        </a:rPr>
                        <a:t>фактично</a:t>
                      </a:r>
                      <a:r>
                        <a:rPr lang="ru-RU" sz="1200" dirty="0">
                          <a:latin typeface="Arial"/>
                        </a:rPr>
                        <a:t> </a:t>
                      </a:r>
                      <a:r>
                        <a:rPr lang="ru-RU" sz="1200" dirty="0" err="1">
                          <a:latin typeface="Arial"/>
                        </a:rPr>
                        <a:t>припинили</a:t>
                      </a:r>
                      <a:r>
                        <a:rPr lang="ru-RU" sz="1200" dirty="0">
                          <a:latin typeface="Arial"/>
                        </a:rPr>
                        <a:t> </a:t>
                      </a:r>
                      <a:r>
                        <a:rPr lang="ru-RU" sz="1200" dirty="0" err="1">
                          <a:latin typeface="Arial"/>
                        </a:rPr>
                        <a:t>діяльність</a:t>
                      </a:r>
                      <a:r>
                        <a:rPr lang="ru-RU" sz="1200" dirty="0">
                          <a:latin typeface="Arial"/>
                        </a:rPr>
                        <a:t> УГГ. </a:t>
                      </a:r>
                      <a:r>
                        <a:rPr lang="ru-RU" sz="1200" dirty="0" err="1">
                          <a:latin typeface="Arial"/>
                        </a:rPr>
                        <a:t>Із</a:t>
                      </a:r>
                      <a:r>
                        <a:rPr lang="ru-RU" sz="1200" dirty="0">
                          <a:latin typeface="Arial"/>
                        </a:rPr>
                        <a:t> 37 </a:t>
                      </a:r>
                      <a:r>
                        <a:rPr lang="ru-RU" sz="1200" dirty="0" err="1">
                          <a:latin typeface="Arial"/>
                        </a:rPr>
                        <a:t>членів</a:t>
                      </a:r>
                      <a:r>
                        <a:rPr lang="ru-RU" sz="1200" dirty="0">
                          <a:latin typeface="Arial"/>
                        </a:rPr>
                        <a:t> УГГ 23 </a:t>
                      </a:r>
                      <a:r>
                        <a:rPr lang="ru-RU" sz="1200" dirty="0" err="1">
                          <a:latin typeface="Arial"/>
                        </a:rPr>
                        <a:t>були</a:t>
                      </a:r>
                      <a:r>
                        <a:rPr lang="ru-RU" sz="1200" dirty="0">
                          <a:latin typeface="Arial"/>
                        </a:rPr>
                        <a:t> на </a:t>
                      </a:r>
                      <a:r>
                        <a:rPr lang="ru-RU" sz="1200" dirty="0" err="1">
                          <a:latin typeface="Arial"/>
                        </a:rPr>
                        <a:t>засланні</a:t>
                      </a:r>
                      <a:r>
                        <a:rPr lang="ru-RU" sz="1200" dirty="0">
                          <a:latin typeface="Arial"/>
                        </a:rPr>
                        <a:t>, 6 — </a:t>
                      </a:r>
                      <a:r>
                        <a:rPr lang="ru-RU" sz="1200" dirty="0" err="1">
                          <a:latin typeface="Arial"/>
                        </a:rPr>
                        <a:t>позбавлені</a:t>
                      </a:r>
                      <a:r>
                        <a:rPr lang="ru-RU" sz="1200" dirty="0">
                          <a:latin typeface="Arial"/>
                        </a:rPr>
                        <a:t> </a:t>
                      </a:r>
                      <a:r>
                        <a:rPr lang="ru-RU" sz="1200" dirty="0" err="1">
                          <a:latin typeface="Arial"/>
                        </a:rPr>
                        <a:t>радянського</a:t>
                      </a:r>
                      <a:r>
                        <a:rPr lang="ru-RU" sz="1200" dirty="0">
                          <a:latin typeface="Arial"/>
                        </a:rPr>
                        <a:t> </a:t>
                      </a:r>
                      <a:r>
                        <a:rPr lang="ru-RU" sz="1200" dirty="0" err="1">
                          <a:latin typeface="Arial"/>
                        </a:rPr>
                        <a:t>громадянства</a:t>
                      </a:r>
                      <a:r>
                        <a:rPr lang="ru-RU" sz="1200" dirty="0">
                          <a:latin typeface="Arial"/>
                        </a:rPr>
                        <a:t> і </a:t>
                      </a:r>
                      <a:r>
                        <a:rPr lang="ru-RU" sz="1200" dirty="0" err="1">
                          <a:latin typeface="Arial"/>
                        </a:rPr>
                        <a:t>виїхали</a:t>
                      </a:r>
                      <a:r>
                        <a:rPr lang="ru-RU" sz="1200" dirty="0">
                          <a:latin typeface="Arial"/>
                        </a:rPr>
                        <a:t> за кордон, 3 члени </a:t>
                      </a:r>
                      <a:r>
                        <a:rPr lang="ru-RU" sz="1200" dirty="0" err="1">
                          <a:latin typeface="Arial"/>
                        </a:rPr>
                        <a:t>групи</a:t>
                      </a:r>
                      <a:r>
                        <a:rPr lang="ru-RU" sz="1200" dirty="0">
                          <a:latin typeface="Arial"/>
                        </a:rPr>
                        <a:t> </a:t>
                      </a:r>
                      <a:r>
                        <a:rPr lang="ru-RU" sz="1200" dirty="0" err="1">
                          <a:latin typeface="Arial"/>
                        </a:rPr>
                        <a:t>загинули</a:t>
                      </a:r>
                      <a:r>
                        <a:rPr lang="ru-RU" sz="1200" dirty="0">
                          <a:latin typeface="Arial"/>
                        </a:rPr>
                        <a:t> (0. Тихий, В. </a:t>
                      </a:r>
                      <a:r>
                        <a:rPr lang="ru-RU" sz="1200" dirty="0" err="1">
                          <a:latin typeface="Arial"/>
                        </a:rPr>
                        <a:t>Стус</a:t>
                      </a:r>
                      <a:r>
                        <a:rPr lang="ru-RU" sz="1200" dirty="0">
                          <a:latin typeface="Arial"/>
                        </a:rPr>
                        <a:t>, Ю. Литвин). Але УГГ на </a:t>
                      </a:r>
                      <a:r>
                        <a:rPr lang="ru-RU" sz="1200" dirty="0" err="1">
                          <a:latin typeface="Arial"/>
                        </a:rPr>
                        <a:t>відміну</a:t>
                      </a:r>
                      <a:r>
                        <a:rPr lang="ru-RU" sz="1200" dirty="0">
                          <a:latin typeface="Arial"/>
                        </a:rPr>
                        <a:t> </a:t>
                      </a:r>
                      <a:r>
                        <a:rPr lang="ru-RU" sz="1200" dirty="0" err="1">
                          <a:latin typeface="Arial"/>
                        </a:rPr>
                        <a:t>від</a:t>
                      </a:r>
                      <a:r>
                        <a:rPr lang="ru-RU" sz="1200" dirty="0">
                          <a:latin typeface="Arial"/>
                        </a:rPr>
                        <a:t> </a:t>
                      </a:r>
                      <a:r>
                        <a:rPr lang="ru-RU" sz="1200" dirty="0" err="1">
                          <a:latin typeface="Arial"/>
                        </a:rPr>
                        <a:t>інших</a:t>
                      </a:r>
                      <a:r>
                        <a:rPr lang="ru-RU" sz="1200" dirty="0">
                          <a:latin typeface="Arial"/>
                        </a:rPr>
                        <a:t> </a:t>
                      </a:r>
                      <a:r>
                        <a:rPr lang="ru-RU" sz="1200" dirty="0" err="1">
                          <a:latin typeface="Arial"/>
                        </a:rPr>
                        <a:t>гельсінських</a:t>
                      </a:r>
                      <a:r>
                        <a:rPr lang="ru-RU" sz="1200" dirty="0">
                          <a:latin typeface="Arial"/>
                        </a:rPr>
                        <a:t> </a:t>
                      </a:r>
                      <a:r>
                        <a:rPr lang="ru-RU" sz="1200" dirty="0" err="1">
                          <a:latin typeface="Arial"/>
                        </a:rPr>
                        <a:t>груп</a:t>
                      </a:r>
                      <a:r>
                        <a:rPr lang="ru-RU" sz="1200" dirty="0">
                          <a:latin typeface="Arial"/>
                        </a:rPr>
                        <a:t> не </a:t>
                      </a:r>
                      <a:r>
                        <a:rPr lang="ru-RU" sz="1200" dirty="0" err="1">
                          <a:latin typeface="Arial"/>
                        </a:rPr>
                        <a:t>оголосила</a:t>
                      </a:r>
                      <a:r>
                        <a:rPr lang="ru-RU" sz="1200" dirty="0">
                          <a:latin typeface="Arial"/>
                        </a:rPr>
                        <a:t> про </a:t>
                      </a:r>
                      <a:r>
                        <a:rPr lang="ru-RU" sz="1200" dirty="0" err="1">
                          <a:latin typeface="Arial"/>
                        </a:rPr>
                        <a:t>припинення</a:t>
                      </a:r>
                      <a:r>
                        <a:rPr lang="ru-RU" sz="1200" dirty="0">
                          <a:latin typeface="Arial"/>
                        </a:rPr>
                        <a:t> </a:t>
                      </a:r>
                      <a:r>
                        <a:rPr lang="ru-RU" sz="1200" dirty="0" err="1">
                          <a:latin typeface="Arial"/>
                        </a:rPr>
                        <a:t>своєї</a:t>
                      </a:r>
                      <a:r>
                        <a:rPr lang="ru-RU" sz="1200" dirty="0">
                          <a:latin typeface="Arial"/>
                        </a:rPr>
                        <a:t> </a:t>
                      </a:r>
                      <a:r>
                        <a:rPr lang="ru-RU" sz="1200" dirty="0" err="1">
                          <a:latin typeface="Arial"/>
                        </a:rPr>
                        <a:t>діяльності</a:t>
                      </a:r>
                      <a:r>
                        <a:rPr lang="ru-RU" sz="1200" dirty="0">
                          <a:latin typeface="Arial"/>
                        </a:rPr>
                        <a:t>. На початку 1988 р. на </a:t>
                      </a:r>
                      <a:r>
                        <a:rPr lang="ru-RU" sz="1200" dirty="0" err="1">
                          <a:latin typeface="Arial"/>
                        </a:rPr>
                        <a:t>її</a:t>
                      </a:r>
                      <a:r>
                        <a:rPr lang="ru-RU" sz="1200" dirty="0">
                          <a:latin typeface="Arial"/>
                        </a:rPr>
                        <a:t> </a:t>
                      </a:r>
                      <a:r>
                        <a:rPr lang="ru-RU" sz="1200" dirty="0" err="1">
                          <a:latin typeface="Arial"/>
                        </a:rPr>
                        <a:t>основі</a:t>
                      </a:r>
                      <a:r>
                        <a:rPr lang="ru-RU" sz="1200" dirty="0">
                          <a:latin typeface="Arial"/>
                        </a:rPr>
                        <a:t> </a:t>
                      </a:r>
                      <a:r>
                        <a:rPr lang="ru-RU" sz="1200" dirty="0" err="1">
                          <a:latin typeface="Arial"/>
                        </a:rPr>
                        <a:t>постала</a:t>
                      </a:r>
                      <a:r>
                        <a:rPr lang="ru-RU" sz="1200" dirty="0">
                          <a:latin typeface="Arial"/>
                        </a:rPr>
                        <a:t> </a:t>
                      </a:r>
                      <a:r>
                        <a:rPr lang="ru-RU" sz="1200" dirty="0" err="1">
                          <a:latin typeface="Arial"/>
                        </a:rPr>
                        <a:t>Українська</a:t>
                      </a:r>
                      <a:r>
                        <a:rPr lang="ru-RU" sz="1200" dirty="0">
                          <a:latin typeface="Arial"/>
                        </a:rPr>
                        <a:t> </a:t>
                      </a:r>
                      <a:r>
                        <a:rPr lang="ru-RU" sz="1200" dirty="0" err="1">
                          <a:latin typeface="Arial"/>
                        </a:rPr>
                        <a:t>Гельсінська</a:t>
                      </a:r>
                      <a:r>
                        <a:rPr lang="ru-RU" sz="1200" dirty="0">
                          <a:latin typeface="Arial"/>
                        </a:rPr>
                        <a:t> </a:t>
                      </a:r>
                      <a:r>
                        <a:rPr lang="ru-RU" sz="1200" dirty="0" err="1">
                          <a:latin typeface="Arial"/>
                        </a:rPr>
                        <a:t>спілка</a:t>
                      </a:r>
                      <a:r>
                        <a:rPr lang="ru-RU" sz="1200" dirty="0">
                          <a:latin typeface="Arial"/>
                        </a:rPr>
                        <a:t> (УГС)</a:t>
                      </a:r>
                      <a:endParaRPr lang="ru-RU" sz="1200" dirty="0"/>
                    </a:p>
                  </a:txBody>
                  <a:tcPr marL="51134" marR="51134" marT="25567" marB="255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272842"/>
            <a:ext cx="5594801" cy="141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ru-RU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CYR"/>
                <a:cs typeface="Arial" pitchFamily="34" charset="0"/>
              </a:rPr>
              <a:t>Загальна</a:t>
            </a: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CYR"/>
                <a:cs typeface="Arial" pitchFamily="34" charset="0"/>
              </a:rPr>
              <a:t>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CYR"/>
                <a:cs typeface="Arial" pitchFamily="34" charset="0"/>
              </a:rPr>
              <a:t>характеристика</a:t>
            </a: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CYR"/>
                <a:cs typeface="Arial" pitchFamily="34" charset="0"/>
              </a:rPr>
              <a:t> </a:t>
            </a:r>
            <a:r>
              <a:rPr kumimoji="0" lang="ru-RU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CYR"/>
                <a:cs typeface="Arial" pitchFamily="34" charset="0"/>
              </a:rPr>
              <a:t>Української</a:t>
            </a: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CYR"/>
                <a:cs typeface="Arial" pitchFamily="34" charset="0"/>
              </a:rPr>
              <a:t> </a:t>
            </a:r>
            <a:r>
              <a:rPr kumimoji="0" lang="ru-RU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CYR"/>
                <a:cs typeface="Arial" pitchFamily="34" charset="0"/>
              </a:rPr>
              <a:t>Гельсінської</a:t>
            </a: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CYR"/>
                <a:cs typeface="Arial" pitchFamily="34" charset="0"/>
              </a:rPr>
              <a:t> </a:t>
            </a:r>
            <a:r>
              <a:rPr kumimoji="0" lang="ru-RU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CYR"/>
                <a:cs typeface="Arial" pitchFamily="34" charset="0"/>
              </a:rPr>
              <a:t>групи</a:t>
            </a: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CYR"/>
                <a:cs typeface="Arial" pitchFamily="34" charset="0"/>
              </a:rPr>
              <a:t> (УГГ) (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CYR"/>
                <a:cs typeface="Arial" pitchFamily="34" charset="0"/>
              </a:rPr>
              <a:t>1976—1982</a:t>
            </a: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CYR"/>
                <a:cs typeface="Arial" pitchFamily="34" charset="0"/>
              </a:rPr>
              <a:t> </a:t>
            </a:r>
            <a:r>
              <a:rPr kumimoji="0" lang="ru-RU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CYR"/>
                <a:cs typeface="Arial" pitchFamily="34" charset="0"/>
              </a:rPr>
              <a:t>pp</a:t>
            </a: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CYR"/>
                <a:cs typeface="Arial" pitchFamily="34" charset="0"/>
              </a:rPr>
              <a:t>.)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1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0486" y="260648"/>
            <a:ext cx="6709792" cy="648072"/>
          </a:xfrm>
        </p:spPr>
        <p:txBody>
          <a:bodyPr>
            <a:normAutofit/>
          </a:bodyPr>
          <a:lstStyle/>
          <a:p>
            <a:pPr algn="ctr"/>
            <a:r>
              <a:rPr lang="uk-UA" sz="3200" dirty="0" smtClean="0"/>
              <a:t>Члени УГС:</a:t>
            </a:r>
            <a:endParaRPr lang="uk-UA" sz="32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23528" y="685800"/>
            <a:ext cx="8640960" cy="726976"/>
          </a:xfrm>
        </p:spPr>
        <p:txBody>
          <a:bodyPr>
            <a:normAutofit/>
          </a:bodyPr>
          <a:lstStyle/>
          <a:p>
            <a:pPr marL="0" indent="0" defTabSz="727075">
              <a:buNone/>
            </a:pPr>
            <a:r>
              <a:rPr lang="uk-UA" dirty="0" smtClean="0"/>
              <a:t>М Руденко	П. Григоренко	О. Тихий	   В. Стус	      Ю. Литвин</a:t>
            </a:r>
            <a:endParaRPr lang="uk-UA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1270571"/>
            <a:ext cx="1512168" cy="211045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271175"/>
            <a:ext cx="1509394" cy="223613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1230038"/>
            <a:ext cx="1512168" cy="2179301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475" y="1232716"/>
            <a:ext cx="1656184" cy="2186163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7665" y="1271175"/>
            <a:ext cx="1490157" cy="2109851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107504" y="5886564"/>
            <a:ext cx="97930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Л. </a:t>
            </a:r>
            <a:r>
              <a:rPr lang="ru-RU" dirty="0" err="1"/>
              <a:t>Лук’яненко</a:t>
            </a:r>
            <a:r>
              <a:rPr lang="ru-RU" dirty="0"/>
              <a:t>      </a:t>
            </a:r>
            <a:r>
              <a:rPr lang="ru-RU" dirty="0" smtClean="0"/>
              <a:t>    </a:t>
            </a:r>
            <a:r>
              <a:rPr lang="ru-RU" dirty="0"/>
              <a:t>І. </a:t>
            </a:r>
            <a:r>
              <a:rPr lang="ru-RU" dirty="0" err="1"/>
              <a:t>Кандиба</a:t>
            </a:r>
            <a:r>
              <a:rPr lang="ru-RU" dirty="0"/>
              <a:t>          </a:t>
            </a:r>
            <a:r>
              <a:rPr lang="ru-RU" dirty="0" smtClean="0"/>
              <a:t>   О</a:t>
            </a:r>
            <a:r>
              <a:rPr lang="ru-RU" dirty="0"/>
              <a:t>. Бердник          </a:t>
            </a:r>
            <a:r>
              <a:rPr lang="ru-RU" dirty="0" smtClean="0"/>
              <a:t>  В</a:t>
            </a:r>
            <a:r>
              <a:rPr lang="ru-RU" dirty="0"/>
              <a:t>. </a:t>
            </a:r>
            <a:r>
              <a:rPr lang="ru-RU" dirty="0" err="1"/>
              <a:t>Чорновіл</a:t>
            </a:r>
            <a:r>
              <a:rPr lang="ru-RU" dirty="0"/>
              <a:t>        </a:t>
            </a:r>
            <a:r>
              <a:rPr lang="ru-RU" dirty="0" smtClean="0"/>
              <a:t>   М</a:t>
            </a:r>
            <a:r>
              <a:rPr lang="ru-RU" dirty="0"/>
              <a:t>. </a:t>
            </a:r>
            <a:r>
              <a:rPr lang="ru-RU" dirty="0" err="1"/>
              <a:t>Горинь</a:t>
            </a:r>
            <a:endParaRPr lang="ru-RU" dirty="0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730690"/>
            <a:ext cx="1512168" cy="2155874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3730690"/>
            <a:ext cx="1482012" cy="2155874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3730690"/>
            <a:ext cx="1506925" cy="2092319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4913" y="3730690"/>
            <a:ext cx="1540956" cy="2094479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3639549"/>
            <a:ext cx="1629518" cy="2248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41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-99392"/>
            <a:ext cx="7704856" cy="1008112"/>
          </a:xfrm>
        </p:spPr>
        <p:txBody>
          <a:bodyPr>
            <a:normAutofit/>
          </a:bodyPr>
          <a:lstStyle/>
          <a:p>
            <a:pPr algn="ctr"/>
            <a:r>
              <a:rPr lang="uk-UA" sz="2800" dirty="0" smtClean="0"/>
              <a:t>Придушення </a:t>
            </a:r>
            <a:r>
              <a:rPr lang="uk-UA" sz="2800" dirty="0" err="1" smtClean="0"/>
              <a:t>десиденства</a:t>
            </a:r>
            <a:endParaRPr lang="uk-UA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84784"/>
            <a:ext cx="7831832" cy="439025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>
                <a:latin typeface="Arial CYR"/>
              </a:rPr>
              <a:t>На початку 80-х </a:t>
            </a:r>
            <a:r>
              <a:rPr lang="ru-RU" dirty="0" err="1">
                <a:latin typeface="Arial CYR"/>
              </a:rPr>
              <a:t>років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дисидентський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рух</a:t>
            </a:r>
            <a:r>
              <a:rPr lang="ru-RU" dirty="0">
                <a:latin typeface="Arial CYR"/>
              </a:rPr>
              <a:t> в </a:t>
            </a:r>
            <a:r>
              <a:rPr lang="ru-RU" dirty="0" err="1">
                <a:latin typeface="Arial CYR"/>
              </a:rPr>
              <a:t>Україні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було</a:t>
            </a:r>
            <a:r>
              <a:rPr lang="ru-RU" dirty="0">
                <a:latin typeface="Arial CYR"/>
              </a:rPr>
              <a:t> практично </a:t>
            </a:r>
            <a:r>
              <a:rPr lang="ru-RU" dirty="0" err="1">
                <a:latin typeface="Arial CYR"/>
              </a:rPr>
              <a:t>розгромлено</a:t>
            </a:r>
            <a:r>
              <a:rPr lang="ru-RU" dirty="0">
                <a:latin typeface="Arial CYR"/>
              </a:rPr>
              <a:t>. </a:t>
            </a:r>
            <a:r>
              <a:rPr lang="ru-RU" dirty="0" smtClean="0">
                <a:latin typeface="Arial CYR"/>
              </a:rPr>
              <a:t>Головною </a:t>
            </a:r>
            <a:r>
              <a:rPr lang="ru-RU" dirty="0">
                <a:latin typeface="Arial CYR"/>
              </a:rPr>
              <a:t>причиною </a:t>
            </a:r>
            <a:r>
              <a:rPr lang="ru-RU" dirty="0" err="1">
                <a:latin typeface="Arial CYR"/>
              </a:rPr>
              <a:t>цього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була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відсутність</a:t>
            </a:r>
            <a:r>
              <a:rPr lang="ru-RU" dirty="0">
                <a:latin typeface="Arial CYR"/>
              </a:rPr>
              <a:t> у </a:t>
            </a:r>
            <a:r>
              <a:rPr lang="ru-RU" dirty="0" err="1">
                <a:latin typeface="Arial CYR"/>
              </a:rPr>
              <a:t>дисидентів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належної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політичної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мобільності</a:t>
            </a:r>
            <a:r>
              <a:rPr lang="ru-RU" dirty="0">
                <a:latin typeface="Arial CYR"/>
              </a:rPr>
              <a:t>, </a:t>
            </a:r>
            <a:r>
              <a:rPr lang="ru-RU" dirty="0" err="1">
                <a:latin typeface="Arial CYR"/>
              </a:rPr>
              <a:t>активних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зв'язків</a:t>
            </a:r>
            <a:r>
              <a:rPr lang="ru-RU" dirty="0">
                <a:latin typeface="Arial CYR"/>
              </a:rPr>
              <a:t> з </a:t>
            </a:r>
            <a:r>
              <a:rPr lang="ru-RU" dirty="0" err="1">
                <a:latin typeface="Arial CYR"/>
              </a:rPr>
              <a:t>масами</a:t>
            </a:r>
            <a:r>
              <a:rPr lang="ru-RU" dirty="0">
                <a:latin typeface="Arial CYR"/>
              </a:rPr>
              <a:t>, </a:t>
            </a:r>
            <a:r>
              <a:rPr lang="ru-RU" dirty="0" err="1">
                <a:latin typeface="Arial CYR"/>
              </a:rPr>
              <a:t>здатних</a:t>
            </a:r>
            <a:r>
              <a:rPr lang="ru-RU" dirty="0">
                <a:latin typeface="Arial CYR"/>
              </a:rPr>
              <a:t> за </a:t>
            </a:r>
            <a:r>
              <a:rPr lang="ru-RU" dirty="0" err="1">
                <a:latin typeface="Arial CYR"/>
              </a:rPr>
              <a:t>безпечити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їм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дієву</a:t>
            </a:r>
            <a:r>
              <a:rPr lang="ru-RU" dirty="0">
                <a:latin typeface="Arial CYR"/>
              </a:rPr>
              <a:t> і </a:t>
            </a:r>
            <a:r>
              <a:rPr lang="ru-RU" dirty="0" err="1">
                <a:latin typeface="Arial CYR"/>
              </a:rPr>
              <a:t>рішучу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підтримку</a:t>
            </a:r>
            <a:r>
              <a:rPr lang="ru-RU" dirty="0">
                <a:latin typeface="Arial CYR"/>
              </a:rPr>
              <a:t> широких </a:t>
            </a:r>
            <a:r>
              <a:rPr lang="ru-RU" dirty="0" err="1">
                <a:latin typeface="Arial CYR"/>
              </a:rPr>
              <a:t>верств</a:t>
            </a:r>
            <a:r>
              <a:rPr lang="ru-RU" dirty="0">
                <a:latin typeface="Arial CYR"/>
              </a:rPr>
              <a:t> населен </a:t>
            </a:r>
            <a:r>
              <a:rPr lang="ru-RU" dirty="0" err="1">
                <a:latin typeface="Arial CYR"/>
              </a:rPr>
              <a:t>ня</a:t>
            </a:r>
            <a:r>
              <a:rPr lang="ru-RU" dirty="0">
                <a:latin typeface="Arial CYR"/>
              </a:rPr>
              <a:t>, </a:t>
            </a:r>
            <a:r>
              <a:rPr lang="ru-RU" dirty="0" err="1">
                <a:latin typeface="Arial CYR"/>
              </a:rPr>
              <a:t>зокрема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робітників</a:t>
            </a:r>
            <a:r>
              <a:rPr lang="ru-RU" dirty="0">
                <a:latin typeface="Arial CYR"/>
              </a:rPr>
              <a:t> та селянства. </a:t>
            </a:r>
            <a:r>
              <a:rPr lang="ru-RU" dirty="0" err="1">
                <a:latin typeface="Arial CYR"/>
              </a:rPr>
              <a:t>Бракувало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належної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орга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нізованості</a:t>
            </a:r>
            <a:r>
              <a:rPr lang="ru-RU" dirty="0">
                <a:latin typeface="Arial CYR"/>
              </a:rPr>
              <a:t>. За </a:t>
            </a:r>
            <a:r>
              <a:rPr lang="ru-RU" dirty="0" err="1">
                <a:latin typeface="Arial CYR"/>
              </a:rPr>
              <a:t>соціальним</a:t>
            </a:r>
            <a:r>
              <a:rPr lang="ru-RU" dirty="0">
                <a:latin typeface="Arial CYR"/>
              </a:rPr>
              <a:t> складом </a:t>
            </a:r>
            <a:r>
              <a:rPr lang="ru-RU" dirty="0" err="1">
                <a:latin typeface="Arial CYR"/>
              </a:rPr>
              <a:t>дисиденти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були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переважно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представниками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інтелігенції</a:t>
            </a:r>
            <a:r>
              <a:rPr lang="ru-RU" dirty="0">
                <a:latin typeface="Arial CYR"/>
              </a:rPr>
              <a:t>. Активною </a:t>
            </a:r>
            <a:r>
              <a:rPr lang="ru-RU" dirty="0" err="1">
                <a:latin typeface="Arial CYR"/>
              </a:rPr>
              <a:t>була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репресивно-каральна</a:t>
            </a:r>
            <a:r>
              <a:rPr lang="ru-RU" dirty="0">
                <a:latin typeface="Arial CYR"/>
              </a:rPr>
              <a:t> машина, </a:t>
            </a:r>
            <a:r>
              <a:rPr lang="ru-RU" dirty="0" err="1">
                <a:latin typeface="Arial CYR"/>
              </a:rPr>
              <a:t>силі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якої</a:t>
            </a:r>
            <a:r>
              <a:rPr lang="ru-RU" dirty="0">
                <a:latin typeface="Arial CYR"/>
              </a:rPr>
              <a:t> вони </a:t>
            </a:r>
            <a:r>
              <a:rPr lang="ru-RU" dirty="0" err="1">
                <a:latin typeface="Arial CYR"/>
              </a:rPr>
              <a:t>протистояти</a:t>
            </a:r>
            <a:r>
              <a:rPr lang="ru-RU" dirty="0">
                <a:latin typeface="Arial CYR"/>
              </a:rPr>
              <a:t> не могли.</a:t>
            </a:r>
            <a:r>
              <a:rPr lang="ru-RU" dirty="0"/>
              <a:t> </a:t>
            </a:r>
          </a:p>
          <a:p>
            <a:pPr marL="0" indent="0">
              <a:buNone/>
            </a:pPr>
            <a:r>
              <a:rPr lang="ru-RU" dirty="0" err="1">
                <a:latin typeface="Arial CYR"/>
              </a:rPr>
              <a:t>Однак</a:t>
            </a:r>
            <a:r>
              <a:rPr lang="ru-RU" dirty="0">
                <a:latin typeface="Arial CYR"/>
              </a:rPr>
              <a:t>, </a:t>
            </a:r>
            <a:r>
              <a:rPr lang="ru-RU" dirty="0" err="1">
                <a:latin typeface="Arial CYR"/>
              </a:rPr>
              <a:t>незважаючи</a:t>
            </a:r>
            <a:r>
              <a:rPr lang="ru-RU" dirty="0">
                <a:latin typeface="Arial CYR"/>
              </a:rPr>
              <a:t> на </a:t>
            </a:r>
            <a:r>
              <a:rPr lang="ru-RU" dirty="0" err="1">
                <a:latin typeface="Arial CYR"/>
              </a:rPr>
              <a:t>величезні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перешкоди</a:t>
            </a:r>
            <a:r>
              <a:rPr lang="ru-RU" dirty="0">
                <a:latin typeface="Arial CYR"/>
              </a:rPr>
              <a:t>, </a:t>
            </a:r>
            <a:r>
              <a:rPr lang="ru-RU" dirty="0" err="1">
                <a:latin typeface="Arial CYR"/>
              </a:rPr>
              <a:t>що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їх</a:t>
            </a:r>
            <a:r>
              <a:rPr lang="ru-RU" dirty="0">
                <a:latin typeface="Arial CYR"/>
              </a:rPr>
              <a:t> чинила </a:t>
            </a:r>
            <a:r>
              <a:rPr lang="ru-RU" dirty="0" err="1">
                <a:latin typeface="Arial CYR"/>
              </a:rPr>
              <a:t>влада</a:t>
            </a:r>
            <a:r>
              <a:rPr lang="ru-RU" dirty="0">
                <a:latin typeface="Arial CYR"/>
              </a:rPr>
              <a:t>, </a:t>
            </a:r>
            <a:r>
              <a:rPr lang="ru-RU" dirty="0" err="1">
                <a:latin typeface="Arial CYR"/>
              </a:rPr>
              <a:t>дисиденти</a:t>
            </a:r>
            <a:r>
              <a:rPr lang="ru-RU" dirty="0">
                <a:latin typeface="Arial CYR"/>
              </a:rPr>
              <a:t> доносили до народу правду про </a:t>
            </a:r>
            <a:r>
              <a:rPr lang="ru-RU" dirty="0" err="1">
                <a:latin typeface="Arial CYR"/>
              </a:rPr>
              <a:t>справжнє</a:t>
            </a:r>
            <a:r>
              <a:rPr lang="ru-RU" dirty="0">
                <a:latin typeface="Arial CYR"/>
              </a:rPr>
              <a:t> ста </a:t>
            </a:r>
            <a:r>
              <a:rPr lang="ru-RU" dirty="0" err="1">
                <a:latin typeface="Arial CYR"/>
              </a:rPr>
              <a:t>новище</a:t>
            </a:r>
            <a:r>
              <a:rPr lang="ru-RU" dirty="0">
                <a:latin typeface="Arial CYR"/>
              </a:rPr>
              <a:t> в </a:t>
            </a:r>
            <a:r>
              <a:rPr lang="ru-RU" dirty="0" err="1">
                <a:latin typeface="Arial CYR"/>
              </a:rPr>
              <a:t>Україні</a:t>
            </a:r>
            <a:r>
              <a:rPr lang="ru-RU" dirty="0">
                <a:latin typeface="Arial CYR"/>
              </a:rPr>
              <a:t>. </a:t>
            </a:r>
            <a:r>
              <a:rPr lang="ru-RU" dirty="0" err="1">
                <a:latin typeface="Arial CYR"/>
              </a:rPr>
              <a:t>Завдяки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їхній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самовідданій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боротьбі</a:t>
            </a:r>
            <a:r>
              <a:rPr lang="ru-RU" dirty="0">
                <a:latin typeface="Arial CYR"/>
              </a:rPr>
              <a:t> у </a:t>
            </a:r>
            <a:r>
              <a:rPr lang="ru-RU" dirty="0" err="1">
                <a:latin typeface="Arial CYR"/>
              </a:rPr>
              <a:t>гро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мадській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свідомості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поступово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утверджувалась</a:t>
            </a:r>
            <a:r>
              <a:rPr lang="ru-RU" dirty="0">
                <a:latin typeface="Arial CYR"/>
              </a:rPr>
              <a:t> думка про не </a:t>
            </a:r>
            <a:r>
              <a:rPr lang="ru-RU" dirty="0" err="1">
                <a:latin typeface="Arial CYR"/>
              </a:rPr>
              <a:t>обхідність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виходу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України</a:t>
            </a:r>
            <a:r>
              <a:rPr lang="ru-RU" dirty="0">
                <a:latin typeface="Arial CYR"/>
              </a:rPr>
              <a:t> з </a:t>
            </a:r>
            <a:r>
              <a:rPr lang="ru-RU" dirty="0" err="1">
                <a:latin typeface="Arial CYR"/>
              </a:rPr>
              <a:t>Радянського</a:t>
            </a:r>
            <a:r>
              <a:rPr lang="ru-RU" dirty="0">
                <a:latin typeface="Arial CYR"/>
              </a:rPr>
              <a:t> Союзу і </a:t>
            </a:r>
            <a:r>
              <a:rPr lang="ru-RU" dirty="0" err="1">
                <a:latin typeface="Arial CYR"/>
              </a:rPr>
              <a:t>створення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власної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незалежної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держави</a:t>
            </a:r>
            <a:r>
              <a:rPr lang="ru-RU" dirty="0">
                <a:latin typeface="Arial CYR"/>
              </a:rPr>
              <a:t>. </a:t>
            </a:r>
            <a:endParaRPr lang="ru-RU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7625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84" y="620688"/>
            <a:ext cx="4248472" cy="4999239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Арешти членів УГС: 1977:</a:t>
            </a:r>
          </a:p>
          <a:p>
            <a:pPr marL="0" indent="0">
              <a:buNone/>
            </a:pPr>
            <a:r>
              <a:rPr lang="ru-RU" dirty="0" err="1"/>
              <a:t>М.Руденко</a:t>
            </a:r>
            <a:r>
              <a:rPr lang="ru-RU" dirty="0"/>
              <a:t>, </a:t>
            </a:r>
            <a:r>
              <a:rPr lang="ru-RU" dirty="0" err="1"/>
              <a:t>О.Тихий</a:t>
            </a:r>
            <a:r>
              <a:rPr lang="ru-RU" dirty="0"/>
              <a:t>, </a:t>
            </a:r>
            <a:r>
              <a:rPr lang="ru-RU" dirty="0" err="1" smtClean="0"/>
              <a:t>фактично</a:t>
            </a:r>
            <a:r>
              <a:rPr lang="ru-RU" dirty="0" smtClean="0"/>
              <a:t> </a:t>
            </a:r>
            <a:r>
              <a:rPr lang="ru-RU" dirty="0"/>
              <a:t>¾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ув’яз-нено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У </a:t>
            </a:r>
            <a:r>
              <a:rPr lang="ru-RU" dirty="0"/>
              <a:t>таборах </a:t>
            </a:r>
            <a:r>
              <a:rPr lang="ru-RU" dirty="0" err="1"/>
              <a:t>загинули</a:t>
            </a:r>
            <a:r>
              <a:rPr lang="ru-RU" dirty="0"/>
              <a:t>: В. </a:t>
            </a:r>
            <a:r>
              <a:rPr lang="ru-RU" dirty="0" err="1"/>
              <a:t>Стус</a:t>
            </a:r>
            <a:r>
              <a:rPr lang="ru-RU" dirty="0"/>
              <a:t>, </a:t>
            </a:r>
            <a:r>
              <a:rPr lang="ru-RU" dirty="0" err="1"/>
              <a:t>О.Тихий</a:t>
            </a:r>
            <a:r>
              <a:rPr lang="ru-RU" dirty="0"/>
              <a:t>,     </a:t>
            </a:r>
            <a:r>
              <a:rPr lang="ru-RU" dirty="0" err="1"/>
              <a:t>В.Марченко</a:t>
            </a:r>
            <a:r>
              <a:rPr lang="ru-RU" dirty="0"/>
              <a:t>, </a:t>
            </a:r>
            <a:r>
              <a:rPr lang="ru-RU" dirty="0" err="1"/>
              <a:t>Ю.Литвин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2132856"/>
            <a:ext cx="4511713" cy="3991127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202979" y="1345122"/>
            <a:ext cx="49760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1200"/>
              </a:spcBef>
              <a:buClr>
                <a:srgbClr val="838995"/>
              </a:buClr>
            </a:pPr>
            <a:r>
              <a:rPr lang="uk-UA" sz="1600" spc="30" dirty="0">
                <a:latin typeface="Corbel"/>
                <a:cs typeface="Tahoma" pitchFamily="34" charset="0"/>
              </a:rPr>
              <a:t>Барак, де уночі з </a:t>
            </a:r>
            <a:r>
              <a:rPr lang="uk-UA" sz="1600" spc="30" dirty="0">
                <a:latin typeface="Arial" pitchFamily="34" charset="0"/>
                <a:cs typeface="Arial" pitchFamily="34" charset="0"/>
              </a:rPr>
              <a:t>3 на 4.09.85</a:t>
            </a:r>
            <a:r>
              <a:rPr lang="uk-UA" sz="1600" spc="30" dirty="0">
                <a:latin typeface="Corbel"/>
                <a:cs typeface="Arial" pitchFamily="34" charset="0"/>
              </a:rPr>
              <a:t>р.у </a:t>
            </a:r>
            <a:r>
              <a:rPr lang="uk-UA" sz="1600" spc="30" dirty="0" err="1">
                <a:latin typeface="Corbel"/>
                <a:cs typeface="Arial" pitchFamily="34" charset="0"/>
              </a:rPr>
              <a:t>с.Кучино</a:t>
            </a:r>
            <a:r>
              <a:rPr lang="uk-UA" sz="1600" spc="30" dirty="0">
                <a:latin typeface="Corbel"/>
                <a:cs typeface="Arial" pitchFamily="34" charset="0"/>
              </a:rPr>
              <a:t> </a:t>
            </a:r>
            <a:r>
              <a:rPr lang="uk-UA" sz="1600" spc="30" dirty="0" err="1">
                <a:latin typeface="Corbel"/>
                <a:cs typeface="Arial" pitchFamily="34" charset="0"/>
              </a:rPr>
              <a:t>Перм-ської</a:t>
            </a:r>
            <a:r>
              <a:rPr lang="uk-UA" sz="1600" spc="30" dirty="0">
                <a:latin typeface="Corbel"/>
                <a:cs typeface="Arial" pitchFamily="34" charset="0"/>
              </a:rPr>
              <a:t> обл. пішов із життя </a:t>
            </a:r>
            <a:r>
              <a:rPr lang="uk-UA" sz="1600" spc="30" dirty="0">
                <a:latin typeface="Arial" pitchFamily="34" charset="0"/>
                <a:cs typeface="Arial" pitchFamily="34" charset="0"/>
              </a:rPr>
              <a:t>47-</a:t>
            </a:r>
            <a:r>
              <a:rPr lang="uk-UA" sz="1600" spc="30" dirty="0">
                <a:latin typeface="Corbel"/>
                <a:cs typeface="Arial" pitchFamily="34" charset="0"/>
              </a:rPr>
              <a:t>річний поет В.Стус.</a:t>
            </a:r>
            <a:endParaRPr lang="uk-UA" sz="1600" spc="30" dirty="0">
              <a:latin typeface="Corbel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83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19872" y="332656"/>
            <a:ext cx="5904656" cy="5760506"/>
          </a:xfrm>
        </p:spPr>
        <p:txBody>
          <a:bodyPr/>
          <a:lstStyle/>
          <a:p>
            <a:pPr marL="0" indent="0">
              <a:buNone/>
            </a:pPr>
            <a:r>
              <a:rPr lang="ru-RU" dirty="0" err="1"/>
              <a:t>В.Забаштанний</a:t>
            </a:r>
            <a:r>
              <a:rPr lang="ru-RU" dirty="0"/>
              <a:t> в 1989р., в день </a:t>
            </a:r>
            <a:r>
              <a:rPr lang="ru-RU" dirty="0" err="1"/>
              <a:t>перепоховання</a:t>
            </a:r>
            <a:r>
              <a:rPr lang="ru-RU" dirty="0"/>
              <a:t> </a:t>
            </a:r>
            <a:r>
              <a:rPr lang="ru-RU" dirty="0" err="1"/>
              <a:t>В.Стуса</a:t>
            </a:r>
            <a:r>
              <a:rPr lang="ru-RU" dirty="0"/>
              <a:t>, </a:t>
            </a:r>
            <a:r>
              <a:rPr lang="ru-RU" dirty="0" err="1"/>
              <a:t>Ю.Литвина</a:t>
            </a:r>
            <a:r>
              <a:rPr lang="ru-RU" dirty="0"/>
              <a:t> та </a:t>
            </a:r>
            <a:r>
              <a:rPr lang="ru-RU" dirty="0" err="1"/>
              <a:t>О.Тихого</a:t>
            </a:r>
            <a:r>
              <a:rPr lang="ru-RU" dirty="0"/>
              <a:t> писав</a:t>
            </a:r>
            <a:r>
              <a:rPr lang="ru-RU" dirty="0" smtClean="0"/>
              <a:t>:</a:t>
            </a:r>
          </a:p>
          <a:p>
            <a:endParaRPr lang="ru-RU" dirty="0"/>
          </a:p>
          <a:p>
            <a:pPr marL="0" lvl="0" indent="0" algn="ctr">
              <a:lnSpc>
                <a:spcPct val="150000"/>
              </a:lnSpc>
              <a:spcBef>
                <a:spcPts val="1200"/>
              </a:spcBef>
              <a:buClr>
                <a:srgbClr val="838995"/>
              </a:buClr>
              <a:buNone/>
            </a:pPr>
            <a:r>
              <a:rPr lang="uk-UA" sz="1800" b="1" i="1" dirty="0">
                <a:solidFill>
                  <a:srgbClr val="00B0F0"/>
                </a:solidFill>
                <a:latin typeface="Corbel"/>
                <a:cs typeface="Tahoma" pitchFamily="34" charset="0"/>
              </a:rPr>
              <a:t>«Україно, ну що ж ти за мати,         </a:t>
            </a:r>
          </a:p>
          <a:p>
            <a:pPr marL="0" lvl="0" indent="0" algn="ctr">
              <a:lnSpc>
                <a:spcPct val="150000"/>
              </a:lnSpc>
              <a:spcBef>
                <a:spcPts val="1200"/>
              </a:spcBef>
              <a:buClr>
                <a:srgbClr val="838995"/>
              </a:buClr>
              <a:buNone/>
            </a:pPr>
            <a:r>
              <a:rPr lang="uk-UA" sz="1800" b="1" i="1" dirty="0" smtClean="0">
                <a:solidFill>
                  <a:srgbClr val="00B0F0"/>
                </a:solidFill>
                <a:latin typeface="Corbel"/>
                <a:cs typeface="Tahoma" pitchFamily="34" charset="0"/>
              </a:rPr>
              <a:t>Чи </a:t>
            </a:r>
            <a:r>
              <a:rPr lang="uk-UA" sz="1800" b="1" i="1" dirty="0">
                <a:solidFill>
                  <a:srgbClr val="00B0F0"/>
                </a:solidFill>
                <a:latin typeface="Corbel"/>
                <a:cs typeface="Tahoma" pitchFamily="34" charset="0"/>
              </a:rPr>
              <a:t>я долю твою не осяг,                          </a:t>
            </a:r>
            <a:endParaRPr lang="uk-UA" sz="1800" b="1" i="1" dirty="0" smtClean="0">
              <a:solidFill>
                <a:srgbClr val="00B0F0"/>
              </a:solidFill>
              <a:latin typeface="Corbel"/>
              <a:cs typeface="Tahoma" pitchFamily="34" charset="0"/>
            </a:endParaRPr>
          </a:p>
          <a:p>
            <a:pPr marL="0" lvl="0" indent="0" algn="ctr">
              <a:lnSpc>
                <a:spcPct val="150000"/>
              </a:lnSpc>
              <a:spcBef>
                <a:spcPts val="1200"/>
              </a:spcBef>
              <a:buClr>
                <a:srgbClr val="838995"/>
              </a:buClr>
              <a:buNone/>
            </a:pPr>
            <a:r>
              <a:rPr lang="uk-UA" sz="1800" b="1" i="1" dirty="0" smtClean="0">
                <a:solidFill>
                  <a:srgbClr val="FFFF00"/>
                </a:solidFill>
                <a:latin typeface="Corbel"/>
                <a:cs typeface="Tahoma" pitchFamily="34" charset="0"/>
              </a:rPr>
              <a:t>Що </a:t>
            </a:r>
            <a:r>
              <a:rPr lang="uk-UA" sz="1800" b="1" i="1" dirty="0">
                <a:solidFill>
                  <a:srgbClr val="FFFF00"/>
                </a:solidFill>
                <a:latin typeface="Corbel"/>
                <a:cs typeface="Tahoma" pitchFamily="34" charset="0"/>
              </a:rPr>
              <a:t>ти здатна синів убивати                </a:t>
            </a:r>
            <a:endParaRPr lang="uk-UA" sz="1800" b="1" i="1" dirty="0" smtClean="0">
              <a:solidFill>
                <a:srgbClr val="FFFF00"/>
              </a:solidFill>
              <a:latin typeface="Corbel"/>
              <a:cs typeface="Tahoma" pitchFamily="34" charset="0"/>
            </a:endParaRPr>
          </a:p>
          <a:p>
            <a:pPr marL="0" lvl="0" indent="0" algn="ctr">
              <a:lnSpc>
                <a:spcPct val="150000"/>
              </a:lnSpc>
              <a:spcBef>
                <a:spcPts val="1200"/>
              </a:spcBef>
              <a:buClr>
                <a:srgbClr val="838995"/>
              </a:buClr>
              <a:buNone/>
            </a:pPr>
            <a:r>
              <a:rPr lang="uk-UA" sz="1800" b="1" i="1" dirty="0" smtClean="0">
                <a:solidFill>
                  <a:srgbClr val="FFFF00"/>
                </a:solidFill>
                <a:latin typeface="Corbel"/>
                <a:cs typeface="Tahoma" pitchFamily="34" charset="0"/>
              </a:rPr>
              <a:t>І </a:t>
            </a:r>
            <a:r>
              <a:rPr lang="uk-UA" sz="1800" b="1" i="1" dirty="0">
                <a:solidFill>
                  <a:srgbClr val="FFFF00"/>
                </a:solidFill>
                <a:latin typeface="Corbel"/>
                <a:cs typeface="Tahoma" pitchFamily="34" charset="0"/>
              </a:rPr>
              <a:t>підносить убитих на стяг?»</a:t>
            </a:r>
            <a:endParaRPr lang="ru-RU" sz="1800" b="1" i="1" dirty="0">
              <a:solidFill>
                <a:srgbClr val="FFFF00"/>
              </a:solidFill>
              <a:latin typeface="Corbel"/>
              <a:cs typeface="Tahoma" pitchFamily="34" charset="0"/>
            </a:endParaRPr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780928"/>
            <a:ext cx="3851920" cy="2901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64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0"/>
            <a:ext cx="9138592" cy="3607296"/>
          </a:xfrm>
        </p:spPr>
        <p:txBody>
          <a:bodyPr/>
          <a:lstStyle/>
          <a:p>
            <a:pPr marL="0" indent="0">
              <a:buNone/>
            </a:pPr>
            <a:r>
              <a:rPr lang="ru-RU" sz="4000" dirty="0" err="1">
                <a:solidFill>
                  <a:srgbClr val="00B0F0"/>
                </a:solidFill>
                <a:latin typeface="Corbel"/>
                <a:ea typeface="+mj-ea"/>
                <a:cs typeface="Tunga" pitchFamily="2"/>
              </a:rPr>
              <a:t>Вічна</a:t>
            </a:r>
            <a:r>
              <a:rPr lang="ru-RU" sz="4000" dirty="0">
                <a:solidFill>
                  <a:srgbClr val="00B0F0"/>
                </a:solidFill>
                <a:latin typeface="Corbel"/>
                <a:ea typeface="+mj-ea"/>
                <a:cs typeface="Tunga" pitchFamily="2"/>
              </a:rPr>
              <a:t> </a:t>
            </a:r>
            <a:r>
              <a:rPr lang="en-US" sz="4000" dirty="0">
                <a:solidFill>
                  <a:srgbClr val="00B0F0"/>
                </a:solidFill>
                <a:latin typeface="Corbel"/>
                <a:ea typeface="+mj-ea"/>
                <a:cs typeface="Tunga" pitchFamily="2"/>
              </a:rPr>
              <a:t> </a:t>
            </a:r>
            <a:r>
              <a:rPr lang="ru-RU" sz="4000" dirty="0" err="1">
                <a:solidFill>
                  <a:srgbClr val="00B0F0"/>
                </a:solidFill>
                <a:latin typeface="Corbel"/>
                <a:ea typeface="+mj-ea"/>
                <a:cs typeface="Tunga" pitchFamily="2"/>
              </a:rPr>
              <a:t>пам'ять</a:t>
            </a:r>
            <a:r>
              <a:rPr lang="ru-RU" sz="4000" dirty="0">
                <a:solidFill>
                  <a:srgbClr val="00B0F0"/>
                </a:solidFill>
                <a:latin typeface="Corbel"/>
                <a:ea typeface="+mj-ea"/>
                <a:cs typeface="Tunga" pitchFamily="2"/>
              </a:rPr>
              <a:t> і слава невинно </a:t>
            </a:r>
            <a:r>
              <a:rPr lang="ru-RU" sz="4000" dirty="0" err="1">
                <a:solidFill>
                  <a:srgbClr val="00B0F0"/>
                </a:solidFill>
                <a:latin typeface="Corbel"/>
                <a:ea typeface="+mj-ea"/>
                <a:cs typeface="Tunga" pitchFamily="2"/>
              </a:rPr>
              <a:t>убієнним</a:t>
            </a:r>
            <a:r>
              <a:rPr lang="ru-RU" sz="4000" dirty="0">
                <a:solidFill>
                  <a:srgbClr val="00B0F0"/>
                </a:solidFill>
                <a:latin typeface="Corbel"/>
                <a:ea typeface="+mj-ea"/>
                <a:cs typeface="Tunga" pitchFamily="2"/>
              </a:rPr>
              <a:t>, </a:t>
            </a:r>
            <a:endParaRPr lang="ru-RU" sz="4000" dirty="0" smtClean="0">
              <a:solidFill>
                <a:srgbClr val="00B0F0"/>
              </a:solidFill>
              <a:latin typeface="Corbel"/>
              <a:ea typeface="+mj-ea"/>
              <a:cs typeface="Tunga" pitchFamily="2"/>
            </a:endParaRPr>
          </a:p>
          <a:p>
            <a:pPr marL="0" indent="0">
              <a:buNone/>
            </a:pPr>
            <a:r>
              <a:rPr lang="ru-RU" sz="4000" dirty="0" smtClean="0">
                <a:solidFill>
                  <a:srgbClr val="FFFF00"/>
                </a:solidFill>
                <a:latin typeface="Corbel"/>
                <a:ea typeface="+mj-ea"/>
                <a:cs typeface="Tunga" pitchFamily="2"/>
              </a:rPr>
              <a:t>та </a:t>
            </a:r>
            <a:r>
              <a:rPr lang="ru-RU" sz="4000" dirty="0">
                <a:solidFill>
                  <a:srgbClr val="FFFF00"/>
                </a:solidFill>
                <a:latin typeface="Corbel"/>
                <a:ea typeface="+mj-ea"/>
                <a:cs typeface="Tunga" pitchFamily="2"/>
              </a:rPr>
              <a:t>все ж </a:t>
            </a:r>
            <a:r>
              <a:rPr lang="ru-RU" sz="4000" dirty="0" err="1">
                <a:solidFill>
                  <a:srgbClr val="FFFF00"/>
                </a:solidFill>
                <a:latin typeface="Corbel"/>
                <a:ea typeface="+mj-ea"/>
                <a:cs typeface="Tunga" pitchFamily="2"/>
              </a:rPr>
              <a:t>нескореним</a:t>
            </a:r>
            <a:r>
              <a:rPr lang="uk-UA" sz="4000" dirty="0">
                <a:solidFill>
                  <a:srgbClr val="FFFF00"/>
                </a:solidFill>
                <a:latin typeface="Corbel"/>
                <a:ea typeface="+mj-ea"/>
                <a:cs typeface="Tunga" pitchFamily="2"/>
              </a:rPr>
              <a:t>. Честь і слава героям живим!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428" y="2453639"/>
            <a:ext cx="3430868" cy="436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07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4896544" cy="605556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err="1">
                <a:latin typeface="Arial CYR"/>
              </a:rPr>
              <a:t>Після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смерті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Сталіна</a:t>
            </a:r>
            <a:r>
              <a:rPr lang="ru-RU" dirty="0">
                <a:latin typeface="Arial CYR"/>
              </a:rPr>
              <a:t> і </a:t>
            </a:r>
            <a:r>
              <a:rPr lang="ru-RU" dirty="0" err="1">
                <a:latin typeface="Arial CYR"/>
              </a:rPr>
              <a:t>потепління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внутріполітичного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клімату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розпочався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новий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етап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національно-визвольної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боротьби</a:t>
            </a:r>
            <a:r>
              <a:rPr lang="ru-RU" dirty="0">
                <a:latin typeface="Arial CYR"/>
              </a:rPr>
              <a:t> в </a:t>
            </a:r>
            <a:r>
              <a:rPr lang="ru-RU" dirty="0" err="1">
                <a:latin typeface="Arial CYR"/>
              </a:rPr>
              <a:t>Україні</a:t>
            </a:r>
            <a:r>
              <a:rPr lang="ru-RU" dirty="0">
                <a:latin typeface="Arial CYR"/>
              </a:rPr>
              <a:t>. </a:t>
            </a:r>
            <a:r>
              <a:rPr lang="ru-RU" dirty="0" err="1">
                <a:latin typeface="Arial CYR"/>
              </a:rPr>
              <a:t>Його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каталізатором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був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світовий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процес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деколонізації</a:t>
            </a:r>
            <a:r>
              <a:rPr lang="ru-RU" dirty="0">
                <a:latin typeface="Arial CYR"/>
              </a:rPr>
              <a:t> 50—60-х </a:t>
            </a:r>
            <a:r>
              <a:rPr lang="ru-RU" dirty="0" err="1">
                <a:latin typeface="Arial CYR"/>
              </a:rPr>
              <a:t>років</a:t>
            </a:r>
            <a:r>
              <a:rPr lang="ru-RU" dirty="0">
                <a:latin typeface="Arial CYR"/>
              </a:rPr>
              <a:t>, </a:t>
            </a:r>
            <a:r>
              <a:rPr lang="ru-RU" dirty="0" err="1">
                <a:latin typeface="Arial CYR"/>
              </a:rPr>
              <a:t>антикомуністичні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заворушення</a:t>
            </a:r>
            <a:r>
              <a:rPr lang="ru-RU" dirty="0">
                <a:latin typeface="Arial CYR"/>
              </a:rPr>
              <a:t> у так </a:t>
            </a:r>
            <a:r>
              <a:rPr lang="ru-RU" dirty="0" err="1">
                <a:latin typeface="Arial CYR"/>
              </a:rPr>
              <a:t>званих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країнах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народної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демократії</a:t>
            </a:r>
            <a:r>
              <a:rPr lang="ru-RU" dirty="0">
                <a:latin typeface="Arial CYR"/>
              </a:rPr>
              <a:t>, </a:t>
            </a:r>
            <a:r>
              <a:rPr lang="ru-RU" dirty="0" err="1">
                <a:latin typeface="Arial CYR"/>
              </a:rPr>
              <a:t>зокрема</a:t>
            </a:r>
            <a:r>
              <a:rPr lang="ru-RU" dirty="0">
                <a:latin typeface="Arial CYR"/>
              </a:rPr>
              <a:t>, в </a:t>
            </a:r>
            <a:r>
              <a:rPr lang="ru-RU" dirty="0" err="1">
                <a:latin typeface="Arial CYR"/>
              </a:rPr>
              <a:t>Угорщині</a:t>
            </a:r>
            <a:r>
              <a:rPr lang="ru-RU" dirty="0">
                <a:latin typeface="Arial CYR"/>
              </a:rPr>
              <a:t>, </a:t>
            </a:r>
            <a:r>
              <a:rPr lang="ru-RU" dirty="0" err="1">
                <a:latin typeface="Arial CYR"/>
              </a:rPr>
              <a:t>Чехословаччині</a:t>
            </a:r>
            <a:r>
              <a:rPr lang="ru-RU" dirty="0">
                <a:latin typeface="Arial CYR"/>
              </a:rPr>
              <a:t>, </a:t>
            </a:r>
            <a:r>
              <a:rPr lang="ru-RU" dirty="0" err="1">
                <a:latin typeface="Arial CYR"/>
              </a:rPr>
              <a:t>Польщі</a:t>
            </a:r>
            <a:r>
              <a:rPr lang="ru-RU" dirty="0">
                <a:latin typeface="Arial CYR"/>
              </a:rPr>
              <a:t> та НДР, а </a:t>
            </a:r>
            <a:r>
              <a:rPr lang="ru-RU" dirty="0" err="1">
                <a:latin typeface="Arial CYR"/>
              </a:rPr>
              <a:t>також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потужний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правозахисний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рух</a:t>
            </a:r>
            <a:r>
              <a:rPr lang="ru-RU" dirty="0">
                <a:latin typeface="Arial CYR"/>
              </a:rPr>
              <a:t>, </a:t>
            </a:r>
            <a:r>
              <a:rPr lang="ru-RU" dirty="0" err="1">
                <a:latin typeface="Arial CYR"/>
              </a:rPr>
              <a:t>заохочений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прийнятою</a:t>
            </a:r>
            <a:r>
              <a:rPr lang="ru-RU" dirty="0">
                <a:latin typeface="Arial CYR"/>
              </a:rPr>
              <a:t> 1948 р. </a:t>
            </a:r>
            <a:r>
              <a:rPr lang="ru-RU" dirty="0" err="1">
                <a:latin typeface="Arial CYR"/>
              </a:rPr>
              <a:t>загальною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Декларацією</a:t>
            </a:r>
            <a:r>
              <a:rPr lang="ru-RU" dirty="0">
                <a:latin typeface="Arial CYR"/>
              </a:rPr>
              <a:t> прав </a:t>
            </a:r>
            <a:r>
              <a:rPr lang="ru-RU" dirty="0" err="1">
                <a:latin typeface="Arial CYR"/>
              </a:rPr>
              <a:t>людини</a:t>
            </a:r>
            <a:r>
              <a:rPr lang="ru-RU" dirty="0"/>
              <a:t> </a:t>
            </a:r>
          </a:p>
          <a:p>
            <a:pPr marL="0" indent="0">
              <a:buNone/>
            </a:pPr>
            <a:r>
              <a:rPr lang="ru-RU" dirty="0" err="1">
                <a:latin typeface="Arial CYR"/>
              </a:rPr>
              <a:t>Внутрішніми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передумовами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опозиційного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руху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були</a:t>
            </a:r>
            <a:r>
              <a:rPr lang="ru-RU" dirty="0">
                <a:latin typeface="Arial CYR"/>
              </a:rPr>
              <a:t> практично </a:t>
            </a:r>
            <a:r>
              <a:rPr lang="ru-RU" dirty="0" err="1">
                <a:latin typeface="Arial CYR"/>
              </a:rPr>
              <a:t>бездержавний</a:t>
            </a:r>
            <a:r>
              <a:rPr lang="ru-RU" dirty="0">
                <a:latin typeface="Arial CYR"/>
              </a:rPr>
              <a:t> статус </a:t>
            </a:r>
            <a:r>
              <a:rPr lang="ru-RU" dirty="0" err="1">
                <a:latin typeface="Arial CYR"/>
              </a:rPr>
              <a:t>України</a:t>
            </a:r>
            <a:r>
              <a:rPr lang="ru-RU" dirty="0">
                <a:latin typeface="Arial CYR"/>
              </a:rPr>
              <a:t>, </a:t>
            </a:r>
            <a:r>
              <a:rPr lang="ru-RU" dirty="0" err="1">
                <a:latin typeface="Arial CYR"/>
              </a:rPr>
              <a:t>панування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партійно-радянської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бюрократії</a:t>
            </a:r>
            <a:r>
              <a:rPr lang="ru-RU" dirty="0">
                <a:latin typeface="Arial CYR"/>
              </a:rPr>
              <a:t>, </a:t>
            </a:r>
            <a:r>
              <a:rPr lang="ru-RU" dirty="0" err="1">
                <a:latin typeface="Arial CYR"/>
              </a:rPr>
              <a:t>утиски</a:t>
            </a:r>
            <a:r>
              <a:rPr lang="ru-RU" dirty="0">
                <a:latin typeface="Arial CYR"/>
              </a:rPr>
              <a:t> </a:t>
            </a:r>
            <a:r>
              <a:rPr lang="ru-RU" dirty="0" err="1" smtClean="0">
                <a:latin typeface="Arial CYR"/>
              </a:rPr>
              <a:t>національного</a:t>
            </a:r>
            <a:r>
              <a:rPr lang="ru-RU" dirty="0" smtClean="0">
                <a:latin typeface="Arial CYR"/>
              </a:rPr>
              <a:t> </a:t>
            </a:r>
            <a:r>
              <a:rPr lang="ru-RU" dirty="0">
                <a:latin typeface="Arial CYR"/>
              </a:rPr>
              <a:t>культурно-духовного </a:t>
            </a:r>
            <a:r>
              <a:rPr lang="ru-RU" dirty="0" err="1">
                <a:latin typeface="Arial CYR"/>
              </a:rPr>
              <a:t>життя</a:t>
            </a:r>
            <a:r>
              <a:rPr lang="ru-RU" dirty="0">
                <a:latin typeface="Arial CYR"/>
              </a:rPr>
              <a:t>, </a:t>
            </a:r>
            <a:r>
              <a:rPr lang="ru-RU" dirty="0" err="1">
                <a:latin typeface="Arial CYR"/>
              </a:rPr>
              <a:t>цілеспрямована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русифікація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корінного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насе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лення</a:t>
            </a:r>
            <a:r>
              <a:rPr lang="ru-RU" dirty="0">
                <a:latin typeface="Arial CYR"/>
              </a:rPr>
              <a:t>.</a:t>
            </a:r>
            <a:r>
              <a:rPr lang="ru-RU" dirty="0"/>
              <a:t> </a:t>
            </a:r>
          </a:p>
          <a:p>
            <a:pPr marL="0" indent="0">
              <a:buNone/>
            </a:pPr>
            <a:r>
              <a:rPr lang="ru-RU" dirty="0" err="1">
                <a:latin typeface="Arial CYR"/>
              </a:rPr>
              <a:t>Водночас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хрущовська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  <a:hlinkClick r:id="rId2"/>
              </a:rPr>
              <a:t>відлига</a:t>
            </a:r>
            <a:r>
              <a:rPr lang="ru-RU" dirty="0">
                <a:latin typeface="Arial CYR"/>
                <a:hlinkClick r:id="rId2"/>
              </a:rPr>
              <a:t> </a:t>
            </a:r>
            <a:r>
              <a:rPr lang="ru-RU" dirty="0">
                <a:latin typeface="Arial CYR"/>
              </a:rPr>
              <a:t>створила </a:t>
            </a:r>
            <a:r>
              <a:rPr lang="ru-RU" dirty="0" err="1">
                <a:latin typeface="Arial CYR"/>
              </a:rPr>
              <a:t>можливості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зародження</a:t>
            </a:r>
            <a:r>
              <a:rPr lang="ru-RU" dirty="0">
                <a:latin typeface="Arial CYR"/>
              </a:rPr>
              <a:t> </a:t>
            </a:r>
            <a:r>
              <a:rPr lang="ru-RU" dirty="0" err="1" smtClean="0">
                <a:latin typeface="Arial CYR"/>
              </a:rPr>
              <a:t>незнаного</a:t>
            </a:r>
            <a:r>
              <a:rPr lang="ru-RU" dirty="0" smtClean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раніше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руху</a:t>
            </a:r>
            <a:r>
              <a:rPr lang="ru-RU" dirty="0">
                <a:latin typeface="Arial CYR"/>
              </a:rPr>
              <a:t> і </a:t>
            </a:r>
            <a:r>
              <a:rPr lang="ru-RU" dirty="0" err="1">
                <a:latin typeface="Arial CYR"/>
              </a:rPr>
              <a:t>появи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нової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генерації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борців</a:t>
            </a:r>
            <a:r>
              <a:rPr lang="ru-RU" dirty="0">
                <a:latin typeface="Arial CYR"/>
              </a:rPr>
              <a:t> за </a:t>
            </a:r>
            <a:r>
              <a:rPr lang="ru-RU" dirty="0" err="1">
                <a:latin typeface="Arial CYR"/>
              </a:rPr>
              <a:t>порятунок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нації</a:t>
            </a:r>
            <a:r>
              <a:rPr lang="ru-RU" dirty="0">
                <a:latin typeface="Arial CYR"/>
              </a:rPr>
              <a:t>, </a:t>
            </a:r>
            <a:r>
              <a:rPr lang="ru-RU" dirty="0" err="1">
                <a:latin typeface="Arial CYR"/>
              </a:rPr>
              <a:t>її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духовності</a:t>
            </a:r>
            <a:r>
              <a:rPr lang="ru-RU" dirty="0">
                <a:latin typeface="Arial CYR"/>
              </a:rPr>
              <a:t>, </a:t>
            </a:r>
            <a:r>
              <a:rPr lang="ru-RU" dirty="0" err="1">
                <a:latin typeface="Arial CYR"/>
              </a:rPr>
              <a:t>культури</a:t>
            </a:r>
            <a:r>
              <a:rPr lang="ru-RU" dirty="0">
                <a:latin typeface="Arial CYR"/>
              </a:rPr>
              <a:t> та </a:t>
            </a:r>
            <a:r>
              <a:rPr lang="ru-RU" dirty="0" err="1">
                <a:latin typeface="Arial CYR"/>
              </a:rPr>
              <a:t>мови</a:t>
            </a:r>
            <a:r>
              <a:rPr lang="ru-RU" dirty="0">
                <a:latin typeface="Arial CYR"/>
              </a:rPr>
              <a:t>, </a:t>
            </a:r>
            <a:r>
              <a:rPr lang="ru-RU" dirty="0" err="1">
                <a:latin typeface="Arial CYR"/>
              </a:rPr>
              <a:t>названих</a:t>
            </a:r>
            <a:r>
              <a:rPr lang="ru-RU" dirty="0">
                <a:latin typeface="Arial CYR"/>
              </a:rPr>
              <a:t> за часом </a:t>
            </a:r>
            <a:r>
              <a:rPr lang="ru-RU" dirty="0" err="1">
                <a:latin typeface="Arial CYR"/>
              </a:rPr>
              <a:t>розквіту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їх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мистецького</a:t>
            </a:r>
            <a:r>
              <a:rPr lang="ru-RU" dirty="0">
                <a:latin typeface="Arial CYR"/>
              </a:rPr>
              <a:t> таланту "</a:t>
            </a:r>
            <a:r>
              <a:rPr lang="ru-RU" dirty="0" err="1">
                <a:latin typeface="Arial CYR"/>
              </a:rPr>
              <a:t>шістдесятниками</a:t>
            </a:r>
            <a:r>
              <a:rPr lang="ru-RU" dirty="0">
                <a:latin typeface="Arial CYR"/>
              </a:rPr>
              <a:t>", а за </a:t>
            </a:r>
            <a:r>
              <a:rPr lang="ru-RU" dirty="0" err="1">
                <a:latin typeface="Arial CYR"/>
              </a:rPr>
              <a:t>рішуче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неприйняття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пануючої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ідеології</a:t>
            </a:r>
            <a:r>
              <a:rPr lang="ru-RU" dirty="0">
                <a:latin typeface="Arial CYR"/>
              </a:rPr>
              <a:t> — "</a:t>
            </a:r>
            <a:r>
              <a:rPr lang="ru-RU" dirty="0" err="1">
                <a:latin typeface="Arial CYR"/>
                <a:hlinkClick r:id="rId3"/>
              </a:rPr>
              <a:t>дисидентами</a:t>
            </a:r>
            <a:r>
              <a:rPr lang="ru-RU" dirty="0">
                <a:latin typeface="Arial CYR"/>
              </a:rPr>
              <a:t>".</a:t>
            </a:r>
            <a:r>
              <a:rPr lang="ru-RU" dirty="0"/>
              <a:t>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836712"/>
            <a:ext cx="3749402" cy="272956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220072" y="400506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i="1" dirty="0"/>
              <a:t>"Народе </a:t>
            </a:r>
            <a:r>
              <a:rPr lang="ru-RU" i="1" dirty="0" err="1"/>
              <a:t>мій</a:t>
            </a:r>
            <a:r>
              <a:rPr lang="ru-RU" i="1" dirty="0"/>
              <a:t>! До тебе я поверну,</a:t>
            </a:r>
          </a:p>
          <a:p>
            <a:r>
              <a:rPr lang="ru-RU" i="1" dirty="0"/>
              <a:t>і в </a:t>
            </a:r>
            <a:r>
              <a:rPr lang="ru-RU" i="1" dirty="0" err="1"/>
              <a:t>смерті</a:t>
            </a:r>
            <a:r>
              <a:rPr lang="ru-RU" i="1" dirty="0"/>
              <a:t> </a:t>
            </a:r>
            <a:r>
              <a:rPr lang="ru-RU" i="1" dirty="0" err="1"/>
              <a:t>обернуся</a:t>
            </a:r>
            <a:r>
              <a:rPr lang="ru-RU" i="1" dirty="0"/>
              <a:t> до </a:t>
            </a:r>
            <a:r>
              <a:rPr lang="ru-RU" i="1" dirty="0" err="1"/>
              <a:t>життя</a:t>
            </a:r>
            <a:r>
              <a:rPr lang="ru-RU" i="1" dirty="0"/>
              <a:t>..."</a:t>
            </a:r>
          </a:p>
          <a:p>
            <a:r>
              <a:rPr lang="ru-RU" i="1" dirty="0" err="1"/>
              <a:t>В.Стус</a:t>
            </a:r>
            <a:endParaRPr lang="uk-UA" i="1" dirty="0"/>
          </a:p>
        </p:txBody>
      </p:sp>
    </p:spTree>
    <p:extLst>
      <p:ext uri="{BB962C8B-B14F-4D97-AF65-F5344CB8AC3E}">
        <p14:creationId xmlns:p14="http://schemas.microsoft.com/office/powerpoint/2010/main" val="316330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8640"/>
            <a:ext cx="4248472" cy="6264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400" dirty="0" err="1" smtClean="0">
                <a:latin typeface="Arial CYR"/>
              </a:rPr>
              <a:t>Ігнорування</a:t>
            </a:r>
            <a:r>
              <a:rPr lang="ru-RU" sz="1400" dirty="0" smtClean="0">
                <a:latin typeface="Arial CYR"/>
              </a:rPr>
              <a:t> </a:t>
            </a:r>
            <a:r>
              <a:rPr lang="ru-RU" sz="1400" dirty="0" err="1">
                <a:latin typeface="Arial CYR"/>
              </a:rPr>
              <a:t>комуністичним</a:t>
            </a:r>
            <a:r>
              <a:rPr lang="ru-RU" sz="1400" dirty="0">
                <a:latin typeface="Arial CYR"/>
              </a:rPr>
              <a:t> режимом </a:t>
            </a:r>
            <a:r>
              <a:rPr lang="ru-RU" sz="1400" dirty="0" err="1">
                <a:latin typeface="Arial CYR"/>
              </a:rPr>
              <a:t>законів</a:t>
            </a:r>
            <a:r>
              <a:rPr lang="ru-RU" sz="1400" dirty="0">
                <a:latin typeface="Arial CYR"/>
              </a:rPr>
              <a:t>, норм і правил, </a:t>
            </a:r>
            <a:r>
              <a:rPr lang="ru-RU" sz="1400" dirty="0" err="1">
                <a:latin typeface="Arial CYR"/>
              </a:rPr>
              <a:t>підкорення</a:t>
            </a:r>
            <a:r>
              <a:rPr lang="ru-RU" sz="1400" dirty="0">
                <a:latin typeface="Arial CYR"/>
              </a:rPr>
              <a:t> </a:t>
            </a:r>
            <a:r>
              <a:rPr lang="ru-RU" sz="1400" dirty="0" err="1">
                <a:latin typeface="Arial CYR"/>
              </a:rPr>
              <a:t>інтересів</a:t>
            </a:r>
            <a:r>
              <a:rPr lang="ru-RU" sz="1400" dirty="0">
                <a:latin typeface="Arial CYR"/>
              </a:rPr>
              <a:t> особи </a:t>
            </a:r>
            <a:r>
              <a:rPr lang="ru-RU" sz="1400" dirty="0" err="1">
                <a:latin typeface="Arial CYR"/>
              </a:rPr>
              <a:t>примарним</a:t>
            </a:r>
            <a:r>
              <a:rPr lang="ru-RU" sz="1400" dirty="0">
                <a:latin typeface="Arial CYR"/>
              </a:rPr>
              <a:t> </a:t>
            </a:r>
            <a:r>
              <a:rPr lang="ru-RU" sz="1400" dirty="0" err="1">
                <a:latin typeface="Arial CYR"/>
              </a:rPr>
              <a:t>інтересам</a:t>
            </a:r>
            <a:r>
              <a:rPr lang="ru-RU" sz="1400" dirty="0">
                <a:latin typeface="Arial CYR"/>
              </a:rPr>
              <a:t> </a:t>
            </a:r>
            <a:r>
              <a:rPr lang="ru-RU" sz="1400" dirty="0" err="1">
                <a:latin typeface="Arial CYR"/>
              </a:rPr>
              <a:t>колективу</a:t>
            </a:r>
            <a:r>
              <a:rPr lang="ru-RU" sz="1400" dirty="0">
                <a:latin typeface="Arial CYR"/>
              </a:rPr>
              <a:t> і </a:t>
            </a:r>
            <a:r>
              <a:rPr lang="ru-RU" sz="1400" dirty="0" err="1">
                <a:latin typeface="Arial CYR"/>
              </a:rPr>
              <a:t>тоталітарної</a:t>
            </a:r>
            <a:r>
              <a:rPr lang="ru-RU" sz="1400" dirty="0">
                <a:latin typeface="Arial CYR"/>
              </a:rPr>
              <a:t> </a:t>
            </a:r>
            <a:r>
              <a:rPr lang="ru-RU" sz="1400" dirty="0" err="1">
                <a:latin typeface="Arial CYR"/>
              </a:rPr>
              <a:t>держави</a:t>
            </a:r>
            <a:r>
              <a:rPr lang="ru-RU" sz="1400" dirty="0">
                <a:latin typeface="Arial CYR"/>
              </a:rPr>
              <a:t> </a:t>
            </a:r>
            <a:r>
              <a:rPr lang="ru-RU" sz="1400" dirty="0" err="1">
                <a:latin typeface="Arial CYR"/>
              </a:rPr>
              <a:t>логічно</a:t>
            </a:r>
            <a:r>
              <a:rPr lang="ru-RU" sz="1400" dirty="0">
                <a:latin typeface="Arial CYR"/>
              </a:rPr>
              <a:t> покликали до </a:t>
            </a:r>
            <a:r>
              <a:rPr lang="ru-RU" sz="1400" dirty="0" err="1">
                <a:latin typeface="Arial CYR"/>
              </a:rPr>
              <a:t>життя</a:t>
            </a:r>
            <a:r>
              <a:rPr lang="ru-RU" sz="1400" dirty="0">
                <a:latin typeface="Arial CYR"/>
              </a:rPr>
              <a:t> </a:t>
            </a:r>
            <a:r>
              <a:rPr lang="ru-RU" sz="1400" dirty="0" err="1">
                <a:latin typeface="Arial CYR"/>
              </a:rPr>
              <a:t>здійснюваний</a:t>
            </a:r>
            <a:r>
              <a:rPr lang="ru-RU" sz="1400" dirty="0">
                <a:latin typeface="Arial CYR"/>
              </a:rPr>
              <a:t> </a:t>
            </a:r>
            <a:r>
              <a:rPr lang="ru-RU" sz="1400" dirty="0" err="1">
                <a:latin typeface="Arial CYR"/>
              </a:rPr>
              <a:t>легальне</a:t>
            </a:r>
            <a:r>
              <a:rPr lang="ru-RU" sz="1400" dirty="0">
                <a:latin typeface="Arial CYR"/>
              </a:rPr>
              <a:t> </a:t>
            </a:r>
            <a:r>
              <a:rPr lang="ru-RU" sz="1400" dirty="0" err="1">
                <a:latin typeface="Arial CYR"/>
              </a:rPr>
              <a:t>рух</a:t>
            </a:r>
            <a:r>
              <a:rPr lang="ru-RU" sz="1400" dirty="0">
                <a:latin typeface="Arial CYR"/>
              </a:rPr>
              <a:t> за права </a:t>
            </a:r>
            <a:r>
              <a:rPr lang="ru-RU" sz="1400" dirty="0" err="1">
                <a:latin typeface="Arial CYR"/>
              </a:rPr>
              <a:t>людини</a:t>
            </a:r>
            <a:r>
              <a:rPr lang="ru-RU" sz="1400" dirty="0">
                <a:latin typeface="Arial CYR"/>
              </a:rPr>
              <a:t>, </a:t>
            </a:r>
            <a:r>
              <a:rPr lang="ru-RU" sz="1400" dirty="0" err="1">
                <a:latin typeface="Arial CYR"/>
              </a:rPr>
              <a:t>який</a:t>
            </a:r>
            <a:r>
              <a:rPr lang="ru-RU" sz="1400" dirty="0">
                <a:latin typeface="Arial CYR"/>
              </a:rPr>
              <a:t> </a:t>
            </a:r>
            <a:r>
              <a:rPr lang="ru-RU" sz="1400" dirty="0" err="1">
                <a:latin typeface="Arial CYR"/>
              </a:rPr>
              <a:t>жорстоко</a:t>
            </a:r>
            <a:r>
              <a:rPr lang="ru-RU" sz="1400" dirty="0">
                <a:latin typeface="Arial CYR"/>
              </a:rPr>
              <a:t> </a:t>
            </a:r>
            <a:r>
              <a:rPr lang="ru-RU" sz="1400" dirty="0" err="1">
                <a:latin typeface="Arial CYR"/>
              </a:rPr>
              <a:t>переслідувався</a:t>
            </a:r>
            <a:r>
              <a:rPr lang="ru-RU" sz="1400" dirty="0">
                <a:latin typeface="Arial CYR"/>
              </a:rPr>
              <a:t> режимом. </a:t>
            </a:r>
            <a:r>
              <a:rPr lang="ru-RU" sz="1400" dirty="0" err="1">
                <a:latin typeface="Arial CYR"/>
              </a:rPr>
              <a:t>Правозахисна</a:t>
            </a:r>
            <a:r>
              <a:rPr lang="ru-RU" sz="1400" dirty="0">
                <a:latin typeface="Arial CYR"/>
              </a:rPr>
              <a:t> </a:t>
            </a:r>
            <a:r>
              <a:rPr lang="ru-RU" sz="1400" dirty="0" err="1">
                <a:latin typeface="Arial CYR"/>
              </a:rPr>
              <a:t>течія</a:t>
            </a:r>
            <a:r>
              <a:rPr lang="ru-RU" sz="1400" dirty="0">
                <a:latin typeface="Arial CYR"/>
              </a:rPr>
              <a:t> </a:t>
            </a:r>
            <a:r>
              <a:rPr lang="ru-RU" sz="1400" dirty="0" err="1">
                <a:latin typeface="Arial CYR"/>
              </a:rPr>
              <a:t>руху</a:t>
            </a:r>
            <a:r>
              <a:rPr lang="ru-RU" sz="1400" dirty="0">
                <a:latin typeface="Arial CYR"/>
              </a:rPr>
              <a:t> опору </a:t>
            </a:r>
            <a:r>
              <a:rPr lang="ru-RU" sz="1400" dirty="0" err="1">
                <a:latin typeface="Arial CYR"/>
              </a:rPr>
              <a:t>була</a:t>
            </a:r>
            <a:r>
              <a:rPr lang="ru-RU" sz="1400" dirty="0">
                <a:latin typeface="Arial CYR"/>
              </a:rPr>
              <a:t> представлена </a:t>
            </a:r>
            <a:r>
              <a:rPr lang="ru-RU" sz="1400" dirty="0" err="1">
                <a:latin typeface="Arial CYR"/>
              </a:rPr>
              <a:t>Українською</a:t>
            </a:r>
            <a:r>
              <a:rPr lang="ru-RU" sz="1400" dirty="0">
                <a:latin typeface="Arial CYR"/>
              </a:rPr>
              <a:t> </a:t>
            </a:r>
            <a:r>
              <a:rPr lang="ru-RU" sz="1400" dirty="0" err="1">
                <a:latin typeface="Arial CYR"/>
              </a:rPr>
              <a:t>гельсінською</a:t>
            </a:r>
            <a:r>
              <a:rPr lang="ru-RU" sz="1400" dirty="0">
                <a:latin typeface="Arial CYR"/>
              </a:rPr>
              <a:t> </a:t>
            </a:r>
            <a:r>
              <a:rPr lang="ru-RU" sz="1400" dirty="0" err="1">
                <a:latin typeface="Arial CYR"/>
              </a:rPr>
              <a:t>групою</a:t>
            </a:r>
            <a:r>
              <a:rPr lang="ru-RU" sz="1400" dirty="0">
                <a:latin typeface="Arial CYR"/>
              </a:rPr>
              <a:t> (УГГ, 1976—1988).</a:t>
            </a:r>
            <a:r>
              <a:rPr lang="ru-RU" sz="1400" dirty="0"/>
              <a:t> </a:t>
            </a:r>
          </a:p>
          <a:p>
            <a:pPr marL="0" indent="0">
              <a:buNone/>
            </a:pPr>
            <a:r>
              <a:rPr lang="ru-RU" sz="1400" dirty="0" err="1">
                <a:latin typeface="Arial CYR"/>
              </a:rPr>
              <a:t>Чималий</a:t>
            </a:r>
            <a:r>
              <a:rPr lang="ru-RU" sz="1400" dirty="0">
                <a:latin typeface="Arial CYR"/>
              </a:rPr>
              <a:t> пласт </a:t>
            </a:r>
            <a:r>
              <a:rPr lang="ru-RU" sz="1400" dirty="0" err="1">
                <a:latin typeface="Arial CYR"/>
              </a:rPr>
              <a:t>антирежимної</a:t>
            </a:r>
            <a:r>
              <a:rPr lang="ru-RU" sz="1400" dirty="0">
                <a:latin typeface="Arial CYR"/>
              </a:rPr>
              <a:t> </a:t>
            </a:r>
            <a:r>
              <a:rPr lang="ru-RU" sz="1400" dirty="0" err="1">
                <a:latin typeface="Arial CYR"/>
              </a:rPr>
              <a:t>опозиції</a:t>
            </a:r>
            <a:r>
              <a:rPr lang="ru-RU" sz="1400" dirty="0">
                <a:latin typeface="Arial CYR"/>
              </a:rPr>
              <a:t> становили </a:t>
            </a:r>
            <a:r>
              <a:rPr lang="ru-RU" sz="1400" dirty="0" err="1">
                <a:latin typeface="Arial CYR"/>
              </a:rPr>
              <a:t>також</a:t>
            </a:r>
            <a:r>
              <a:rPr lang="ru-RU" sz="1400" dirty="0">
                <a:latin typeface="Arial CYR"/>
              </a:rPr>
              <a:t> </a:t>
            </a:r>
            <a:r>
              <a:rPr lang="ru-RU" sz="1400" dirty="0" err="1">
                <a:latin typeface="Arial CYR"/>
              </a:rPr>
              <a:t>борці</a:t>
            </a:r>
            <a:r>
              <a:rPr lang="ru-RU" sz="1400" dirty="0">
                <a:latin typeface="Arial CYR"/>
              </a:rPr>
              <a:t> за свободу </a:t>
            </a:r>
            <a:r>
              <a:rPr lang="ru-RU" sz="1400" dirty="0" err="1">
                <a:latin typeface="Arial CYR"/>
              </a:rPr>
              <a:t>совісті</a:t>
            </a:r>
            <a:r>
              <a:rPr lang="ru-RU" sz="1400" dirty="0">
                <a:latin typeface="Arial CYR"/>
              </a:rPr>
              <a:t>, </a:t>
            </a:r>
            <a:r>
              <a:rPr lang="ru-RU" sz="1400" dirty="0" err="1">
                <a:latin typeface="Arial CYR"/>
              </a:rPr>
              <a:t>зокрема</a:t>
            </a:r>
            <a:r>
              <a:rPr lang="ru-RU" sz="1400" dirty="0">
                <a:latin typeface="Arial CYR"/>
              </a:rPr>
              <a:t> </a:t>
            </a:r>
            <a:r>
              <a:rPr lang="ru-RU" sz="1400" dirty="0" err="1">
                <a:latin typeface="Arial CYR"/>
              </a:rPr>
              <a:t>представники</a:t>
            </a:r>
            <a:r>
              <a:rPr lang="ru-RU" sz="1400" dirty="0">
                <a:latin typeface="Arial CYR"/>
              </a:rPr>
              <a:t> </a:t>
            </a:r>
            <a:r>
              <a:rPr lang="ru-RU" sz="1400" dirty="0" err="1">
                <a:latin typeface="Arial CYR"/>
              </a:rPr>
              <a:t>православної</a:t>
            </a:r>
            <a:r>
              <a:rPr lang="ru-RU" sz="1400" dirty="0">
                <a:latin typeface="Arial CYR"/>
              </a:rPr>
              <a:t> та </a:t>
            </a:r>
            <a:r>
              <a:rPr lang="ru-RU" sz="1400" dirty="0" err="1">
                <a:latin typeface="Arial CYR"/>
              </a:rPr>
              <a:t>репресованих</a:t>
            </a:r>
            <a:r>
              <a:rPr lang="ru-RU" sz="1400" dirty="0">
                <a:latin typeface="Arial CYR"/>
              </a:rPr>
              <a:t> </a:t>
            </a:r>
            <a:r>
              <a:rPr lang="ru-RU" sz="1400" dirty="0" err="1">
                <a:latin typeface="Arial CYR"/>
              </a:rPr>
              <a:t>Української</a:t>
            </a:r>
            <a:r>
              <a:rPr lang="ru-RU" sz="1400" dirty="0">
                <a:latin typeface="Arial CYR"/>
              </a:rPr>
              <a:t> греко-</a:t>
            </a:r>
            <a:r>
              <a:rPr lang="ru-RU" sz="1400" dirty="0" err="1">
                <a:latin typeface="Arial CYR"/>
              </a:rPr>
              <a:t>католицької</a:t>
            </a:r>
            <a:r>
              <a:rPr lang="ru-RU" sz="1400" dirty="0">
                <a:latin typeface="Arial CYR"/>
              </a:rPr>
              <a:t> і </a:t>
            </a:r>
            <a:r>
              <a:rPr lang="ru-RU" sz="1400" dirty="0" err="1">
                <a:latin typeface="Arial CYR"/>
              </a:rPr>
              <a:t>різних</a:t>
            </a:r>
            <a:r>
              <a:rPr lang="ru-RU" sz="1400" dirty="0">
                <a:latin typeface="Arial CYR"/>
              </a:rPr>
              <a:t> </a:t>
            </a:r>
            <a:r>
              <a:rPr lang="ru-RU" sz="1400" dirty="0" err="1">
                <a:latin typeface="Arial CYR"/>
              </a:rPr>
              <a:t>протестантських</a:t>
            </a:r>
            <a:r>
              <a:rPr lang="ru-RU" sz="1400" dirty="0">
                <a:latin typeface="Arial CYR"/>
              </a:rPr>
              <a:t> </a:t>
            </a:r>
            <a:r>
              <a:rPr lang="ru-RU" sz="1400" dirty="0" err="1">
                <a:latin typeface="Arial CYR"/>
              </a:rPr>
              <a:t>церков</a:t>
            </a:r>
            <a:r>
              <a:rPr lang="ru-RU" sz="1400" dirty="0">
                <a:latin typeface="Arial CYR"/>
              </a:rPr>
              <a:t>. </a:t>
            </a:r>
            <a:r>
              <a:rPr lang="ru-RU" sz="1400" dirty="0" err="1">
                <a:latin typeface="Arial CYR"/>
              </a:rPr>
              <a:t>Серед</a:t>
            </a:r>
            <a:r>
              <a:rPr lang="ru-RU" sz="1400" dirty="0">
                <a:latin typeface="Arial CYR"/>
              </a:rPr>
              <a:t> </a:t>
            </a:r>
            <a:r>
              <a:rPr lang="ru-RU" sz="1400" dirty="0" err="1">
                <a:latin typeface="Arial CYR"/>
              </a:rPr>
              <a:t>знаних</a:t>
            </a:r>
            <a:r>
              <a:rPr lang="ru-RU" sz="1400" dirty="0">
                <a:latin typeface="Arial CYR"/>
              </a:rPr>
              <a:t> </a:t>
            </a:r>
            <a:r>
              <a:rPr lang="ru-RU" sz="1400" dirty="0" err="1">
                <a:latin typeface="Arial CYR"/>
              </a:rPr>
              <a:t>діячів</a:t>
            </a:r>
            <a:r>
              <a:rPr lang="ru-RU" sz="1400" dirty="0">
                <a:latin typeface="Arial CYR"/>
              </a:rPr>
              <a:t> </a:t>
            </a:r>
            <a:r>
              <a:rPr lang="ru-RU" sz="1400" dirty="0" err="1">
                <a:latin typeface="Arial CYR"/>
              </a:rPr>
              <a:t>цього</a:t>
            </a:r>
            <a:r>
              <a:rPr lang="ru-RU" sz="1400" dirty="0">
                <a:latin typeface="Arial CYR"/>
              </a:rPr>
              <a:t> </a:t>
            </a:r>
            <a:r>
              <a:rPr lang="ru-RU" sz="1400" dirty="0" err="1">
                <a:latin typeface="Arial CYR"/>
              </a:rPr>
              <a:t>руху</a:t>
            </a:r>
            <a:r>
              <a:rPr lang="ru-RU" sz="1400" dirty="0">
                <a:latin typeface="Arial CYR"/>
              </a:rPr>
              <a:t> Василь Романюк, </a:t>
            </a:r>
            <a:r>
              <a:rPr lang="ru-RU" sz="1400" dirty="0" err="1">
                <a:latin typeface="Arial CYR"/>
              </a:rPr>
              <a:t>Йосип</a:t>
            </a:r>
            <a:r>
              <a:rPr lang="ru-RU" sz="1400" dirty="0">
                <a:latin typeface="Arial CYR"/>
              </a:rPr>
              <a:t> </a:t>
            </a:r>
            <a:r>
              <a:rPr lang="ru-RU" sz="1400" dirty="0" err="1">
                <a:latin typeface="Arial CYR"/>
              </a:rPr>
              <a:t>Тереля</a:t>
            </a:r>
            <a:r>
              <a:rPr lang="ru-RU" sz="1400" dirty="0">
                <a:latin typeface="Arial CYR"/>
              </a:rPr>
              <a:t>, </a:t>
            </a:r>
            <a:r>
              <a:rPr lang="ru-RU" sz="1400" dirty="0" err="1">
                <a:latin typeface="Arial CYR"/>
              </a:rPr>
              <a:t>Георгій</a:t>
            </a:r>
            <a:r>
              <a:rPr lang="ru-RU" sz="1400" dirty="0">
                <a:latin typeface="Arial CYR"/>
              </a:rPr>
              <a:t> </a:t>
            </a:r>
            <a:r>
              <a:rPr lang="ru-RU" sz="1400" dirty="0" err="1">
                <a:latin typeface="Arial CYR"/>
              </a:rPr>
              <a:t>Вінс</a:t>
            </a:r>
            <a:r>
              <a:rPr lang="ru-RU" sz="1400" dirty="0">
                <a:latin typeface="Arial CYR"/>
              </a:rPr>
              <a:t>.</a:t>
            </a:r>
            <a:r>
              <a:rPr lang="ru-RU" sz="1400" dirty="0"/>
              <a:t> </a:t>
            </a:r>
          </a:p>
          <a:p>
            <a:pPr marL="0" indent="0">
              <a:buNone/>
            </a:pPr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235690"/>
              </p:ext>
            </p:extLst>
          </p:nvPr>
        </p:nvGraphicFramePr>
        <p:xfrm>
          <a:off x="4355976" y="476672"/>
          <a:ext cx="4392488" cy="5616625"/>
        </p:xfrm>
        <a:graphic>
          <a:graphicData uri="http://schemas.openxmlformats.org/drawingml/2006/table">
            <a:tbl>
              <a:tblPr/>
              <a:tblGrid>
                <a:gridCol w="586659"/>
                <a:gridCol w="1466648"/>
                <a:gridCol w="1241059"/>
                <a:gridCol w="1098122"/>
              </a:tblGrid>
              <a:tr h="615353">
                <a:tc>
                  <a:txBody>
                    <a:bodyPr/>
                    <a:lstStyle/>
                    <a:p>
                      <a:r>
                        <a:rPr lang="ru-RU" sz="1000" dirty="0"/>
                        <a:t> </a:t>
                      </a:r>
                    </a:p>
                  </a:txBody>
                  <a:tcPr marL="54459" marR="54459" marT="54459" marB="54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trellis">
                      <a:fgClr>
                        <a:schemeClr val="accent4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Напрямки </a:t>
                      </a:r>
                      <a:r>
                        <a:rPr lang="ru-RU" sz="1200" dirty="0" err="1"/>
                        <a:t>дисидентства</a:t>
                      </a:r>
                      <a:endParaRPr lang="ru-RU" sz="1200" dirty="0"/>
                    </a:p>
                  </a:txBody>
                  <a:tcPr marL="54459" marR="54459" marT="54459" marB="54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trellis">
                      <a:fgClr>
                        <a:schemeClr val="accent4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/>
                        <a:t>Критика політики в СРСР</a:t>
                      </a:r>
                    </a:p>
                  </a:txBody>
                  <a:tcPr marL="54459" marR="54459" marT="54459" marB="54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trellis">
                      <a:fgClr>
                        <a:schemeClr val="accent4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/>
                        <a:t>Прагнули до</a:t>
                      </a:r>
                    </a:p>
                  </a:txBody>
                  <a:tcPr marL="54459" marR="54459" marT="54459" marB="54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trellis">
                      <a:fgClr>
                        <a:schemeClr val="accent4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141222">
                <a:tc>
                  <a:txBody>
                    <a:bodyPr/>
                    <a:lstStyle/>
                    <a:p>
                      <a:r>
                        <a:rPr lang="ru-RU" sz="1000"/>
                        <a:t>1</a:t>
                      </a:r>
                    </a:p>
                  </a:txBody>
                  <a:tcPr marL="54459" marR="54459" marT="54459" marB="54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trellis">
                      <a:fgClr>
                        <a:schemeClr val="accent4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/>
                        <a:t>Правозахисний</a:t>
                      </a:r>
                      <a:endParaRPr lang="ru-RU" sz="1200" dirty="0"/>
                    </a:p>
                  </a:txBody>
                  <a:tcPr marL="54459" marR="54459" marT="54459" marB="54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trellis">
                      <a:fgClr>
                        <a:schemeClr val="accent4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/>
                        <a:t>Викриття тоталітарного режиму</a:t>
                      </a:r>
                    </a:p>
                  </a:txBody>
                  <a:tcPr marL="54459" marR="54459" marT="54459" marB="54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trellis">
                      <a:fgClr>
                        <a:schemeClr val="accent4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/>
                        <a:t>Забезпечення демократичного розвитку СРСР</a:t>
                      </a:r>
                    </a:p>
                  </a:txBody>
                  <a:tcPr marL="54459" marR="54459" marT="54459" marB="54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trellis">
                      <a:fgClr>
                        <a:schemeClr val="accent4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842380">
                <a:tc>
                  <a:txBody>
                    <a:bodyPr/>
                    <a:lstStyle/>
                    <a:p>
                      <a:r>
                        <a:rPr lang="ru-RU" sz="1000" dirty="0"/>
                        <a:t>2</a:t>
                      </a:r>
                    </a:p>
                  </a:txBody>
                  <a:tcPr marL="54459" marR="54459" marT="54459" marB="54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trellis">
                      <a:fgClr>
                        <a:schemeClr val="accent4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/>
                        <a:t>Релігійний</a:t>
                      </a:r>
                      <a:endParaRPr lang="ru-RU" sz="1200" dirty="0"/>
                    </a:p>
                  </a:txBody>
                  <a:tcPr marL="54459" marR="54459" marT="54459" marB="54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trellis">
                      <a:fgClr>
                        <a:schemeClr val="accent4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Критика </a:t>
                      </a:r>
                      <a:r>
                        <a:rPr lang="ru-RU" sz="1200" dirty="0" err="1"/>
                        <a:t>атеїстичного</a:t>
                      </a:r>
                      <a:r>
                        <a:rPr lang="ru-RU" sz="1200" dirty="0"/>
                        <a:t> </a:t>
                      </a:r>
                      <a:r>
                        <a:rPr lang="ru-RU" sz="1200" dirty="0" err="1"/>
                        <a:t>виховання</a:t>
                      </a:r>
                      <a:endParaRPr lang="ru-RU" sz="1200" dirty="0"/>
                    </a:p>
                  </a:txBody>
                  <a:tcPr marL="54459" marR="54459" marT="54459" marB="54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trellis">
                      <a:fgClr>
                        <a:schemeClr val="accent4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/>
                        <a:t>Вільного</a:t>
                      </a:r>
                      <a:r>
                        <a:rPr lang="ru-RU" sz="1200" dirty="0"/>
                        <a:t> </a:t>
                      </a:r>
                      <a:r>
                        <a:rPr lang="ru-RU" sz="1200" dirty="0" err="1"/>
                        <a:t>волевиявлення</a:t>
                      </a:r>
                      <a:r>
                        <a:rPr lang="ru-RU" sz="1200" dirty="0"/>
                        <a:t> </a:t>
                      </a:r>
                      <a:r>
                        <a:rPr lang="ru-RU" sz="1200" dirty="0" err="1"/>
                        <a:t>релігійних</a:t>
                      </a:r>
                      <a:r>
                        <a:rPr lang="ru-RU" sz="1200" dirty="0"/>
                        <a:t> </a:t>
                      </a:r>
                      <a:r>
                        <a:rPr lang="ru-RU" sz="1200" dirty="0" err="1"/>
                        <a:t>уподобань</a:t>
                      </a:r>
                      <a:r>
                        <a:rPr lang="ru-RU" sz="1200" dirty="0"/>
                        <a:t/>
                      </a:r>
                      <a:br>
                        <a:rPr lang="ru-RU" sz="1200" dirty="0"/>
                      </a:br>
                      <a:r>
                        <a:rPr lang="ru-RU" sz="1200" dirty="0"/>
                        <a:t>(на </a:t>
                      </a:r>
                      <a:r>
                        <a:rPr lang="ru-RU" sz="1200" dirty="0" err="1"/>
                        <a:t>Україні</a:t>
                      </a:r>
                      <a:r>
                        <a:rPr lang="ru-RU" sz="1200" dirty="0"/>
                        <a:t> </a:t>
                      </a:r>
                      <a:r>
                        <a:rPr lang="ru-RU" sz="1200" dirty="0" err="1"/>
                        <a:t>відродження</a:t>
                      </a:r>
                      <a:r>
                        <a:rPr lang="ru-RU" sz="1200" dirty="0"/>
                        <a:t> греко-</a:t>
                      </a:r>
                      <a:r>
                        <a:rPr lang="ru-RU" sz="1200" dirty="0" err="1"/>
                        <a:t>католицької</a:t>
                      </a:r>
                      <a:r>
                        <a:rPr lang="ru-RU" sz="1200" dirty="0"/>
                        <a:t> церкви)</a:t>
                      </a:r>
                    </a:p>
                  </a:txBody>
                  <a:tcPr marL="54459" marR="54459" marT="54459" marB="54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trellis">
                      <a:fgClr>
                        <a:schemeClr val="accent4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2017670">
                <a:tc>
                  <a:txBody>
                    <a:bodyPr/>
                    <a:lstStyle/>
                    <a:p>
                      <a:r>
                        <a:rPr lang="ru-RU" sz="1000" dirty="0"/>
                        <a:t>3</a:t>
                      </a:r>
                    </a:p>
                  </a:txBody>
                  <a:tcPr marL="54459" marR="54459" marT="54459" marB="54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trellis">
                      <a:fgClr>
                        <a:schemeClr val="accent4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/>
                        <a:t>Національний</a:t>
                      </a:r>
                      <a:endParaRPr lang="ru-RU" sz="1200" dirty="0"/>
                    </a:p>
                  </a:txBody>
                  <a:tcPr marL="54459" marR="54459" marT="54459" marB="54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trellis">
                      <a:fgClr>
                        <a:schemeClr val="accent4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/>
                        <a:t>Засудження</a:t>
                      </a:r>
                      <a:r>
                        <a:rPr lang="ru-RU" sz="1200" dirty="0"/>
                        <a:t> </a:t>
                      </a:r>
                      <a:r>
                        <a:rPr lang="ru-RU" sz="1200" dirty="0" err="1"/>
                        <a:t>політики</a:t>
                      </a:r>
                      <a:r>
                        <a:rPr lang="ru-RU" sz="1200" dirty="0"/>
                        <a:t> </a:t>
                      </a:r>
                      <a:r>
                        <a:rPr lang="ru-RU" sz="1200" dirty="0" err="1"/>
                        <a:t>денаціоналізації</a:t>
                      </a:r>
                      <a:r>
                        <a:rPr lang="ru-RU" sz="1200" dirty="0"/>
                        <a:t>, </a:t>
                      </a:r>
                      <a:r>
                        <a:rPr lang="ru-RU" sz="1200" dirty="0" err="1"/>
                        <a:t>русифікації</a:t>
                      </a:r>
                      <a:endParaRPr lang="ru-RU" sz="1200" dirty="0"/>
                    </a:p>
                  </a:txBody>
                  <a:tcPr marL="54459" marR="54459" marT="54459" marB="54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trellis">
                      <a:fgClr>
                        <a:schemeClr val="accent4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/>
                        <a:t>Відродження</a:t>
                      </a:r>
                      <a:r>
                        <a:rPr lang="ru-RU" sz="1200" dirty="0"/>
                        <a:t> престижу </a:t>
                      </a:r>
                      <a:r>
                        <a:rPr lang="ru-RU" sz="1200" dirty="0" err="1"/>
                        <a:t>української</a:t>
                      </a:r>
                      <a:r>
                        <a:rPr lang="ru-RU" sz="1200" dirty="0"/>
                        <a:t> </a:t>
                      </a:r>
                      <a:r>
                        <a:rPr lang="ru-RU" sz="1200" dirty="0" err="1"/>
                        <a:t>мови</a:t>
                      </a:r>
                      <a:r>
                        <a:rPr lang="ru-RU" sz="1200" dirty="0"/>
                        <a:t>, </a:t>
                      </a:r>
                      <a:r>
                        <a:rPr lang="ru-RU" sz="1200" dirty="0" err="1"/>
                        <a:t>культури</a:t>
                      </a:r>
                      <a:r>
                        <a:rPr lang="ru-RU" sz="1200" dirty="0"/>
                        <a:t>, </a:t>
                      </a:r>
                      <a:r>
                        <a:rPr lang="ru-RU" sz="1200" dirty="0" err="1"/>
                        <a:t>видання</a:t>
                      </a:r>
                      <a:r>
                        <a:rPr lang="ru-RU" sz="1200" dirty="0"/>
                        <a:t> </a:t>
                      </a:r>
                      <a:r>
                        <a:rPr lang="ru-RU" sz="1200" dirty="0" err="1"/>
                        <a:t>україномовних</a:t>
                      </a:r>
                      <a:r>
                        <a:rPr lang="ru-RU" sz="1200" dirty="0"/>
                        <a:t> </a:t>
                      </a:r>
                      <a:r>
                        <a:rPr lang="ru-RU" sz="1200" dirty="0" err="1"/>
                        <a:t>періодичних</a:t>
                      </a:r>
                      <a:r>
                        <a:rPr lang="ru-RU" sz="1200" dirty="0"/>
                        <a:t> </a:t>
                      </a:r>
                      <a:r>
                        <a:rPr lang="ru-RU" sz="1200" dirty="0" err="1"/>
                        <a:t>видань</a:t>
                      </a:r>
                      <a:r>
                        <a:rPr lang="ru-RU" sz="1200" dirty="0"/>
                        <a:t> і т.д.</a:t>
                      </a:r>
                    </a:p>
                  </a:txBody>
                  <a:tcPr marL="54459" marR="54459" marT="54459" marB="544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trellis">
                      <a:fgClr>
                        <a:schemeClr val="accent4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428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404664"/>
            <a:ext cx="8928992" cy="619268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err="1">
                <a:latin typeface="Arial CYR"/>
              </a:rPr>
              <a:t>Учасники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новітнього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етапу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національно-визвольної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боротьби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сприйняли</a:t>
            </a:r>
            <a:r>
              <a:rPr lang="ru-RU" dirty="0">
                <a:latin typeface="Arial CYR"/>
              </a:rPr>
              <a:t> не </a:t>
            </a:r>
            <a:r>
              <a:rPr lang="ru-RU" dirty="0" err="1">
                <a:latin typeface="Arial CYR"/>
              </a:rPr>
              <a:t>лише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основні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державницькі</a:t>
            </a:r>
            <a:r>
              <a:rPr lang="ru-RU" dirty="0">
                <a:latin typeface="Arial CYR"/>
              </a:rPr>
              <a:t> та </a:t>
            </a:r>
            <a:r>
              <a:rPr lang="ru-RU" dirty="0" err="1">
                <a:latin typeface="Arial CYR"/>
              </a:rPr>
              <a:t>демократичні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ідеї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попередників</a:t>
            </a:r>
            <a:r>
              <a:rPr lang="ru-RU" dirty="0">
                <a:latin typeface="Arial CYR"/>
              </a:rPr>
              <a:t>, а в </a:t>
            </a:r>
            <a:r>
              <a:rPr lang="ru-RU" dirty="0" err="1">
                <a:latin typeface="Arial CYR"/>
              </a:rPr>
              <a:t>окремих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випадках</a:t>
            </a:r>
            <a:r>
              <a:rPr lang="ru-RU" dirty="0">
                <a:latin typeface="Arial CYR"/>
              </a:rPr>
              <a:t> і тактику </a:t>
            </a:r>
            <a:r>
              <a:rPr lang="ru-RU" dirty="0" err="1">
                <a:latin typeface="Arial CYR"/>
              </a:rPr>
              <a:t>боротьби</a:t>
            </a:r>
            <a:r>
              <a:rPr lang="ru-RU" dirty="0">
                <a:latin typeface="Arial CYR"/>
              </a:rPr>
              <a:t>. </a:t>
            </a:r>
            <a:r>
              <a:rPr lang="ru-RU" dirty="0" err="1">
                <a:latin typeface="Arial CYR"/>
              </a:rPr>
              <a:t>Йдеться</a:t>
            </a:r>
            <a:r>
              <a:rPr lang="ru-RU" dirty="0">
                <a:latin typeface="Arial CYR"/>
              </a:rPr>
              <a:t> про </a:t>
            </a:r>
            <a:r>
              <a:rPr lang="ru-RU" dirty="0" err="1">
                <a:latin typeface="Arial CYR"/>
              </a:rPr>
              <a:t>створення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підпільних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груп</a:t>
            </a:r>
            <a:r>
              <a:rPr lang="ru-RU" dirty="0">
                <a:latin typeface="Arial CYR"/>
              </a:rPr>
              <a:t> та </a:t>
            </a:r>
            <a:r>
              <a:rPr lang="ru-RU" dirty="0" err="1">
                <a:latin typeface="Arial CYR"/>
              </a:rPr>
              <a:t>організацій</a:t>
            </a:r>
            <a:r>
              <a:rPr lang="ru-RU" dirty="0">
                <a:latin typeface="Arial CYR"/>
              </a:rPr>
              <a:t>, про </a:t>
            </a:r>
            <a:r>
              <a:rPr lang="ru-RU" dirty="0" err="1">
                <a:latin typeface="Arial CYR"/>
              </a:rPr>
              <a:t>самоспалення</a:t>
            </a:r>
            <a:r>
              <a:rPr lang="ru-RU" dirty="0">
                <a:latin typeface="Arial CYR"/>
              </a:rPr>
              <a:t> як </a:t>
            </a:r>
            <a:r>
              <a:rPr lang="ru-RU" dirty="0" err="1">
                <a:latin typeface="Arial CYR"/>
              </a:rPr>
              <a:t>вищий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вияв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жертовності</a:t>
            </a:r>
            <a:r>
              <a:rPr lang="ru-RU" dirty="0">
                <a:latin typeface="Arial CYR"/>
              </a:rPr>
              <a:t>, </a:t>
            </a:r>
            <a:r>
              <a:rPr lang="ru-RU" dirty="0" err="1">
                <a:latin typeface="Arial CYR"/>
              </a:rPr>
              <a:t>поширення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листівок</a:t>
            </a:r>
            <a:r>
              <a:rPr lang="ru-RU" dirty="0">
                <a:latin typeface="Arial CYR"/>
              </a:rPr>
              <a:t>, </a:t>
            </a:r>
            <a:r>
              <a:rPr lang="ru-RU" dirty="0" err="1">
                <a:latin typeface="Arial CYR"/>
              </a:rPr>
              <a:t>методи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таємної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політичної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роботи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серед</a:t>
            </a:r>
            <a:r>
              <a:rPr lang="ru-RU" dirty="0">
                <a:latin typeface="Arial CYR"/>
              </a:rPr>
              <a:t> людей.</a:t>
            </a:r>
            <a:r>
              <a:rPr lang="ru-RU" dirty="0"/>
              <a:t> </a:t>
            </a:r>
          </a:p>
          <a:p>
            <a:pPr marL="0" indent="0">
              <a:buNone/>
            </a:pPr>
            <a:r>
              <a:rPr lang="ru-RU" dirty="0" err="1">
                <a:latin typeface="Arial CYR"/>
              </a:rPr>
              <a:t>Жорстоко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переслідувані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сміливці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продовжували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відстоювати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національну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символіку</a:t>
            </a:r>
            <a:r>
              <a:rPr lang="ru-RU" dirty="0">
                <a:latin typeface="Arial CYR"/>
              </a:rPr>
              <a:t>: </a:t>
            </a:r>
            <a:r>
              <a:rPr lang="ru-RU" dirty="0" err="1">
                <a:latin typeface="Arial CYR"/>
              </a:rPr>
              <a:t>вивішували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синьо-жовті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прапори</a:t>
            </a:r>
            <a:r>
              <a:rPr lang="ru-RU" dirty="0">
                <a:latin typeface="Arial CYR"/>
              </a:rPr>
              <a:t> на честь </a:t>
            </a:r>
            <a:r>
              <a:rPr lang="ru-RU" dirty="0" err="1">
                <a:latin typeface="Arial CYR"/>
              </a:rPr>
              <a:t>важливих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подій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української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історії</a:t>
            </a:r>
            <a:r>
              <a:rPr lang="ru-RU" dirty="0">
                <a:latin typeface="Arial CYR"/>
              </a:rPr>
              <a:t>, </a:t>
            </a:r>
            <a:r>
              <a:rPr lang="ru-RU" dirty="0" err="1">
                <a:latin typeface="Arial CYR"/>
              </a:rPr>
              <a:t>малювали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тризуб</a:t>
            </a:r>
            <a:r>
              <a:rPr lang="ru-RU" dirty="0">
                <a:latin typeface="Arial CYR"/>
              </a:rPr>
              <a:t> на </a:t>
            </a:r>
            <a:r>
              <a:rPr lang="ru-RU" dirty="0" err="1">
                <a:latin typeface="Arial CYR"/>
              </a:rPr>
              <a:t>поширюваних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листівках</a:t>
            </a:r>
            <a:r>
              <a:rPr lang="ru-RU" dirty="0">
                <a:latin typeface="Arial CYR"/>
              </a:rPr>
              <a:t>. Лише за </a:t>
            </a:r>
            <a:r>
              <a:rPr lang="ru-RU" dirty="0" err="1">
                <a:latin typeface="Arial CYR"/>
              </a:rPr>
              <a:t>виготовлення</a:t>
            </a:r>
            <a:r>
              <a:rPr lang="ru-RU" dirty="0">
                <a:latin typeface="Arial CYR"/>
              </a:rPr>
              <a:t> та </a:t>
            </a:r>
            <a:r>
              <a:rPr lang="ru-RU" dirty="0" err="1">
                <a:latin typeface="Arial CYR"/>
              </a:rPr>
              <a:t>намір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вивісити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національні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прапори</a:t>
            </a:r>
            <a:r>
              <a:rPr lang="ru-RU" dirty="0">
                <a:latin typeface="Arial CYR"/>
              </a:rPr>
              <a:t> 1957 р. у </a:t>
            </a:r>
            <a:r>
              <a:rPr lang="ru-RU" dirty="0" err="1">
                <a:latin typeface="Arial CYR"/>
              </a:rPr>
              <a:t>Львові</a:t>
            </a:r>
            <a:r>
              <a:rPr lang="ru-RU" dirty="0">
                <a:latin typeface="Arial CYR"/>
              </a:rPr>
              <a:t> на честь </a:t>
            </a:r>
            <a:r>
              <a:rPr lang="ru-RU" dirty="0" err="1">
                <a:latin typeface="Arial CYR"/>
              </a:rPr>
              <a:t>відновлення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української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державності</a:t>
            </a:r>
            <a:r>
              <a:rPr lang="ru-RU" dirty="0">
                <a:latin typeface="Arial CYR"/>
              </a:rPr>
              <a:t> 1941 р. </a:t>
            </a:r>
            <a:r>
              <a:rPr lang="ru-RU" dirty="0" err="1">
                <a:latin typeface="Arial CYR"/>
              </a:rPr>
              <a:t>Веніамін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Дужинський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отримав</a:t>
            </a:r>
            <a:r>
              <a:rPr lang="ru-RU" dirty="0">
                <a:latin typeface="Arial CYR"/>
              </a:rPr>
              <a:t> 25 </a:t>
            </a:r>
            <a:r>
              <a:rPr lang="ru-RU" dirty="0" err="1">
                <a:latin typeface="Arial CYR"/>
              </a:rPr>
              <a:t>років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таборів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суворого</a:t>
            </a:r>
            <a:r>
              <a:rPr lang="ru-RU" dirty="0">
                <a:latin typeface="Arial CYR"/>
              </a:rPr>
              <a:t> режиму (</a:t>
            </a:r>
            <a:r>
              <a:rPr lang="ru-RU" dirty="0" err="1">
                <a:latin typeface="Arial CYR"/>
              </a:rPr>
              <a:t>смертну</a:t>
            </a:r>
            <a:r>
              <a:rPr lang="ru-RU" dirty="0">
                <a:latin typeface="Arial CYR"/>
              </a:rPr>
              <a:t> кару </a:t>
            </a:r>
            <a:r>
              <a:rPr lang="ru-RU" dirty="0" err="1">
                <a:latin typeface="Arial CYR"/>
              </a:rPr>
              <a:t>було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скасовано</a:t>
            </a:r>
            <a:r>
              <a:rPr lang="ru-RU" dirty="0">
                <a:latin typeface="Arial CYR"/>
              </a:rPr>
              <a:t> 1947 р.), а </a:t>
            </a:r>
            <a:r>
              <a:rPr lang="ru-RU" dirty="0" err="1">
                <a:latin typeface="Arial CYR"/>
              </a:rPr>
              <a:t>Марія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Василів</a:t>
            </a:r>
            <a:r>
              <a:rPr lang="ru-RU" dirty="0">
                <a:latin typeface="Arial CYR"/>
              </a:rPr>
              <a:t> за </a:t>
            </a:r>
            <a:r>
              <a:rPr lang="ru-RU" dirty="0" err="1">
                <a:latin typeface="Arial CYR"/>
              </a:rPr>
              <a:t>пошиття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цих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прапорів</a:t>
            </a:r>
            <a:r>
              <a:rPr lang="ru-RU" dirty="0">
                <a:latin typeface="Arial CYR"/>
              </a:rPr>
              <a:t> — 10 </a:t>
            </a:r>
            <a:r>
              <a:rPr lang="ru-RU" dirty="0" err="1">
                <a:latin typeface="Arial CYR"/>
              </a:rPr>
              <a:t>років</a:t>
            </a:r>
            <a:r>
              <a:rPr lang="ru-RU" dirty="0">
                <a:latin typeface="Arial CYR"/>
              </a:rPr>
              <a:t>. </a:t>
            </a:r>
            <a:r>
              <a:rPr lang="ru-RU" dirty="0" err="1">
                <a:latin typeface="Arial CYR"/>
              </a:rPr>
              <a:t>Обоє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додатково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дістали</a:t>
            </a:r>
            <a:r>
              <a:rPr lang="ru-RU" dirty="0">
                <a:latin typeface="Arial CYR"/>
              </a:rPr>
              <a:t> по 5 </a:t>
            </a:r>
            <a:r>
              <a:rPr lang="ru-RU" dirty="0" err="1">
                <a:latin typeface="Arial CYR"/>
              </a:rPr>
              <a:t>років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поразки</a:t>
            </a:r>
            <a:r>
              <a:rPr lang="ru-RU" dirty="0">
                <a:latin typeface="Arial CYR"/>
              </a:rPr>
              <a:t> у правах та </a:t>
            </a:r>
            <a:r>
              <a:rPr lang="ru-RU" dirty="0" err="1">
                <a:latin typeface="Arial CYR"/>
              </a:rPr>
              <a:t>стільки</a:t>
            </a:r>
            <a:r>
              <a:rPr lang="ru-RU" dirty="0">
                <a:latin typeface="Arial CYR"/>
              </a:rPr>
              <a:t> ж — заборони </a:t>
            </a:r>
            <a:r>
              <a:rPr lang="ru-RU" dirty="0" err="1">
                <a:latin typeface="Arial CYR"/>
              </a:rPr>
              <a:t>мешкання</a:t>
            </a:r>
            <a:r>
              <a:rPr lang="ru-RU" dirty="0">
                <a:latin typeface="Arial CYR"/>
              </a:rPr>
              <a:t> у </a:t>
            </a:r>
            <a:r>
              <a:rPr lang="ru-RU" dirty="0" err="1">
                <a:latin typeface="Arial CYR"/>
              </a:rPr>
              <a:t>західних</a:t>
            </a:r>
            <a:r>
              <a:rPr lang="ru-RU" dirty="0">
                <a:latin typeface="Arial CYR"/>
              </a:rPr>
              <a:t> областях УРСР.</a:t>
            </a:r>
            <a:r>
              <a:rPr lang="ru-RU" dirty="0"/>
              <a:t> </a:t>
            </a:r>
          </a:p>
          <a:p>
            <a:pPr marL="0" indent="0">
              <a:buNone/>
            </a:pPr>
            <a:r>
              <a:rPr lang="ru-RU" dirty="0" err="1">
                <a:latin typeface="Arial CYR"/>
              </a:rPr>
              <a:t>Більшість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публікацій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самвидаву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передруковували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українські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видавництва</a:t>
            </a:r>
            <a:r>
              <a:rPr lang="ru-RU" dirty="0">
                <a:latin typeface="Arial CYR"/>
              </a:rPr>
              <a:t> за кордоном, </a:t>
            </a:r>
            <a:r>
              <a:rPr lang="ru-RU" dirty="0" err="1">
                <a:latin typeface="Arial CYR"/>
              </a:rPr>
              <a:t>зокрема</a:t>
            </a:r>
            <a:r>
              <a:rPr lang="ru-RU" dirty="0">
                <a:latin typeface="Arial CYR"/>
              </a:rPr>
              <a:t>, "</a:t>
            </a:r>
            <a:r>
              <a:rPr lang="ru-RU" dirty="0" err="1">
                <a:latin typeface="Arial CYR"/>
              </a:rPr>
              <a:t>Сучасність</a:t>
            </a:r>
            <a:r>
              <a:rPr lang="ru-RU" dirty="0">
                <a:latin typeface="Arial CYR"/>
              </a:rPr>
              <a:t>" (Мюнхен, </a:t>
            </a:r>
            <a:r>
              <a:rPr lang="ru-RU" dirty="0" err="1">
                <a:latin typeface="Arial CYR"/>
              </a:rPr>
              <a:t>Німеччина</a:t>
            </a:r>
            <a:r>
              <a:rPr lang="ru-RU" dirty="0">
                <a:latin typeface="Arial CYR"/>
              </a:rPr>
              <a:t>), "</a:t>
            </a:r>
            <a:r>
              <a:rPr lang="ru-RU" dirty="0" err="1">
                <a:latin typeface="Arial CYR"/>
              </a:rPr>
              <a:t>Смолоскип</a:t>
            </a:r>
            <a:r>
              <a:rPr lang="ru-RU" dirty="0">
                <a:latin typeface="Arial CYR"/>
              </a:rPr>
              <a:t>" (Балтимор, США), Перша </a:t>
            </a:r>
            <a:r>
              <a:rPr lang="ru-RU" dirty="0" err="1">
                <a:latin typeface="Arial CYR"/>
              </a:rPr>
              <a:t>українська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друкарня</a:t>
            </a:r>
            <a:r>
              <a:rPr lang="ru-RU" dirty="0">
                <a:latin typeface="Arial CYR"/>
              </a:rPr>
              <a:t> у </a:t>
            </a:r>
            <a:r>
              <a:rPr lang="ru-RU" dirty="0" err="1">
                <a:latin typeface="Arial CYR"/>
              </a:rPr>
              <a:t>Франції</a:t>
            </a:r>
            <a:r>
              <a:rPr lang="ru-RU" dirty="0">
                <a:latin typeface="Arial CYR"/>
              </a:rPr>
              <a:t> та </a:t>
            </a:r>
            <a:r>
              <a:rPr lang="ru-RU" dirty="0" err="1">
                <a:latin typeface="Arial CYR"/>
              </a:rPr>
              <a:t>ін</a:t>
            </a:r>
            <a:r>
              <a:rPr lang="ru-RU" dirty="0">
                <a:latin typeface="Arial CYR"/>
              </a:rPr>
              <a:t>. </a:t>
            </a:r>
            <a:r>
              <a:rPr lang="ru-RU" dirty="0" err="1">
                <a:latin typeface="Arial CYR"/>
              </a:rPr>
              <a:t>Виходили</a:t>
            </a:r>
            <a:r>
              <a:rPr lang="ru-RU" dirty="0">
                <a:latin typeface="Arial CYR"/>
              </a:rPr>
              <a:t> вони </a:t>
            </a:r>
            <a:r>
              <a:rPr lang="ru-RU" dirty="0" err="1">
                <a:latin typeface="Arial CYR"/>
              </a:rPr>
              <a:t>також</a:t>
            </a:r>
            <a:r>
              <a:rPr lang="ru-RU" dirty="0">
                <a:latin typeface="Arial CYR"/>
              </a:rPr>
              <a:t> у перекладах </a:t>
            </a:r>
            <a:r>
              <a:rPr lang="ru-RU" dirty="0" err="1">
                <a:latin typeface="Arial CYR"/>
              </a:rPr>
              <a:t>іноземними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мовами.Своєрідною</a:t>
            </a:r>
            <a:r>
              <a:rPr lang="ru-RU" dirty="0">
                <a:latin typeface="Arial CYR"/>
              </a:rPr>
              <a:t> формою опору </a:t>
            </a:r>
            <a:r>
              <a:rPr lang="ru-RU" dirty="0" err="1">
                <a:latin typeface="Arial CYR"/>
              </a:rPr>
              <a:t>тоталітарному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режимові</a:t>
            </a:r>
            <a:r>
              <a:rPr lang="ru-RU" dirty="0">
                <a:latin typeface="Arial CYR"/>
              </a:rPr>
              <a:t> в </a:t>
            </a:r>
            <a:r>
              <a:rPr lang="ru-RU" dirty="0" err="1">
                <a:latin typeface="Arial CYR"/>
              </a:rPr>
              <a:t>науці</a:t>
            </a:r>
            <a:r>
              <a:rPr lang="ru-RU" dirty="0">
                <a:latin typeface="Arial CYR"/>
              </a:rPr>
              <a:t>, </a:t>
            </a:r>
            <a:r>
              <a:rPr lang="ru-RU" dirty="0" err="1">
                <a:latin typeface="Arial CYR"/>
              </a:rPr>
              <a:t>літературі</a:t>
            </a:r>
            <a:r>
              <a:rPr lang="ru-RU" dirty="0">
                <a:latin typeface="Arial CYR"/>
              </a:rPr>
              <a:t>, </a:t>
            </a:r>
            <a:r>
              <a:rPr lang="ru-RU" dirty="0" err="1">
                <a:latin typeface="Arial CYR"/>
              </a:rPr>
              <a:t>образотворчому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мистецтві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була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езопова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мова</a:t>
            </a:r>
            <a:r>
              <a:rPr lang="ru-RU" dirty="0">
                <a:latin typeface="Arial CYR"/>
              </a:rPr>
              <a:t>. </a:t>
            </a:r>
            <a:r>
              <a:rPr lang="ru-RU" dirty="0" err="1">
                <a:latin typeface="Arial CYR"/>
              </a:rPr>
              <a:t>Болючі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проблеми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національного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буття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піднімались</a:t>
            </a:r>
            <a:r>
              <a:rPr lang="ru-RU" dirty="0">
                <a:latin typeface="Arial CYR"/>
              </a:rPr>
              <a:t> на </a:t>
            </a:r>
            <a:r>
              <a:rPr lang="ru-RU" dirty="0" err="1">
                <a:latin typeface="Arial CYR"/>
              </a:rPr>
              <a:t>симпозіумах</a:t>
            </a:r>
            <a:r>
              <a:rPr lang="ru-RU" dirty="0">
                <a:latin typeface="Arial CYR"/>
              </a:rPr>
              <a:t> та </a:t>
            </a:r>
            <a:r>
              <a:rPr lang="ru-RU" dirty="0" err="1">
                <a:latin typeface="Arial CYR"/>
              </a:rPr>
              <a:t>конференціях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під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прикриттям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інтер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націоналістських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гасел</a:t>
            </a:r>
            <a:r>
              <a:rPr lang="ru-RU" dirty="0">
                <a:latin typeface="Arial CYR"/>
              </a:rPr>
              <a:t>. </a:t>
            </a:r>
            <a:r>
              <a:rPr lang="ru-RU" dirty="0" err="1">
                <a:latin typeface="Arial CYR"/>
              </a:rPr>
              <a:t>Організовувались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шевченківські</a:t>
            </a:r>
            <a:r>
              <a:rPr lang="ru-RU" dirty="0">
                <a:latin typeface="Arial CYR"/>
              </a:rPr>
              <a:t> свята, </a:t>
            </a:r>
            <a:r>
              <a:rPr lang="ru-RU" dirty="0" err="1">
                <a:latin typeface="Arial CYR"/>
              </a:rPr>
              <a:t>вечори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Івана</a:t>
            </a:r>
            <a:r>
              <a:rPr lang="ru-RU" dirty="0">
                <a:latin typeface="Arial CYR"/>
              </a:rPr>
              <a:t> Франка та </a:t>
            </a:r>
            <a:r>
              <a:rPr lang="ru-RU" dirty="0" err="1">
                <a:latin typeface="Arial CYR"/>
              </a:rPr>
              <a:t>Лесі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Українки</a:t>
            </a:r>
            <a:r>
              <a:rPr lang="ru-RU" dirty="0">
                <a:latin typeface="Arial CYR"/>
              </a:rPr>
              <a:t>, </a:t>
            </a:r>
            <a:r>
              <a:rPr lang="ru-RU" dirty="0" err="1">
                <a:latin typeface="Arial CYR"/>
              </a:rPr>
              <a:t>гуртки</a:t>
            </a:r>
            <a:r>
              <a:rPr lang="ru-RU" dirty="0">
                <a:latin typeface="Arial CYR"/>
              </a:rPr>
              <a:t> з </a:t>
            </a:r>
            <a:r>
              <a:rPr lang="ru-RU" dirty="0" err="1">
                <a:latin typeface="Arial CYR"/>
              </a:rPr>
              <a:t>вивчення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історії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України</a:t>
            </a:r>
            <a:r>
              <a:rPr lang="ru-RU" dirty="0">
                <a:latin typeface="Arial CYR"/>
              </a:rPr>
              <a:t>. </a:t>
            </a:r>
            <a:r>
              <a:rPr lang="ru-RU" dirty="0" err="1">
                <a:latin typeface="Arial CYR"/>
              </a:rPr>
              <a:t>Підтримували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національну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самоповагу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самодіяльні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популяризатори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народних</a:t>
            </a:r>
            <a:r>
              <a:rPr lang="ru-RU" dirty="0">
                <a:latin typeface="Arial CYR"/>
              </a:rPr>
              <a:t> та </a:t>
            </a:r>
            <a:r>
              <a:rPr lang="ru-RU" dirty="0" err="1">
                <a:latin typeface="Arial CYR"/>
              </a:rPr>
              <a:t>релігійних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традицій</a:t>
            </a:r>
            <a:r>
              <a:rPr lang="ru-RU" dirty="0">
                <a:latin typeface="Arial CYR"/>
              </a:rPr>
              <a:t>, </a:t>
            </a:r>
            <a:r>
              <a:rPr lang="ru-RU" dirty="0" err="1">
                <a:latin typeface="Arial CYR"/>
              </a:rPr>
              <a:t>проводячи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вертепи</a:t>
            </a:r>
            <a:r>
              <a:rPr lang="ru-RU" dirty="0">
                <a:latin typeface="Arial CYR"/>
              </a:rPr>
              <a:t>, свята </a:t>
            </a:r>
            <a:r>
              <a:rPr lang="ru-RU" dirty="0" err="1">
                <a:latin typeface="Arial CYR"/>
              </a:rPr>
              <a:t>Івана</a:t>
            </a:r>
            <a:r>
              <a:rPr lang="ru-RU" dirty="0">
                <a:latin typeface="Arial CYR"/>
              </a:rPr>
              <a:t> Купала, </a:t>
            </a:r>
            <a:r>
              <a:rPr lang="ru-RU" dirty="0" err="1">
                <a:latin typeface="Arial CYR"/>
              </a:rPr>
              <a:t>співаючи</a:t>
            </a:r>
            <a:r>
              <a:rPr lang="ru-RU" dirty="0">
                <a:latin typeface="Arial CYR"/>
              </a:rPr>
              <a:t> колядки та </a:t>
            </a:r>
            <a:r>
              <a:rPr lang="ru-RU" dirty="0" err="1">
                <a:latin typeface="Arial CYR"/>
              </a:rPr>
              <a:t>щедрівки</a:t>
            </a:r>
            <a:r>
              <a:rPr lang="ru-RU" dirty="0">
                <a:latin typeface="Arial CYR"/>
              </a:rPr>
              <a:t>. </a:t>
            </a:r>
            <a:r>
              <a:rPr lang="ru-RU" dirty="0" err="1">
                <a:latin typeface="Arial CYR"/>
              </a:rPr>
              <a:t>Мандрували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містами</a:t>
            </a:r>
            <a:r>
              <a:rPr lang="ru-RU" dirty="0">
                <a:latin typeface="Arial CYR"/>
              </a:rPr>
              <a:t> й селами </a:t>
            </a:r>
            <a:r>
              <a:rPr lang="ru-RU" dirty="0" err="1">
                <a:latin typeface="Arial CYR"/>
              </a:rPr>
              <a:t>народні</a:t>
            </a:r>
            <a:r>
              <a:rPr lang="ru-RU" dirty="0">
                <a:latin typeface="Arial CYR"/>
              </a:rPr>
              <a:t> хори, </a:t>
            </a:r>
            <a:r>
              <a:rPr lang="ru-RU" dirty="0" err="1">
                <a:latin typeface="Arial CYR"/>
              </a:rPr>
              <a:t>зокрема</a:t>
            </a:r>
            <a:r>
              <a:rPr lang="ru-RU" dirty="0">
                <a:latin typeface="Arial CYR"/>
              </a:rPr>
              <a:t>, "</a:t>
            </a:r>
            <a:r>
              <a:rPr lang="ru-RU" dirty="0" err="1">
                <a:latin typeface="Arial CYR"/>
              </a:rPr>
              <a:t>Гомін</a:t>
            </a:r>
            <a:r>
              <a:rPr lang="ru-RU" dirty="0">
                <a:latin typeface="Arial CYR"/>
              </a:rPr>
              <a:t>", ''</a:t>
            </a:r>
            <a:r>
              <a:rPr lang="ru-RU" dirty="0" err="1">
                <a:latin typeface="Arial CYR"/>
              </a:rPr>
              <a:t>Жайворонок</a:t>
            </a:r>
            <a:r>
              <a:rPr lang="ru-RU" dirty="0">
                <a:latin typeface="Arial CYR"/>
              </a:rPr>
              <a:t>" та </a:t>
            </a:r>
            <a:r>
              <a:rPr lang="ru-RU" dirty="0" err="1">
                <a:latin typeface="Arial CYR"/>
              </a:rPr>
              <a:t>ін</a:t>
            </a:r>
            <a:r>
              <a:rPr lang="ru-RU" dirty="0">
                <a:latin typeface="Arial CYR"/>
              </a:rPr>
              <a:t>. </a:t>
            </a:r>
            <a:r>
              <a:rPr lang="ru-RU" dirty="0" err="1">
                <a:latin typeface="Arial CYR"/>
              </a:rPr>
              <a:t>Помітним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явищем</a:t>
            </a:r>
            <a:r>
              <a:rPr lang="ru-RU" dirty="0">
                <a:latin typeface="Arial CYR"/>
              </a:rPr>
              <a:t> у духовному </a:t>
            </a:r>
            <a:r>
              <a:rPr lang="ru-RU" dirty="0" err="1">
                <a:latin typeface="Arial CYR"/>
              </a:rPr>
              <a:t>житті</a:t>
            </a:r>
            <a:r>
              <a:rPr lang="ru-RU" dirty="0">
                <a:latin typeface="Arial CYR"/>
              </a:rPr>
              <a:t> стали клуби </a:t>
            </a:r>
            <a:r>
              <a:rPr lang="ru-RU" dirty="0" err="1">
                <a:latin typeface="Arial CYR"/>
              </a:rPr>
              <a:t>творчої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молоді.В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окремих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випадках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опозиціонери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вдавалися</a:t>
            </a:r>
            <a:r>
              <a:rPr lang="ru-RU" dirty="0">
                <a:latin typeface="Arial CYR"/>
              </a:rPr>
              <a:t> до </a:t>
            </a:r>
            <a:r>
              <a:rPr lang="ru-RU" dirty="0" err="1">
                <a:latin typeface="Arial CYR"/>
              </a:rPr>
              <a:t>мовчазних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зібрань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біля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пам'ятників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світочам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національного</a:t>
            </a:r>
            <a:r>
              <a:rPr lang="ru-RU" dirty="0">
                <a:latin typeface="Arial CYR"/>
              </a:rPr>
              <a:t> духу, </a:t>
            </a:r>
            <a:r>
              <a:rPr lang="ru-RU" dirty="0" err="1">
                <a:latin typeface="Arial CYR"/>
              </a:rPr>
              <a:t>мітингів</a:t>
            </a:r>
            <a:r>
              <a:rPr lang="ru-RU" dirty="0">
                <a:latin typeface="Arial CYR"/>
              </a:rPr>
              <a:t> протесту, </a:t>
            </a:r>
            <a:r>
              <a:rPr lang="ru-RU" dirty="0" err="1">
                <a:latin typeface="Arial CYR"/>
              </a:rPr>
              <a:t>демонстрацій</a:t>
            </a:r>
            <a:r>
              <a:rPr lang="ru-RU" dirty="0">
                <a:latin typeface="Arial CYR"/>
              </a:rPr>
              <a:t>, </a:t>
            </a:r>
            <a:r>
              <a:rPr lang="ru-RU" dirty="0" err="1">
                <a:latin typeface="Arial CYR"/>
              </a:rPr>
              <a:t>пікетувань</a:t>
            </a:r>
            <a:r>
              <a:rPr lang="ru-RU" dirty="0">
                <a:latin typeface="Arial CYR"/>
              </a:rPr>
              <a:t>. </a:t>
            </a:r>
            <a:r>
              <a:rPr lang="ru-RU" dirty="0" err="1" smtClean="0">
                <a:latin typeface="Arial CYR"/>
              </a:rPr>
              <a:t>Боротьба</a:t>
            </a:r>
            <a:r>
              <a:rPr lang="ru-RU" dirty="0" smtClean="0">
                <a:latin typeface="Arial CYR"/>
              </a:rPr>
              <a:t> </a:t>
            </a:r>
            <a:r>
              <a:rPr lang="ru-RU" dirty="0">
                <a:latin typeface="Arial CYR"/>
              </a:rPr>
              <a:t>з режимом не </a:t>
            </a:r>
            <a:r>
              <a:rPr lang="ru-RU" dirty="0" err="1">
                <a:latin typeface="Arial CYR"/>
              </a:rPr>
              <a:t>припинялась</a:t>
            </a:r>
            <a:r>
              <a:rPr lang="ru-RU" dirty="0">
                <a:latin typeface="Arial CYR"/>
              </a:rPr>
              <a:t> і в </a:t>
            </a:r>
            <a:r>
              <a:rPr lang="ru-RU" dirty="0" err="1">
                <a:latin typeface="Arial CYR"/>
              </a:rPr>
              <a:t>ув'язненні</a:t>
            </a:r>
            <a:r>
              <a:rPr lang="ru-RU" dirty="0">
                <a:latin typeface="Arial CYR"/>
              </a:rPr>
              <a:t>. </a:t>
            </a:r>
            <a:r>
              <a:rPr lang="ru-RU" dirty="0" err="1">
                <a:latin typeface="Arial CYR"/>
              </a:rPr>
              <a:t>Окремі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опозиціонери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відмовлялись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від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участі</a:t>
            </a:r>
            <a:r>
              <a:rPr lang="ru-RU" dirty="0">
                <a:latin typeface="Arial CYR"/>
              </a:rPr>
              <a:t> у </a:t>
            </a:r>
            <a:r>
              <a:rPr lang="ru-RU" dirty="0" err="1">
                <a:latin typeface="Arial CYR"/>
              </a:rPr>
              <a:t>слідстві</a:t>
            </a:r>
            <a:r>
              <a:rPr lang="ru-RU" dirty="0">
                <a:latin typeface="Arial CYR"/>
              </a:rPr>
              <a:t>, </a:t>
            </a:r>
            <a:r>
              <a:rPr lang="ru-RU" dirty="0" err="1">
                <a:latin typeface="Arial CYR"/>
              </a:rPr>
              <a:t>перетворювали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останнє</a:t>
            </a:r>
            <a:r>
              <a:rPr lang="ru-RU" dirty="0">
                <a:latin typeface="Arial CYR"/>
              </a:rPr>
              <a:t> слово на </a:t>
            </a:r>
            <a:r>
              <a:rPr lang="ru-RU" dirty="0" err="1">
                <a:latin typeface="Arial CYR"/>
              </a:rPr>
              <a:t>судових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процесах</a:t>
            </a:r>
            <a:r>
              <a:rPr lang="ru-RU" dirty="0">
                <a:latin typeface="Arial CYR"/>
              </a:rPr>
              <a:t> в акт </a:t>
            </a:r>
            <a:r>
              <a:rPr lang="ru-RU" dirty="0" err="1">
                <a:latin typeface="Arial CYR"/>
              </a:rPr>
              <a:t>звинувачення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антидемократичної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системи</a:t>
            </a:r>
            <a:r>
              <a:rPr lang="ru-RU" dirty="0">
                <a:latin typeface="Arial CYR"/>
              </a:rPr>
              <a:t>. У таборах </a:t>
            </a:r>
            <a:r>
              <a:rPr lang="ru-RU" dirty="0" err="1">
                <a:latin typeface="Arial CYR"/>
              </a:rPr>
              <a:t>дисиденти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влаштовували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акції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мовчання</a:t>
            </a:r>
            <a:r>
              <a:rPr lang="ru-RU" dirty="0">
                <a:latin typeface="Arial CYR"/>
              </a:rPr>
              <a:t>, </a:t>
            </a:r>
            <a:r>
              <a:rPr lang="ru-RU" dirty="0" err="1">
                <a:latin typeface="Arial CYR"/>
              </a:rPr>
              <a:t>невиходу</a:t>
            </a:r>
            <a:r>
              <a:rPr lang="ru-RU" dirty="0">
                <a:latin typeface="Arial CYR"/>
              </a:rPr>
              <a:t> на роботу, </a:t>
            </a:r>
            <a:r>
              <a:rPr lang="ru-RU" dirty="0" err="1">
                <a:latin typeface="Arial CYR"/>
              </a:rPr>
              <a:t>боролися</a:t>
            </a:r>
            <a:r>
              <a:rPr lang="ru-RU" dirty="0">
                <a:latin typeface="Arial CYR"/>
              </a:rPr>
              <a:t> за </a:t>
            </a:r>
            <a:r>
              <a:rPr lang="ru-RU" dirty="0" err="1">
                <a:latin typeface="Arial CYR"/>
              </a:rPr>
              <a:t>перехід</a:t>
            </a:r>
            <a:r>
              <a:rPr lang="ru-RU" dirty="0">
                <a:latin typeface="Arial CYR"/>
              </a:rPr>
              <a:t> на статус </a:t>
            </a:r>
            <a:r>
              <a:rPr lang="ru-RU" dirty="0" err="1">
                <a:latin typeface="Arial CYR"/>
              </a:rPr>
              <a:t>політв'язня</a:t>
            </a:r>
            <a:r>
              <a:rPr lang="ru-RU" dirty="0">
                <a:latin typeface="Arial CYR"/>
              </a:rPr>
              <a:t>, передавали на волю </a:t>
            </a:r>
            <a:r>
              <a:rPr lang="ru-RU" dirty="0" err="1">
                <a:latin typeface="Arial CYR"/>
              </a:rPr>
              <a:t>документи</a:t>
            </a:r>
            <a:r>
              <a:rPr lang="ru-RU" dirty="0">
                <a:latin typeface="Arial CYR"/>
              </a:rPr>
              <a:t>, </a:t>
            </a:r>
            <a:r>
              <a:rPr lang="ru-RU" dirty="0" err="1">
                <a:latin typeface="Arial CYR"/>
              </a:rPr>
              <a:t>інформацію</a:t>
            </a:r>
            <a:r>
              <a:rPr lang="ru-RU" dirty="0">
                <a:latin typeface="Arial CYR"/>
              </a:rPr>
              <a:t> про </a:t>
            </a:r>
            <a:r>
              <a:rPr lang="ru-RU" dirty="0" err="1">
                <a:latin typeface="Arial CYR"/>
              </a:rPr>
              <a:t>табірні</a:t>
            </a:r>
            <a:r>
              <a:rPr lang="ru-RU" i="1" dirty="0">
                <a:latin typeface="Arial CYR"/>
              </a:rPr>
              <a:t> </a:t>
            </a:r>
            <a:r>
              <a:rPr lang="ru-RU" dirty="0">
                <a:latin typeface="Arial CYR"/>
              </a:rPr>
              <a:t>порядки.</a:t>
            </a:r>
            <a:r>
              <a:rPr lang="ru-RU" dirty="0"/>
              <a:t> 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1673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76672"/>
            <a:ext cx="5112568" cy="568863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err="1">
                <a:latin typeface="Arial CYR"/>
              </a:rPr>
              <a:t>Особливості</a:t>
            </a:r>
            <a:r>
              <a:rPr lang="ru-RU" b="1" dirty="0">
                <a:latin typeface="Arial CYR"/>
              </a:rPr>
              <a:t> </a:t>
            </a:r>
            <a:r>
              <a:rPr lang="ru-RU" b="1" dirty="0" err="1">
                <a:latin typeface="Arial CYR"/>
              </a:rPr>
              <a:t>руху</a:t>
            </a:r>
            <a:r>
              <a:rPr lang="ru-RU" b="1" dirty="0">
                <a:latin typeface="Arial CYR"/>
              </a:rPr>
              <a:t>:</a:t>
            </a:r>
            <a:endParaRPr lang="ru-RU" dirty="0"/>
          </a:p>
          <a:p>
            <a:pPr marL="742950" lvl="1" indent="-285750">
              <a:buFont typeface="Arial"/>
              <a:buChar char="•"/>
            </a:pPr>
            <a:r>
              <a:rPr lang="ru-RU" dirty="0" err="1">
                <a:latin typeface="Arial CYR"/>
              </a:rPr>
              <a:t>Стає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більш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масовим</a:t>
            </a:r>
            <a:r>
              <a:rPr lang="ru-RU" dirty="0">
                <a:latin typeface="Arial CYR"/>
              </a:rPr>
              <a:t> і </a:t>
            </a:r>
            <a:r>
              <a:rPr lang="ru-RU" dirty="0" err="1">
                <a:latin typeface="Arial CYR"/>
              </a:rPr>
              <a:t>організованим</a:t>
            </a:r>
            <a:r>
              <a:rPr lang="ru-RU" dirty="0">
                <a:latin typeface="Arial CYR"/>
              </a:rPr>
              <a:t> </a:t>
            </a:r>
            <a:endParaRPr lang="ru-RU" dirty="0"/>
          </a:p>
          <a:p>
            <a:pPr marL="742950" lvl="1" indent="-285750">
              <a:buFont typeface="Arial"/>
              <a:buChar char="•"/>
            </a:pPr>
            <a:r>
              <a:rPr lang="ru-RU" dirty="0">
                <a:latin typeface="Arial CYR"/>
              </a:rPr>
              <a:t>Були </a:t>
            </a:r>
            <a:r>
              <a:rPr lang="ru-RU" dirty="0" err="1">
                <a:latin typeface="Arial CYR"/>
              </a:rPr>
              <a:t>відкинуті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ілюзії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щодо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ідей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соціалізму</a:t>
            </a:r>
            <a:r>
              <a:rPr lang="ru-RU" dirty="0">
                <a:latin typeface="Arial CYR"/>
              </a:rPr>
              <a:t> і </a:t>
            </a:r>
            <a:r>
              <a:rPr lang="ru-RU" dirty="0" err="1">
                <a:latin typeface="Arial CYR"/>
              </a:rPr>
              <a:t>комунізму</a:t>
            </a:r>
            <a:r>
              <a:rPr lang="ru-RU" dirty="0">
                <a:latin typeface="Arial CYR"/>
              </a:rPr>
              <a:t>, </a:t>
            </a:r>
            <a:r>
              <a:rPr lang="ru-RU" dirty="0" err="1">
                <a:latin typeface="Arial CYR"/>
              </a:rPr>
              <a:t>рух</a:t>
            </a:r>
            <a:r>
              <a:rPr lang="ru-RU" dirty="0">
                <a:latin typeface="Arial CYR"/>
              </a:rPr>
              <a:t> став </a:t>
            </a:r>
            <a:r>
              <a:rPr lang="ru-RU" dirty="0" err="1">
                <a:latin typeface="Arial CYR"/>
              </a:rPr>
              <a:t>носити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яскраво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виражений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антитоталітарний</a:t>
            </a:r>
            <a:r>
              <a:rPr lang="ru-RU" dirty="0">
                <a:latin typeface="Arial CYR"/>
              </a:rPr>
              <a:t> характер </a:t>
            </a:r>
            <a:endParaRPr lang="ru-RU" dirty="0"/>
          </a:p>
          <a:p>
            <a:pPr marL="742950" lvl="1" indent="-285750">
              <a:buFont typeface="Arial"/>
              <a:buChar char="•"/>
            </a:pPr>
            <a:r>
              <a:rPr lang="ru-RU" dirty="0">
                <a:latin typeface="Arial CYR"/>
              </a:rPr>
              <a:t>У </a:t>
            </a:r>
            <a:r>
              <a:rPr lang="ru-RU" dirty="0" err="1">
                <a:latin typeface="Arial CYR"/>
              </a:rPr>
              <a:t>поглядах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дисидентів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прослідковувався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майже</a:t>
            </a:r>
            <a:r>
              <a:rPr lang="ru-RU" dirty="0">
                <a:latin typeface="Arial CYR"/>
              </a:rPr>
              <a:t> весь </a:t>
            </a:r>
            <a:r>
              <a:rPr lang="ru-RU" dirty="0" err="1">
                <a:latin typeface="Arial CYR"/>
              </a:rPr>
              <a:t>ідеологічний</a:t>
            </a:r>
            <a:r>
              <a:rPr lang="ru-RU" dirty="0">
                <a:latin typeface="Arial CYR"/>
              </a:rPr>
              <a:t> спектр </a:t>
            </a:r>
            <a:endParaRPr lang="ru-RU" dirty="0"/>
          </a:p>
          <a:p>
            <a:pPr marL="742950" lvl="1" indent="-285750">
              <a:buFont typeface="Arial"/>
              <a:buChar char="•"/>
            </a:pPr>
            <a:r>
              <a:rPr lang="ru-RU" dirty="0" err="1">
                <a:latin typeface="Arial CYR"/>
              </a:rPr>
              <a:t>Зв'язок</a:t>
            </a:r>
            <a:r>
              <a:rPr lang="ru-RU" dirty="0">
                <a:latin typeface="Arial CYR"/>
              </a:rPr>
              <a:t> з </a:t>
            </a:r>
            <a:r>
              <a:rPr lang="ru-RU" dirty="0" err="1">
                <a:latin typeface="Arial CYR"/>
              </a:rPr>
              <a:t>громадськістю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країн</a:t>
            </a:r>
            <a:r>
              <a:rPr lang="ru-RU" dirty="0">
                <a:latin typeface="Arial CYR"/>
              </a:rPr>
              <a:t> Заходу і </a:t>
            </a:r>
            <a:r>
              <a:rPr lang="ru-RU" dirty="0" err="1">
                <a:latin typeface="Arial CYR"/>
              </a:rPr>
              <a:t>міжнародними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правоохоронними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організаціями</a:t>
            </a:r>
            <a:r>
              <a:rPr lang="ru-RU" dirty="0">
                <a:latin typeface="Arial CYR"/>
              </a:rPr>
              <a:t> </a:t>
            </a:r>
            <a:endParaRPr lang="ru-RU" dirty="0"/>
          </a:p>
          <a:p>
            <a:pPr marL="742950" lvl="1" indent="-285750">
              <a:buFont typeface="Arial"/>
              <a:buChar char="•"/>
            </a:pPr>
            <a:r>
              <a:rPr lang="ru-RU" dirty="0" err="1">
                <a:latin typeface="Arial CYR"/>
              </a:rPr>
              <a:t>Заперечення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насильницьких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методів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боротьби</a:t>
            </a:r>
            <a:r>
              <a:rPr lang="ru-RU" dirty="0">
                <a:latin typeface="Arial CYR"/>
              </a:rPr>
              <a:t> </a:t>
            </a:r>
            <a:endParaRPr lang="ru-RU" dirty="0"/>
          </a:p>
          <a:p>
            <a:pPr marL="742950" lvl="1" indent="-285750">
              <a:buFont typeface="Arial"/>
              <a:buChar char="•"/>
            </a:pPr>
            <a:r>
              <a:rPr lang="ru-RU" dirty="0" err="1">
                <a:latin typeface="Arial CYR"/>
              </a:rPr>
              <a:t>Прагнення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легалізувати</a:t>
            </a:r>
            <a:r>
              <a:rPr lang="ru-RU" dirty="0">
                <a:latin typeface="Arial CYR"/>
              </a:rPr>
              <a:t> свою </a:t>
            </a:r>
            <a:r>
              <a:rPr lang="ru-RU" dirty="0" err="1">
                <a:latin typeface="Arial CYR"/>
              </a:rPr>
              <a:t>діяльність</a:t>
            </a:r>
            <a:r>
              <a:rPr lang="ru-RU" dirty="0">
                <a:latin typeface="Arial CYR"/>
              </a:rPr>
              <a:t> </a:t>
            </a:r>
            <a:endParaRPr lang="ru-RU" dirty="0"/>
          </a:p>
          <a:p>
            <a:pPr marL="742950" lvl="1" indent="-285750">
              <a:buFont typeface="Arial"/>
              <a:buChar char="•"/>
            </a:pPr>
            <a:r>
              <a:rPr lang="ru-RU" dirty="0">
                <a:latin typeface="Arial CYR"/>
              </a:rPr>
              <a:t>80 % </a:t>
            </a:r>
            <a:r>
              <a:rPr lang="ru-RU" dirty="0" err="1">
                <a:latin typeface="Arial CYR"/>
              </a:rPr>
              <a:t>дисидентів</a:t>
            </a:r>
            <a:r>
              <a:rPr lang="ru-RU" dirty="0">
                <a:latin typeface="Arial CYR"/>
              </a:rPr>
              <a:t> становила </a:t>
            </a:r>
            <a:r>
              <a:rPr lang="ru-RU" dirty="0" err="1">
                <a:latin typeface="Arial CYR"/>
              </a:rPr>
              <a:t>інтелігенція</a:t>
            </a:r>
            <a:endParaRPr lang="ru-RU" dirty="0"/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187509"/>
            <a:ext cx="2837793" cy="4414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18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842448" cy="4687416"/>
          </a:xfrm>
        </p:spPr>
        <p:txBody>
          <a:bodyPr/>
          <a:lstStyle/>
          <a:p>
            <a:pPr marL="0" indent="0">
              <a:buNone/>
            </a:pPr>
            <a:r>
              <a:rPr lang="ru-RU" b="1" dirty="0" err="1">
                <a:latin typeface="Arial CYR"/>
              </a:rPr>
              <a:t>Течії</a:t>
            </a:r>
            <a:r>
              <a:rPr lang="ru-RU" b="1" dirty="0">
                <a:latin typeface="Arial CYR"/>
              </a:rPr>
              <a:t> </a:t>
            </a:r>
            <a:r>
              <a:rPr lang="ru-RU" b="1" dirty="0" err="1">
                <a:latin typeface="Arial CYR"/>
              </a:rPr>
              <a:t>дисидентського</a:t>
            </a:r>
            <a:r>
              <a:rPr lang="ru-RU" b="1" dirty="0">
                <a:latin typeface="Arial CYR"/>
              </a:rPr>
              <a:t> </a:t>
            </a:r>
            <a:r>
              <a:rPr lang="ru-RU" b="1" dirty="0" err="1">
                <a:latin typeface="Arial CYR"/>
              </a:rPr>
              <a:t>руху</a:t>
            </a:r>
            <a:r>
              <a:rPr lang="ru-RU" b="1" dirty="0">
                <a:latin typeface="Arial CYR"/>
              </a:rPr>
              <a:t>:</a:t>
            </a:r>
            <a:endParaRPr lang="ru-RU" dirty="0"/>
          </a:p>
          <a:p>
            <a:pPr marL="742950" lvl="1" indent="-285750">
              <a:buFont typeface="Arial"/>
              <a:buChar char="•"/>
            </a:pPr>
            <a:r>
              <a:rPr lang="ru-RU" dirty="0">
                <a:latin typeface="Arial CYR"/>
              </a:rPr>
              <a:t>За </a:t>
            </a:r>
            <a:r>
              <a:rPr lang="ru-RU" dirty="0" err="1">
                <a:latin typeface="Arial CYR"/>
              </a:rPr>
              <a:t>соціалізм</a:t>
            </a:r>
            <a:r>
              <a:rPr lang="ru-RU" dirty="0">
                <a:latin typeface="Arial CYR"/>
              </a:rPr>
              <a:t> з «</a:t>
            </a:r>
            <a:r>
              <a:rPr lang="ru-RU" dirty="0" err="1">
                <a:latin typeface="Arial CYR"/>
              </a:rPr>
              <a:t>людським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обличчям</a:t>
            </a:r>
            <a:r>
              <a:rPr lang="ru-RU" dirty="0">
                <a:latin typeface="Arial CYR"/>
              </a:rPr>
              <a:t>»</a:t>
            </a:r>
            <a:endParaRPr lang="ru-RU" dirty="0"/>
          </a:p>
          <a:p>
            <a:pPr marL="742950" lvl="1" indent="-285750">
              <a:buFont typeface="Arial"/>
              <a:buChar char="•"/>
            </a:pPr>
            <a:r>
              <a:rPr lang="ru-RU" dirty="0" err="1">
                <a:latin typeface="Arial CYR"/>
              </a:rPr>
              <a:t>Національно-визвольна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течія</a:t>
            </a:r>
            <a:endParaRPr lang="ru-RU" dirty="0"/>
          </a:p>
          <a:p>
            <a:pPr marL="742950" lvl="1" indent="-285750">
              <a:buFont typeface="Arial"/>
              <a:buChar char="•"/>
            </a:pPr>
            <a:r>
              <a:rPr lang="ru-RU" dirty="0">
                <a:latin typeface="Arial CYR"/>
              </a:rPr>
              <a:t>Демократична </a:t>
            </a:r>
            <a:r>
              <a:rPr lang="ru-RU" dirty="0" err="1">
                <a:latin typeface="Arial CYR"/>
              </a:rPr>
              <a:t>правозахисна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течія</a:t>
            </a:r>
            <a:endParaRPr lang="ru-RU" dirty="0"/>
          </a:p>
          <a:p>
            <a:pPr marL="742950" lvl="1" indent="-285750">
              <a:buFont typeface="Arial"/>
              <a:buChar char="•"/>
            </a:pPr>
            <a:r>
              <a:rPr lang="ru-RU" dirty="0" err="1">
                <a:latin typeface="Arial CYR"/>
              </a:rPr>
              <a:t>Релігійна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течія</a:t>
            </a:r>
            <a:endParaRPr lang="ru-RU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401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err="1">
                <a:latin typeface="Arial CYR"/>
              </a:rPr>
              <a:t>Методи</a:t>
            </a:r>
            <a:r>
              <a:rPr lang="ru-RU" b="1" dirty="0">
                <a:latin typeface="Arial CYR"/>
              </a:rPr>
              <a:t> </a:t>
            </a:r>
            <a:r>
              <a:rPr lang="ru-RU" b="1" dirty="0" err="1">
                <a:latin typeface="Arial CYR"/>
              </a:rPr>
              <a:t>боротьби</a:t>
            </a:r>
            <a:r>
              <a:rPr lang="ru-RU" b="1" dirty="0">
                <a:latin typeface="Arial CYR"/>
              </a:rPr>
              <a:t> </a:t>
            </a:r>
            <a:r>
              <a:rPr lang="ru-RU" b="1" dirty="0" err="1">
                <a:latin typeface="Arial CYR"/>
              </a:rPr>
              <a:t>дисидентів</a:t>
            </a:r>
            <a:r>
              <a:rPr lang="ru-RU" b="1" dirty="0">
                <a:latin typeface="Arial CYR"/>
              </a:rPr>
              <a:t>:</a:t>
            </a:r>
            <a:endParaRPr lang="ru-RU" dirty="0"/>
          </a:p>
          <a:p>
            <a:pPr marL="742950" lvl="1" indent="-285750">
              <a:buFont typeface="Arial"/>
              <a:buChar char="•"/>
            </a:pPr>
            <a:r>
              <a:rPr lang="ru-RU" dirty="0" err="1">
                <a:latin typeface="Arial CYR"/>
              </a:rPr>
              <a:t>Листи-протести</a:t>
            </a:r>
            <a:r>
              <a:rPr lang="ru-RU" dirty="0">
                <a:latin typeface="Arial CYR"/>
              </a:rPr>
              <a:t> до </a:t>
            </a:r>
            <a:r>
              <a:rPr lang="ru-RU" dirty="0" err="1">
                <a:latin typeface="Arial CYR"/>
              </a:rPr>
              <a:t>керівних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органів</a:t>
            </a:r>
            <a:r>
              <a:rPr lang="ru-RU" dirty="0">
                <a:latin typeface="Arial CYR"/>
              </a:rPr>
              <a:t> УРСР і СРСР. </a:t>
            </a:r>
            <a:r>
              <a:rPr lang="ru-RU" dirty="0" err="1">
                <a:latin typeface="Arial CYR"/>
              </a:rPr>
              <a:t>Протести</a:t>
            </a:r>
            <a:r>
              <a:rPr lang="ru-RU" dirty="0">
                <a:latin typeface="Arial CYR"/>
              </a:rPr>
              <a:t>, </a:t>
            </a:r>
            <a:r>
              <a:rPr lang="ru-RU" dirty="0" err="1">
                <a:latin typeface="Arial CYR"/>
              </a:rPr>
              <a:t>відкриті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листи</a:t>
            </a:r>
            <a:r>
              <a:rPr lang="ru-RU" dirty="0">
                <a:latin typeface="Arial CYR"/>
              </a:rPr>
              <a:t>, </a:t>
            </a:r>
            <a:r>
              <a:rPr lang="ru-RU" dirty="0" err="1">
                <a:latin typeface="Arial CYR"/>
              </a:rPr>
              <a:t>звернення</a:t>
            </a:r>
            <a:r>
              <a:rPr lang="ru-RU" dirty="0">
                <a:latin typeface="Arial CYR"/>
              </a:rPr>
              <a:t> на адресу </a:t>
            </a:r>
            <a:r>
              <a:rPr lang="ru-RU" dirty="0" err="1">
                <a:latin typeface="Arial CYR"/>
              </a:rPr>
              <a:t>міжнародних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організацій</a:t>
            </a:r>
            <a:r>
              <a:rPr lang="ru-RU" dirty="0">
                <a:latin typeface="Arial CYR"/>
              </a:rPr>
              <a:t> та </a:t>
            </a:r>
            <a:r>
              <a:rPr lang="ru-RU" dirty="0" err="1">
                <a:latin typeface="Arial CYR"/>
              </a:rPr>
              <a:t>урядів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демократичних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країн</a:t>
            </a:r>
            <a:endParaRPr lang="ru-RU" dirty="0"/>
          </a:p>
          <a:p>
            <a:pPr marL="742950" lvl="1" indent="-285750">
              <a:buFont typeface="Arial"/>
              <a:buChar char="•"/>
            </a:pPr>
            <a:r>
              <a:rPr lang="ru-RU" dirty="0" err="1">
                <a:latin typeface="Arial CYR"/>
              </a:rPr>
              <a:t>Акції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солідарності</a:t>
            </a:r>
            <a:r>
              <a:rPr lang="ru-RU" dirty="0">
                <a:latin typeface="Arial CYR"/>
              </a:rPr>
              <a:t> з </a:t>
            </a:r>
            <a:r>
              <a:rPr lang="ru-RU" dirty="0" err="1">
                <a:latin typeface="Arial CYR"/>
              </a:rPr>
              <a:t>іншими</a:t>
            </a:r>
            <a:r>
              <a:rPr lang="ru-RU" dirty="0">
                <a:latin typeface="Arial CYR"/>
              </a:rPr>
              <a:t> народами, </a:t>
            </a:r>
            <a:r>
              <a:rPr lang="ru-RU" dirty="0" err="1">
                <a:latin typeface="Arial CYR"/>
              </a:rPr>
              <a:t>які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зазнали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утисків</a:t>
            </a:r>
            <a:r>
              <a:rPr lang="ru-RU" dirty="0">
                <a:latin typeface="Arial CYR"/>
              </a:rPr>
              <a:t> з боку </a:t>
            </a:r>
            <a:r>
              <a:rPr lang="ru-RU" dirty="0" err="1">
                <a:latin typeface="Arial CYR"/>
              </a:rPr>
              <a:t>тоталітарної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системи</a:t>
            </a:r>
            <a:r>
              <a:rPr lang="ru-RU" dirty="0">
                <a:latin typeface="Arial CYR"/>
              </a:rPr>
              <a:t>; </a:t>
            </a:r>
            <a:r>
              <a:rPr lang="ru-RU" dirty="0" err="1">
                <a:latin typeface="Arial CYR"/>
              </a:rPr>
              <a:t>підтримка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кримських</a:t>
            </a:r>
            <a:r>
              <a:rPr lang="ru-RU" dirty="0">
                <a:latin typeface="Arial CYR"/>
              </a:rPr>
              <a:t> татар у </a:t>
            </a:r>
            <a:r>
              <a:rPr lang="ru-RU" dirty="0" err="1">
                <a:latin typeface="Arial CYR"/>
              </a:rPr>
              <a:t>їх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прагненні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повернутися</a:t>
            </a:r>
            <a:r>
              <a:rPr lang="ru-RU" dirty="0">
                <a:latin typeface="Arial CYR"/>
              </a:rPr>
              <a:t> на </a:t>
            </a:r>
            <a:r>
              <a:rPr lang="ru-RU" dirty="0" err="1">
                <a:latin typeface="Arial CYR"/>
              </a:rPr>
              <a:t>батьківщину</a:t>
            </a:r>
            <a:r>
              <a:rPr lang="ru-RU" dirty="0">
                <a:latin typeface="Arial CYR"/>
              </a:rPr>
              <a:t>; </a:t>
            </a:r>
            <a:r>
              <a:rPr lang="ru-RU" dirty="0" err="1">
                <a:latin typeface="Arial CYR"/>
              </a:rPr>
              <a:t>відстоювання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ідеї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рівноправності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народів</a:t>
            </a:r>
            <a:endParaRPr lang="ru-RU" dirty="0"/>
          </a:p>
          <a:p>
            <a:pPr marL="742950" lvl="1" indent="-285750">
              <a:buFont typeface="Arial"/>
              <a:buChar char="•"/>
            </a:pPr>
            <a:r>
              <a:rPr lang="ru-RU" dirty="0" err="1">
                <a:latin typeface="Arial CYR"/>
              </a:rPr>
              <a:t>Видання</a:t>
            </a:r>
            <a:r>
              <a:rPr lang="ru-RU" dirty="0">
                <a:latin typeface="Arial CYR"/>
              </a:rPr>
              <a:t> і </a:t>
            </a:r>
            <a:r>
              <a:rPr lang="ru-RU" dirty="0" err="1">
                <a:latin typeface="Arial CYR"/>
              </a:rPr>
              <a:t>розповсюдження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самвидаву</a:t>
            </a:r>
            <a:r>
              <a:rPr lang="ru-RU" dirty="0">
                <a:latin typeface="Arial CYR"/>
              </a:rPr>
              <a:t>, </a:t>
            </a:r>
            <a:r>
              <a:rPr lang="ru-RU" dirty="0" err="1">
                <a:latin typeface="Arial CYR"/>
              </a:rPr>
              <a:t>розповсюдження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листівок</a:t>
            </a:r>
            <a:endParaRPr lang="ru-RU" dirty="0"/>
          </a:p>
          <a:p>
            <a:pPr marL="742950" lvl="1" indent="-285750">
              <a:buFont typeface="Arial"/>
              <a:buChar char="•"/>
            </a:pPr>
            <a:r>
              <a:rPr lang="ru-RU" dirty="0" err="1">
                <a:latin typeface="Arial CYR"/>
              </a:rPr>
              <a:t>Індивідуальні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протести</a:t>
            </a:r>
            <a:r>
              <a:rPr lang="ru-RU" dirty="0">
                <a:latin typeface="Arial CYR"/>
              </a:rPr>
              <a:t>, </a:t>
            </a:r>
            <a:r>
              <a:rPr lang="ru-RU" dirty="0" err="1">
                <a:latin typeface="Arial CYR"/>
              </a:rPr>
              <a:t>вивішування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синьо-жовтих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прапорів</a:t>
            </a:r>
            <a:endParaRPr lang="ru-RU" dirty="0"/>
          </a:p>
          <a:p>
            <a:pPr marL="742950" lvl="1" indent="-285750">
              <a:buFont typeface="Arial"/>
              <a:buChar char="•"/>
            </a:pPr>
            <a:r>
              <a:rPr lang="ru-RU" dirty="0" err="1">
                <a:latin typeface="Arial CYR"/>
              </a:rPr>
              <a:t>Створення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правозахисних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організацій</a:t>
            </a:r>
            <a:endParaRPr lang="ru-RU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2701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err="1">
                <a:latin typeface="Arial CYR"/>
              </a:rPr>
              <a:t>Розправи</a:t>
            </a:r>
            <a:r>
              <a:rPr lang="ru-RU" b="1" dirty="0">
                <a:latin typeface="Arial CYR"/>
              </a:rPr>
              <a:t> над </a:t>
            </a:r>
            <a:r>
              <a:rPr lang="ru-RU" b="1" dirty="0" err="1">
                <a:latin typeface="Arial CYR"/>
              </a:rPr>
              <a:t>дисидентами</a:t>
            </a:r>
            <a:r>
              <a:rPr lang="ru-RU" b="1" dirty="0">
                <a:latin typeface="Arial CYR"/>
              </a:rPr>
              <a:t> (</a:t>
            </a:r>
            <a:r>
              <a:rPr lang="ru-RU" b="1" dirty="0" err="1">
                <a:latin typeface="Arial CYR"/>
              </a:rPr>
              <a:t>форми</a:t>
            </a:r>
            <a:r>
              <a:rPr lang="ru-RU" b="1" dirty="0">
                <a:latin typeface="Arial CYR"/>
              </a:rPr>
              <a:t> і </a:t>
            </a:r>
            <a:r>
              <a:rPr lang="ru-RU" b="1" dirty="0" err="1">
                <a:latin typeface="Arial CYR"/>
              </a:rPr>
              <a:t>методи</a:t>
            </a:r>
            <a:r>
              <a:rPr lang="ru-RU" b="1" dirty="0">
                <a:latin typeface="Arial CYR"/>
              </a:rPr>
              <a:t> </a:t>
            </a:r>
            <a:r>
              <a:rPr lang="ru-RU" b="1" dirty="0" err="1">
                <a:latin typeface="Arial CYR"/>
              </a:rPr>
              <a:t>боротьби</a:t>
            </a:r>
            <a:r>
              <a:rPr lang="ru-RU" b="1" dirty="0">
                <a:latin typeface="Arial CYR"/>
              </a:rPr>
              <a:t> з </a:t>
            </a:r>
            <a:r>
              <a:rPr lang="ru-RU" b="1" dirty="0" err="1">
                <a:latin typeface="Arial CYR"/>
              </a:rPr>
              <a:t>дисидентським</a:t>
            </a:r>
            <a:r>
              <a:rPr lang="ru-RU" b="1" dirty="0">
                <a:latin typeface="Arial CYR"/>
              </a:rPr>
              <a:t> </a:t>
            </a:r>
            <a:r>
              <a:rPr lang="ru-RU" b="1" dirty="0" err="1">
                <a:latin typeface="Arial CYR"/>
              </a:rPr>
              <a:t>рухом</a:t>
            </a:r>
            <a:r>
              <a:rPr lang="ru-RU" b="1" dirty="0">
                <a:latin typeface="Arial CYR"/>
              </a:rPr>
              <a:t>):</a:t>
            </a:r>
            <a:r>
              <a:rPr lang="ru-RU" dirty="0"/>
              <a:t> </a:t>
            </a:r>
          </a:p>
          <a:p>
            <a:r>
              <a:rPr lang="ru-RU" b="1" i="1" dirty="0">
                <a:latin typeface="Arial CYR"/>
              </a:rPr>
              <a:t>1. </a:t>
            </a:r>
            <a:r>
              <a:rPr lang="ru-RU" b="1" i="1" dirty="0" err="1">
                <a:latin typeface="Arial CYR"/>
              </a:rPr>
              <a:t>Арешти</a:t>
            </a:r>
            <a:r>
              <a:rPr lang="ru-RU" b="1" i="1" dirty="0">
                <a:latin typeface="Arial CYR"/>
              </a:rPr>
              <a:t>:</a:t>
            </a:r>
            <a:endParaRPr lang="ru-RU" dirty="0"/>
          </a:p>
          <a:p>
            <a:pPr marL="742950" lvl="1" indent="-285750">
              <a:buFont typeface="Arial"/>
              <a:buChar char="•"/>
            </a:pPr>
            <a:r>
              <a:rPr lang="ru-RU" dirty="0">
                <a:latin typeface="Arial CYR"/>
              </a:rPr>
              <a:t>Перша </a:t>
            </a:r>
            <a:r>
              <a:rPr lang="ru-RU" dirty="0" err="1">
                <a:latin typeface="Arial CYR"/>
              </a:rPr>
              <a:t>хвиля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арештів</a:t>
            </a:r>
            <a:r>
              <a:rPr lang="ru-RU" dirty="0">
                <a:latin typeface="Arial CYR"/>
              </a:rPr>
              <a:t> — </a:t>
            </a:r>
            <a:r>
              <a:rPr lang="ru-RU" dirty="0" err="1">
                <a:latin typeface="Arial CYR"/>
              </a:rPr>
              <a:t>серпень</a:t>
            </a:r>
            <a:r>
              <a:rPr lang="ru-RU" dirty="0">
                <a:latin typeface="Arial CYR"/>
              </a:rPr>
              <a:t>—</a:t>
            </a:r>
            <a:r>
              <a:rPr lang="ru-RU" dirty="0" err="1">
                <a:latin typeface="Arial CYR"/>
              </a:rPr>
              <a:t>вересень</a:t>
            </a:r>
            <a:r>
              <a:rPr lang="ru-RU" dirty="0">
                <a:latin typeface="Arial CYR"/>
              </a:rPr>
              <a:t> 1965 р. (</a:t>
            </a:r>
            <a:r>
              <a:rPr lang="ru-RU" dirty="0" err="1">
                <a:latin typeface="Arial CYR"/>
              </a:rPr>
              <a:t>заарештовано</a:t>
            </a:r>
            <a:r>
              <a:rPr lang="ru-RU" dirty="0">
                <a:latin typeface="Arial CYR"/>
              </a:rPr>
              <a:t> 25 </a:t>
            </a:r>
            <a:r>
              <a:rPr lang="ru-RU" dirty="0" err="1">
                <a:latin typeface="Arial CYR"/>
              </a:rPr>
              <a:t>осіб</a:t>
            </a:r>
            <a:r>
              <a:rPr lang="ru-RU" dirty="0">
                <a:latin typeface="Arial CYR"/>
              </a:rPr>
              <a:t>) </a:t>
            </a:r>
            <a:endParaRPr lang="ru-RU" dirty="0"/>
          </a:p>
          <a:p>
            <a:pPr marL="742950" lvl="1" indent="-285750">
              <a:buFont typeface="Arial"/>
              <a:buChar char="•"/>
            </a:pPr>
            <a:r>
              <a:rPr lang="ru-RU" dirty="0">
                <a:latin typeface="Arial CYR"/>
              </a:rPr>
              <a:t>Друга </a:t>
            </a:r>
            <a:r>
              <a:rPr lang="ru-RU" dirty="0" err="1">
                <a:latin typeface="Arial CYR"/>
              </a:rPr>
              <a:t>хвиля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арештів</a:t>
            </a:r>
            <a:r>
              <a:rPr lang="ru-RU" dirty="0">
                <a:latin typeface="Arial CYR"/>
              </a:rPr>
              <a:t> — 1970—1972 </a:t>
            </a:r>
            <a:r>
              <a:rPr lang="fr-FR" dirty="0">
                <a:latin typeface="Arial CYR"/>
              </a:rPr>
              <a:t>pp. (</a:t>
            </a:r>
            <a:r>
              <a:rPr lang="ru-RU" dirty="0" err="1">
                <a:latin typeface="Arial CYR"/>
              </a:rPr>
              <a:t>заарештовано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понад</a:t>
            </a:r>
            <a:r>
              <a:rPr lang="ru-RU" dirty="0">
                <a:latin typeface="Arial CYR"/>
              </a:rPr>
              <a:t> 100 </a:t>
            </a:r>
            <a:r>
              <a:rPr lang="ru-RU" dirty="0" err="1">
                <a:latin typeface="Arial CYR"/>
              </a:rPr>
              <a:t>осіб</a:t>
            </a:r>
            <a:r>
              <a:rPr lang="ru-RU" dirty="0">
                <a:latin typeface="Arial CYR"/>
              </a:rPr>
              <a:t>) </a:t>
            </a:r>
            <a:endParaRPr lang="ru-RU" dirty="0"/>
          </a:p>
          <a:p>
            <a:pPr marL="742950" lvl="1" indent="-285750">
              <a:buFont typeface="Arial"/>
              <a:buChar char="•"/>
            </a:pPr>
            <a:r>
              <a:rPr lang="ru-RU" dirty="0" err="1">
                <a:latin typeface="Arial CYR"/>
              </a:rPr>
              <a:t>Третя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хвиля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арештів</a:t>
            </a:r>
            <a:r>
              <a:rPr lang="ru-RU" dirty="0">
                <a:latin typeface="Arial CYR"/>
              </a:rPr>
              <a:t> — початок 1980-х </a:t>
            </a:r>
            <a:r>
              <a:rPr lang="fr-FR" dirty="0">
                <a:latin typeface="Arial CYR"/>
              </a:rPr>
              <a:t>pp. (</a:t>
            </a:r>
            <a:r>
              <a:rPr lang="ru-RU" dirty="0" err="1">
                <a:latin typeface="Arial CYR"/>
              </a:rPr>
              <a:t>заарештовано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близько</a:t>
            </a:r>
            <a:r>
              <a:rPr lang="ru-RU" dirty="0">
                <a:latin typeface="Arial CYR"/>
              </a:rPr>
              <a:t> 60 </a:t>
            </a:r>
            <a:r>
              <a:rPr lang="ru-RU" dirty="0" err="1">
                <a:latin typeface="Arial CYR"/>
              </a:rPr>
              <a:t>осіб</a:t>
            </a:r>
            <a:r>
              <a:rPr lang="ru-RU" dirty="0">
                <a:latin typeface="Arial CYR"/>
              </a:rPr>
              <a:t>)</a:t>
            </a:r>
            <a:endParaRPr lang="ru-RU" dirty="0"/>
          </a:p>
          <a:p>
            <a:r>
              <a:rPr lang="ru-RU" b="1" i="1" dirty="0">
                <a:latin typeface="Arial CYR"/>
              </a:rPr>
              <a:t>2. </a:t>
            </a:r>
            <a:r>
              <a:rPr lang="ru-RU" b="1" i="1" dirty="0" err="1">
                <a:latin typeface="Arial CYR"/>
              </a:rPr>
              <a:t>Позасудові</a:t>
            </a:r>
            <a:r>
              <a:rPr lang="ru-RU" b="1" i="1" dirty="0">
                <a:latin typeface="Arial CYR"/>
              </a:rPr>
              <a:t> </a:t>
            </a:r>
            <a:r>
              <a:rPr lang="ru-RU" b="1" i="1" dirty="0" err="1">
                <a:latin typeface="Arial CYR"/>
              </a:rPr>
              <a:t>переслідування</a:t>
            </a:r>
            <a:endParaRPr lang="ru-RU" dirty="0"/>
          </a:p>
          <a:p>
            <a:pPr marL="742950" lvl="1" indent="-285750">
              <a:buFont typeface="Arial"/>
              <a:buChar char="•"/>
            </a:pPr>
            <a:r>
              <a:rPr lang="ru-RU" dirty="0" err="1">
                <a:latin typeface="Arial CYR"/>
              </a:rPr>
              <a:t>Звільнення</a:t>
            </a:r>
            <a:r>
              <a:rPr lang="ru-RU" dirty="0">
                <a:latin typeface="Arial CYR"/>
              </a:rPr>
              <a:t> з </a:t>
            </a:r>
            <a:r>
              <a:rPr lang="ru-RU" dirty="0" err="1">
                <a:latin typeface="Arial CYR"/>
              </a:rPr>
              <a:t>роботи</a:t>
            </a:r>
            <a:r>
              <a:rPr lang="ru-RU" dirty="0">
                <a:latin typeface="Arial CYR"/>
              </a:rPr>
              <a:t> </a:t>
            </a:r>
            <a:endParaRPr lang="ru-RU" dirty="0"/>
          </a:p>
          <a:p>
            <a:pPr marL="742950" lvl="1" indent="-285750">
              <a:buFont typeface="Arial"/>
              <a:buChar char="•"/>
            </a:pPr>
            <a:r>
              <a:rPr lang="ru-RU" dirty="0" err="1">
                <a:latin typeface="Arial CYR"/>
              </a:rPr>
              <a:t>Виключення</a:t>
            </a:r>
            <a:r>
              <a:rPr lang="ru-RU" dirty="0">
                <a:latin typeface="Arial CYR"/>
              </a:rPr>
              <a:t> з </a:t>
            </a:r>
            <a:r>
              <a:rPr lang="ru-RU" dirty="0" err="1">
                <a:latin typeface="Arial CYR"/>
              </a:rPr>
              <a:t>партії</a:t>
            </a:r>
            <a:r>
              <a:rPr lang="ru-RU" dirty="0">
                <a:latin typeface="Arial CYR"/>
              </a:rPr>
              <a:t>, </a:t>
            </a:r>
            <a:r>
              <a:rPr lang="ru-RU" dirty="0" err="1">
                <a:latin typeface="Arial CYR"/>
              </a:rPr>
              <a:t>громадських</a:t>
            </a:r>
            <a:r>
              <a:rPr lang="ru-RU" dirty="0">
                <a:latin typeface="Arial CYR"/>
              </a:rPr>
              <a:t>, </a:t>
            </a:r>
            <a:r>
              <a:rPr lang="ru-RU" dirty="0" err="1">
                <a:latin typeface="Arial CYR"/>
              </a:rPr>
              <a:t>громадсько-політичних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організацій</a:t>
            </a:r>
            <a:r>
              <a:rPr lang="ru-RU" dirty="0">
                <a:latin typeface="Arial CYR"/>
              </a:rPr>
              <a:t>, </a:t>
            </a:r>
            <a:r>
              <a:rPr lang="ru-RU" dirty="0" err="1">
                <a:latin typeface="Arial CYR"/>
              </a:rPr>
              <a:t>спілок</a:t>
            </a:r>
            <a:r>
              <a:rPr lang="ru-RU" dirty="0">
                <a:latin typeface="Arial CYR"/>
              </a:rPr>
              <a:t> </a:t>
            </a:r>
            <a:endParaRPr lang="ru-RU" dirty="0"/>
          </a:p>
          <a:p>
            <a:pPr marL="742950" lvl="1" indent="-285750">
              <a:buFont typeface="Arial"/>
              <a:buChar char="•"/>
            </a:pPr>
            <a:r>
              <a:rPr lang="ru-RU" dirty="0" err="1">
                <a:latin typeface="Arial CYR"/>
              </a:rPr>
              <a:t>Позбавлення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радянського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громадянства</a:t>
            </a:r>
            <a:r>
              <a:rPr lang="ru-RU" dirty="0">
                <a:latin typeface="Arial CYR"/>
              </a:rPr>
              <a:t> </a:t>
            </a:r>
            <a:endParaRPr lang="ru-RU" dirty="0"/>
          </a:p>
          <a:p>
            <a:pPr marL="742950" lvl="1" indent="-285750">
              <a:buFont typeface="Arial"/>
              <a:buChar char="•"/>
            </a:pPr>
            <a:r>
              <a:rPr lang="ru-RU" dirty="0" err="1">
                <a:latin typeface="Arial CYR"/>
              </a:rPr>
              <a:t>Організація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громадського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осуду</a:t>
            </a:r>
            <a:endParaRPr lang="ru-RU" dirty="0"/>
          </a:p>
          <a:p>
            <a:r>
              <a:rPr lang="ru-RU" b="1" i="1" dirty="0">
                <a:latin typeface="Arial CYR"/>
              </a:rPr>
              <a:t>3. </a:t>
            </a:r>
            <a:r>
              <a:rPr lang="ru-RU" b="1" i="1" dirty="0" err="1">
                <a:latin typeface="Arial CYR"/>
              </a:rPr>
              <a:t>золяція</a:t>
            </a:r>
            <a:r>
              <a:rPr lang="ru-RU" b="1" i="1" dirty="0">
                <a:latin typeface="Arial CYR"/>
              </a:rPr>
              <a:t> в </a:t>
            </a:r>
            <a:r>
              <a:rPr lang="ru-RU" b="1" i="1" dirty="0" err="1">
                <a:latin typeface="Arial CYR"/>
              </a:rPr>
              <a:t>психіатричних</a:t>
            </a:r>
            <a:r>
              <a:rPr lang="ru-RU" b="1" i="1" dirty="0">
                <a:latin typeface="Arial CYR"/>
              </a:rPr>
              <a:t> </a:t>
            </a:r>
            <a:r>
              <a:rPr lang="ru-RU" b="1" i="1" dirty="0" err="1">
                <a:latin typeface="Arial CYR"/>
              </a:rPr>
              <a:t>лікарнях</a:t>
            </a:r>
            <a:r>
              <a:rPr lang="ru-RU" dirty="0"/>
              <a:t> 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1727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 err="1">
                <a:latin typeface="Arial CYR"/>
              </a:rPr>
              <a:t>Значення</a:t>
            </a:r>
            <a:r>
              <a:rPr lang="ru-RU" b="1" dirty="0">
                <a:latin typeface="Arial CYR"/>
              </a:rPr>
              <a:t> </a:t>
            </a:r>
            <a:r>
              <a:rPr lang="ru-RU" b="1" dirty="0" err="1">
                <a:latin typeface="Arial CYR"/>
              </a:rPr>
              <a:t>дисидентського</a:t>
            </a:r>
            <a:r>
              <a:rPr lang="ru-RU" b="1" dirty="0">
                <a:latin typeface="Arial CYR"/>
              </a:rPr>
              <a:t> </a:t>
            </a:r>
            <a:r>
              <a:rPr lang="ru-RU" b="1" dirty="0" err="1">
                <a:latin typeface="Arial CYR"/>
              </a:rPr>
              <a:t>руху</a:t>
            </a:r>
            <a:endParaRPr lang="ru-RU" dirty="0"/>
          </a:p>
          <a:p>
            <a:pPr marL="742950" lvl="1" indent="-285750">
              <a:buFont typeface="Arial"/>
              <a:buChar char="•"/>
            </a:pPr>
            <a:r>
              <a:rPr lang="ru-RU" dirty="0" err="1">
                <a:latin typeface="Arial CYR"/>
              </a:rPr>
              <a:t>Наступ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карально-репресивної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системи</a:t>
            </a:r>
            <a:r>
              <a:rPr lang="ru-RU" dirty="0">
                <a:latin typeface="Arial CYR"/>
              </a:rPr>
              <a:t> не </a:t>
            </a:r>
            <a:r>
              <a:rPr lang="ru-RU" dirty="0" err="1">
                <a:latin typeface="Arial CYR"/>
              </a:rPr>
              <a:t>загальмував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розвиток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націонал</a:t>
            </a:r>
            <a:r>
              <a:rPr lang="ru-RU" dirty="0">
                <a:latin typeface="Arial CYR"/>
              </a:rPr>
              <a:t>-демократичного </a:t>
            </a:r>
            <a:r>
              <a:rPr lang="ru-RU" dirty="0" err="1">
                <a:latin typeface="Arial CYR"/>
              </a:rPr>
              <a:t>руху</a:t>
            </a:r>
            <a:r>
              <a:rPr lang="ru-RU" dirty="0">
                <a:latin typeface="Arial CYR"/>
              </a:rPr>
              <a:t> </a:t>
            </a:r>
            <a:endParaRPr lang="ru-RU" dirty="0"/>
          </a:p>
          <a:p>
            <a:pPr marL="742950" lvl="1" indent="-285750">
              <a:buFont typeface="Arial"/>
              <a:buChar char="•"/>
            </a:pPr>
            <a:r>
              <a:rPr lang="ru-RU" dirty="0" err="1">
                <a:latin typeface="Arial CYR"/>
              </a:rPr>
              <a:t>Свідчив</a:t>
            </a:r>
            <a:r>
              <a:rPr lang="ru-RU" dirty="0">
                <a:latin typeface="Arial CYR"/>
              </a:rPr>
              <a:t> про </a:t>
            </a:r>
            <a:r>
              <a:rPr lang="ru-RU" dirty="0" err="1">
                <a:latin typeface="Arial CYR"/>
              </a:rPr>
              <a:t>наявність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кризових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явищ</a:t>
            </a:r>
            <a:r>
              <a:rPr lang="ru-RU" dirty="0">
                <a:latin typeface="Arial CYR"/>
              </a:rPr>
              <a:t> у </a:t>
            </a:r>
            <a:r>
              <a:rPr lang="ru-RU" dirty="0" err="1">
                <a:latin typeface="Arial CYR"/>
              </a:rPr>
              <a:t>радянській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системі</a:t>
            </a:r>
            <a:r>
              <a:rPr lang="ru-RU" dirty="0">
                <a:latin typeface="Arial CYR"/>
              </a:rPr>
              <a:t>. </a:t>
            </a:r>
            <a:r>
              <a:rPr lang="ru-RU" dirty="0" err="1">
                <a:latin typeface="Arial CYR"/>
              </a:rPr>
              <a:t>Сприяв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розхитуванню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радянської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тоталітарної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системи</a:t>
            </a:r>
            <a:r>
              <a:rPr lang="ru-RU" dirty="0">
                <a:latin typeface="Arial CYR"/>
              </a:rPr>
              <a:t>, </a:t>
            </a:r>
            <a:r>
              <a:rPr lang="ru-RU" dirty="0" err="1">
                <a:latin typeface="Arial CYR"/>
              </a:rPr>
              <a:t>поширенню</a:t>
            </a:r>
            <a:r>
              <a:rPr lang="ru-RU" dirty="0">
                <a:latin typeface="Arial CYR"/>
              </a:rPr>
              <a:t> і </a:t>
            </a:r>
            <a:r>
              <a:rPr lang="ru-RU" dirty="0" err="1">
                <a:latin typeface="Arial CYR"/>
              </a:rPr>
              <a:t>утвердженню</a:t>
            </a:r>
            <a:r>
              <a:rPr lang="ru-RU" dirty="0">
                <a:latin typeface="Arial CYR"/>
              </a:rPr>
              <a:t> в </a:t>
            </a:r>
            <a:r>
              <a:rPr lang="ru-RU" dirty="0" err="1">
                <a:latin typeface="Arial CYR"/>
              </a:rPr>
              <a:t>народі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демократичних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ідеалів</a:t>
            </a:r>
            <a:r>
              <a:rPr lang="ru-RU" dirty="0">
                <a:latin typeface="Arial CYR"/>
              </a:rPr>
              <a:t> </a:t>
            </a:r>
            <a:endParaRPr lang="ru-RU" dirty="0"/>
          </a:p>
          <a:p>
            <a:pPr marL="742950" lvl="1" indent="-285750">
              <a:buFont typeface="Arial"/>
              <a:buChar char="•"/>
            </a:pPr>
            <a:r>
              <a:rPr lang="ru-RU" dirty="0" err="1">
                <a:latin typeface="Arial CYR"/>
              </a:rPr>
              <a:t>Продовжив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традиції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національно-визвольної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боротьби</a:t>
            </a:r>
            <a:r>
              <a:rPr lang="ru-RU" dirty="0">
                <a:latin typeface="Arial CYR"/>
              </a:rPr>
              <a:t>. </a:t>
            </a:r>
            <a:r>
              <a:rPr lang="ru-RU" dirty="0" err="1">
                <a:latin typeface="Arial CYR"/>
              </a:rPr>
              <a:t>З'єднав</a:t>
            </a:r>
            <a:r>
              <a:rPr lang="ru-RU" dirty="0">
                <a:latin typeface="Arial CYR"/>
              </a:rPr>
              <a:t> два </a:t>
            </a:r>
            <a:r>
              <a:rPr lang="ru-RU" dirty="0" err="1">
                <a:latin typeface="Arial CYR"/>
              </a:rPr>
              <a:t>етапи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національно-визвольного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руху</a:t>
            </a:r>
            <a:r>
              <a:rPr lang="ru-RU" dirty="0">
                <a:latin typeface="Arial CYR"/>
              </a:rPr>
              <a:t> — </a:t>
            </a:r>
            <a:r>
              <a:rPr lang="ru-RU" dirty="0" err="1">
                <a:latin typeface="Arial CYR"/>
              </a:rPr>
              <a:t>середини</a:t>
            </a:r>
            <a:r>
              <a:rPr lang="ru-RU" dirty="0">
                <a:latin typeface="Arial CYR"/>
              </a:rPr>
              <a:t> і </a:t>
            </a:r>
            <a:r>
              <a:rPr lang="ru-RU" dirty="0" err="1">
                <a:latin typeface="Arial CYR"/>
              </a:rPr>
              <a:t>кінця</a:t>
            </a:r>
            <a:r>
              <a:rPr lang="ru-RU" dirty="0">
                <a:latin typeface="Arial CYR"/>
              </a:rPr>
              <a:t> </a:t>
            </a:r>
            <a:r>
              <a:rPr lang="fr-FR" dirty="0">
                <a:latin typeface="Arial CYR"/>
              </a:rPr>
              <a:t>XX </a:t>
            </a:r>
            <a:r>
              <a:rPr lang="ru-RU" dirty="0">
                <a:latin typeface="Arial CYR"/>
              </a:rPr>
              <a:t>ст. </a:t>
            </a:r>
            <a:endParaRPr lang="ru-RU" dirty="0"/>
          </a:p>
          <a:p>
            <a:pPr marL="742950" lvl="1" indent="-285750">
              <a:buFont typeface="Arial"/>
              <a:buChar char="•"/>
            </a:pPr>
            <a:r>
              <a:rPr lang="ru-RU" dirty="0" err="1">
                <a:latin typeface="Arial CYR"/>
              </a:rPr>
              <a:t>Відкривав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Україну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світові</a:t>
            </a:r>
            <a:r>
              <a:rPr lang="ru-RU" dirty="0">
                <a:latin typeface="Arial CYR"/>
              </a:rPr>
              <a:t> </a:t>
            </a:r>
            <a:endParaRPr lang="ru-RU" dirty="0"/>
          </a:p>
          <a:p>
            <a:pPr marL="742950" lvl="1" indent="-285750">
              <a:buFont typeface="Arial"/>
              <a:buChar char="•"/>
            </a:pPr>
            <a:r>
              <a:rPr lang="ru-RU" dirty="0" err="1">
                <a:latin typeface="Arial CYR"/>
              </a:rPr>
              <a:t>Досвід</a:t>
            </a:r>
            <a:r>
              <a:rPr lang="ru-RU" dirty="0">
                <a:latin typeface="Arial CYR"/>
              </a:rPr>
              <a:t> та </a:t>
            </a:r>
            <a:r>
              <a:rPr lang="ru-RU" dirty="0" err="1">
                <a:latin typeface="Arial CYR"/>
              </a:rPr>
              <a:t>ідеологічні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напрацювання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дисидентів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були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використані</a:t>
            </a:r>
            <a:r>
              <a:rPr lang="ru-RU" dirty="0">
                <a:latin typeface="Arial CYR"/>
              </a:rPr>
              <a:t> в </a:t>
            </a:r>
            <a:r>
              <a:rPr lang="ru-RU" dirty="0" err="1">
                <a:latin typeface="Arial CYR"/>
              </a:rPr>
              <a:t>період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перебудови</a:t>
            </a:r>
            <a:r>
              <a:rPr lang="ru-RU" dirty="0">
                <a:latin typeface="Arial CYR"/>
              </a:rPr>
              <a:t> і </a:t>
            </a:r>
            <a:r>
              <a:rPr lang="ru-RU" dirty="0" err="1">
                <a:latin typeface="Arial CYR"/>
              </a:rPr>
              <a:t>здобуття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Україною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незалежності</a:t>
            </a:r>
            <a:r>
              <a:rPr lang="ru-RU" dirty="0">
                <a:latin typeface="Arial CYR"/>
              </a:rPr>
              <a:t> </a:t>
            </a:r>
            <a:endParaRPr lang="ru-RU" dirty="0"/>
          </a:p>
          <a:p>
            <a:pPr marL="742950" lvl="1" indent="-285750">
              <a:buFont typeface="Arial"/>
              <a:buChar char="•"/>
            </a:pPr>
            <a:r>
              <a:rPr lang="ru-RU" dirty="0" err="1">
                <a:latin typeface="Arial CYR"/>
              </a:rPr>
              <a:t>Дисиденти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зробили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вагомий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внесок</a:t>
            </a:r>
            <a:r>
              <a:rPr lang="ru-RU" dirty="0">
                <a:latin typeface="Arial CYR"/>
              </a:rPr>
              <a:t> у </a:t>
            </a:r>
            <a:r>
              <a:rPr lang="ru-RU" dirty="0" err="1">
                <a:latin typeface="Arial CYR"/>
              </a:rPr>
              <a:t>сучасну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теорію</a:t>
            </a:r>
            <a:r>
              <a:rPr lang="ru-RU" dirty="0">
                <a:latin typeface="Arial CYR"/>
              </a:rPr>
              <a:t> і практику державного </a:t>
            </a:r>
            <a:r>
              <a:rPr lang="ru-RU" dirty="0" err="1">
                <a:latin typeface="Arial CYR"/>
              </a:rPr>
              <a:t>будівництва</a:t>
            </a:r>
            <a:r>
              <a:rPr lang="ru-RU" dirty="0">
                <a:latin typeface="Arial CYR"/>
              </a:rPr>
              <a:t> </a:t>
            </a:r>
            <a:endParaRPr lang="ru-RU" dirty="0"/>
          </a:p>
          <a:p>
            <a:pPr marL="742950" lvl="1" indent="-285750">
              <a:buFont typeface="Arial"/>
              <a:buChar char="•"/>
            </a:pPr>
            <a:r>
              <a:rPr lang="ru-RU" dirty="0" err="1">
                <a:latin typeface="Arial CYR"/>
              </a:rPr>
              <a:t>Із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середовища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дисидентів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вийшла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чимала</a:t>
            </a:r>
            <a:r>
              <a:rPr lang="ru-RU" dirty="0">
                <a:latin typeface="Arial CYR"/>
              </a:rPr>
              <a:t> когорта </a:t>
            </a:r>
            <a:r>
              <a:rPr lang="ru-RU" dirty="0" err="1">
                <a:latin typeface="Arial CYR"/>
              </a:rPr>
              <a:t>політиків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незалежної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України</a:t>
            </a:r>
            <a:r>
              <a:rPr lang="ru-RU" dirty="0">
                <a:latin typeface="Arial CYR"/>
              </a:rPr>
              <a:t> </a:t>
            </a:r>
            <a:endParaRPr lang="ru-RU" dirty="0"/>
          </a:p>
          <a:p>
            <a:pPr marL="742950" lvl="1" indent="-285750">
              <a:buFont typeface="Arial"/>
              <a:buChar char="•"/>
            </a:pPr>
            <a:r>
              <a:rPr lang="ru-RU" dirty="0" err="1">
                <a:latin typeface="Arial CYR"/>
              </a:rPr>
              <a:t>Дисиденти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зробили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вагомий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внесок</a:t>
            </a:r>
            <a:r>
              <a:rPr lang="ru-RU" dirty="0">
                <a:latin typeface="Arial CYR"/>
              </a:rPr>
              <a:t> у </a:t>
            </a:r>
            <a:r>
              <a:rPr lang="ru-RU" dirty="0" err="1">
                <a:latin typeface="Arial CYR"/>
              </a:rPr>
              <a:t>розвиток</a:t>
            </a:r>
            <a:r>
              <a:rPr lang="ru-RU" dirty="0">
                <a:latin typeface="Arial CYR"/>
              </a:rPr>
              <a:t> </a:t>
            </a:r>
            <a:r>
              <a:rPr lang="ru-RU" dirty="0" err="1">
                <a:latin typeface="Arial CYR"/>
              </a:rPr>
              <a:t>української</a:t>
            </a:r>
            <a:r>
              <a:rPr lang="ru-RU" dirty="0">
                <a:latin typeface="Arial CYR"/>
              </a:rPr>
              <a:t> науки і </a:t>
            </a:r>
            <a:r>
              <a:rPr lang="ru-RU" dirty="0" err="1">
                <a:latin typeface="Arial CYR"/>
              </a:rPr>
              <a:t>культури</a:t>
            </a:r>
            <a:endParaRPr lang="ru-RU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0791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62</TotalTime>
  <Words>1433</Words>
  <Application>Microsoft Office PowerPoint</Application>
  <PresentationFormat>Экран (4:3)</PresentationFormat>
  <Paragraphs>98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NewsPrint</vt:lpstr>
      <vt:lpstr>Опозиційний рух в Україні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Члени УГС:</vt:lpstr>
      <vt:lpstr>Придушення десиденства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Опозиційний рух в Україні</dc:title>
  <dc:creator>Natalia</dc:creator>
  <cp:lastModifiedBy>Natalia</cp:lastModifiedBy>
  <cp:revision>8</cp:revision>
  <dcterms:created xsi:type="dcterms:W3CDTF">2014-01-22T16:39:46Z</dcterms:created>
  <dcterms:modified xsi:type="dcterms:W3CDTF">2015-01-29T09:57:02Z</dcterms:modified>
</cp:coreProperties>
</file>