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8" r:id="rId3"/>
    <p:sldId id="259" r:id="rId4"/>
    <p:sldId id="260" r:id="rId5"/>
    <p:sldId id="262" r:id="rId6"/>
    <p:sldId id="264" r:id="rId7"/>
    <p:sldId id="265" r:id="rId8"/>
    <p:sldId id="267" r:id="rId9"/>
    <p:sldId id="268" r:id="rId10"/>
  </p:sldIdLst>
  <p:sldSz cx="9144000" cy="6858000" type="screen4x3"/>
  <p:notesSz cx="6858000" cy="9144000"/>
  <p:custDataLst>
    <p:tags r:id="rId11"/>
  </p:custData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5BB8CDA-E934-4A77-92F8-69757FFA81FD}" type="datetimeFigureOut">
              <a:rPr lang="uk-UA" smtClean="0"/>
              <a:t>06.01.2015</a:t>
            </a:fld>
            <a:endParaRPr lang="uk-UA"/>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F7F1D55-BA6F-4443-8E51-B48101FDE293}"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BB8CDA-E934-4A77-92F8-69757FFA81FD}" type="datetimeFigureOut">
              <a:rPr lang="uk-UA" smtClean="0"/>
              <a:t>06.01.2015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F7F1D55-BA6F-4443-8E51-B48101FDE293}"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5BB8CDA-E934-4A77-92F8-69757FFA81FD}" type="datetimeFigureOut">
              <a:rPr lang="uk-UA" smtClean="0"/>
              <a:t>06.01.2015</a:t>
            </a:fld>
            <a:endParaRPr lang="uk-UA"/>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uk-UA"/>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F7F1D55-BA6F-4443-8E51-B48101FDE293}"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BB8CDA-E934-4A77-92F8-69757FFA81FD}" type="datetimeFigureOut">
              <a:rPr lang="uk-UA" smtClean="0"/>
              <a:t>06.01.2015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AF7F1D55-BA6F-4443-8E51-B48101FDE293}"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5BB8CDA-E934-4A77-92F8-69757FFA81FD}" type="datetimeFigureOut">
              <a:rPr lang="uk-UA" smtClean="0"/>
              <a:t>06.01.2015</a:t>
            </a:fld>
            <a:endParaRPr lang="uk-UA"/>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Номер слайда 5"/>
          <p:cNvSpPr>
            <a:spLocks noGrp="1"/>
          </p:cNvSpPr>
          <p:nvPr>
            <p:ph type="sldNum" sz="quarter" idx="12"/>
          </p:nvPr>
        </p:nvSpPr>
        <p:spPr>
          <a:xfrm>
            <a:off x="6733952" y="6555112"/>
            <a:ext cx="588336" cy="228600"/>
          </a:xfrm>
        </p:spPr>
        <p:txBody>
          <a:bodyPr/>
          <a:lstStyle>
            <a:extLst/>
          </a:lstStyle>
          <a:p>
            <a:fld id="{AF7F1D55-BA6F-4443-8E51-B48101FDE293}"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5BB8CDA-E934-4A77-92F8-69757FFA81FD}" type="datetimeFigureOut">
              <a:rPr lang="uk-UA" smtClean="0"/>
              <a:t>06.01.2015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AF7F1D55-BA6F-4443-8E51-B48101FDE293}"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5BB8CDA-E934-4A77-92F8-69757FFA81FD}" type="datetimeFigureOut">
              <a:rPr lang="uk-UA" smtClean="0"/>
              <a:t>06.01.2015</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AF7F1D55-BA6F-4443-8E51-B48101FDE293}"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5BB8CDA-E934-4A77-92F8-69757FFA81FD}" type="datetimeFigureOut">
              <a:rPr lang="uk-UA" smtClean="0"/>
              <a:t>06.01.2015</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AF7F1D55-BA6F-4443-8E51-B48101FDE293}"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5BB8CDA-E934-4A77-92F8-69757FFA81FD}" type="datetimeFigureOut">
              <a:rPr lang="uk-UA" smtClean="0"/>
              <a:t>06.01.2015</a:t>
            </a:fld>
            <a:endParaRPr lang="uk-UA"/>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uk-UA"/>
          </a:p>
        </p:txBody>
      </p:sp>
      <p:sp>
        <p:nvSpPr>
          <p:cNvPr id="4" name="Номер слайда 3"/>
          <p:cNvSpPr>
            <a:spLocks noGrp="1"/>
          </p:cNvSpPr>
          <p:nvPr>
            <p:ph type="sldNum" sz="quarter" idx="12"/>
          </p:nvPr>
        </p:nvSpPr>
        <p:spPr/>
        <p:txBody>
          <a:bodyPr/>
          <a:lstStyle>
            <a:extLst/>
          </a:lstStyle>
          <a:p>
            <a:fld id="{AF7F1D55-BA6F-4443-8E51-B48101FDE293}"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5BB8CDA-E934-4A77-92F8-69757FFA81FD}" type="datetimeFigureOut">
              <a:rPr lang="uk-UA" smtClean="0"/>
              <a:t>06.01.2015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AF7F1D55-BA6F-4443-8E51-B48101FDE293}"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5BB8CDA-E934-4A77-92F8-69757FFA81FD}" type="datetimeFigureOut">
              <a:rPr lang="uk-UA" smtClean="0"/>
              <a:t>06.01.2015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AF7F1D55-BA6F-4443-8E51-B48101FDE293}" type="slidenum">
              <a:rPr lang="uk-UA" smtClean="0"/>
              <a:t>‹#›</a:t>
            </a:fld>
            <a:endParaRPr lang="uk-UA"/>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5BB8CDA-E934-4A77-92F8-69757FFA81FD}" type="datetimeFigureOut">
              <a:rPr lang="uk-UA" smtClean="0"/>
              <a:t>06.01.2015</a:t>
            </a:fld>
            <a:endParaRPr lang="uk-UA"/>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F7F1D55-BA6F-4443-8E51-B48101FDE293}"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ru-RU" dirty="0" smtClean="0"/>
              <a:t>Украинские места-заповедники</a:t>
            </a:r>
            <a:br>
              <a:rPr lang="ru-RU" dirty="0" smtClean="0"/>
            </a:br>
            <a:r>
              <a:rPr lang="ru-RU" dirty="0" smtClean="0"/>
              <a:t> 20 века</a:t>
            </a:r>
            <a:endParaRPr lang="uk-UA" dirty="0"/>
          </a:p>
        </p:txBody>
      </p:sp>
      <p:sp>
        <p:nvSpPr>
          <p:cNvPr id="3" name="Подзаголовок 2"/>
          <p:cNvSpPr>
            <a:spLocks noGrp="1"/>
          </p:cNvSpPr>
          <p:nvPr>
            <p:ph type="subTitle" idx="1"/>
          </p:nvPr>
        </p:nvSpPr>
        <p:spPr/>
        <p:txBody>
          <a:bodyPr/>
          <a:lstStyle/>
          <a:p>
            <a:endParaRPr lang="uk-U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6" y="142852"/>
            <a:ext cx="3429000" cy="928694"/>
          </a:xfrm>
        </p:spPr>
        <p:txBody>
          <a:bodyPr/>
          <a:lstStyle/>
          <a:p>
            <a:pPr algn="ctr"/>
            <a:r>
              <a:rPr lang="uk-UA" b="0" dirty="0" err="1" smtClean="0">
                <a:effectLst>
                  <a:outerShdw blurRad="38100" dist="38100" dir="2700000" algn="tl">
                    <a:srgbClr val="000000">
                      <a:alpha val="43137"/>
                    </a:srgbClr>
                  </a:outerShdw>
                </a:effectLst>
                <a:latin typeface="Times New Roman" pitchFamily="18" charset="0"/>
                <a:cs typeface="Times New Roman" pitchFamily="18" charset="0"/>
              </a:rPr>
              <a:t>Гетманская</a:t>
            </a:r>
            <a:r>
              <a:rPr lang="uk-UA" b="0"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b="0" dirty="0" err="1" smtClean="0">
                <a:effectLst>
                  <a:outerShdw blurRad="38100" dist="38100" dir="2700000" algn="tl">
                    <a:srgbClr val="000000">
                      <a:alpha val="43137"/>
                    </a:srgbClr>
                  </a:outerShdw>
                </a:effectLst>
                <a:latin typeface="Times New Roman" pitchFamily="18" charset="0"/>
                <a:cs typeface="Times New Roman" pitchFamily="18" charset="0"/>
              </a:rPr>
              <a:t>столица</a:t>
            </a:r>
            <a:r>
              <a:rPr lang="uk-UA" b="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uk-UA" b="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sz="half" idx="2"/>
          </p:nvPr>
        </p:nvSpPr>
        <p:spPr>
          <a:xfrm>
            <a:off x="5389098" y="1214422"/>
            <a:ext cx="3429000" cy="5357850"/>
          </a:xfrm>
        </p:spPr>
        <p:txBody>
          <a:bodyPr>
            <a:normAutofit fontScale="70000" lnSpcReduction="20000"/>
          </a:bodyPr>
          <a:lstStyle/>
          <a:p>
            <a:r>
              <a:rPr lang="ru-RU" b="1" dirty="0" smtClean="0">
                <a:solidFill>
                  <a:schemeClr val="bg1"/>
                </a:solidFill>
                <a:latin typeface="Times New Roman" pitchFamily="18" charset="0"/>
                <a:cs typeface="Times New Roman" pitchFamily="18" charset="0"/>
              </a:rPr>
              <a:t>Национальный </a:t>
            </a:r>
            <a:r>
              <a:rPr lang="ru-RU" b="1" dirty="0" err="1" smtClean="0">
                <a:solidFill>
                  <a:schemeClr val="bg1"/>
                </a:solidFill>
                <a:latin typeface="Times New Roman" pitchFamily="18" charset="0"/>
                <a:cs typeface="Times New Roman" pitchFamily="18" charset="0"/>
              </a:rPr>
              <a:t>историко</a:t>
            </a:r>
            <a:r>
              <a:rPr lang="ru-RU" b="1" dirty="0" smtClean="0">
                <a:solidFill>
                  <a:schemeClr val="bg1"/>
                </a:solidFill>
                <a:latin typeface="Times New Roman" pitchFamily="18" charset="0"/>
                <a:cs typeface="Times New Roman" pitchFamily="18" charset="0"/>
              </a:rPr>
              <a:t> - культурный заповедник, расположенный в </a:t>
            </a:r>
            <a:r>
              <a:rPr lang="ru-RU" b="1" dirty="0" smtClean="0">
                <a:solidFill>
                  <a:schemeClr val="bg1"/>
                </a:solidFill>
                <a:latin typeface="Times New Roman" pitchFamily="18" charset="0"/>
                <a:cs typeface="Times New Roman" pitchFamily="18" charset="0"/>
              </a:rPr>
              <a:t>Батурине </a:t>
            </a:r>
            <a:r>
              <a:rPr lang="ru-RU" b="1" dirty="0" smtClean="0">
                <a:solidFill>
                  <a:schemeClr val="bg1"/>
                </a:solidFill>
                <a:latin typeface="Times New Roman" pitchFamily="18" charset="0"/>
                <a:cs typeface="Times New Roman" pitchFamily="18" charset="0"/>
              </a:rPr>
              <a:t>в </a:t>
            </a:r>
            <a:r>
              <a:rPr lang="ru-RU" b="1" dirty="0" err="1" smtClean="0">
                <a:solidFill>
                  <a:schemeClr val="bg1"/>
                </a:solidFill>
                <a:latin typeface="Times New Roman" pitchFamily="18" charset="0"/>
                <a:cs typeface="Times New Roman" pitchFamily="18" charset="0"/>
              </a:rPr>
              <a:t>Бахмачском</a:t>
            </a:r>
            <a:r>
              <a:rPr lang="ru-RU" b="1" dirty="0" smtClean="0">
                <a:solidFill>
                  <a:schemeClr val="bg1"/>
                </a:solidFill>
                <a:latin typeface="Times New Roman" pitchFamily="18" charset="0"/>
                <a:cs typeface="Times New Roman" pitchFamily="18" charset="0"/>
              </a:rPr>
              <a:t> районе Черниговской области Украины. На реке </a:t>
            </a:r>
            <a:r>
              <a:rPr lang="ru-RU" b="1" dirty="0" smtClean="0">
                <a:solidFill>
                  <a:schemeClr val="bg1"/>
                </a:solidFill>
                <a:latin typeface="Times New Roman" pitchFamily="18" charset="0"/>
                <a:cs typeface="Times New Roman" pitchFamily="18" charset="0"/>
              </a:rPr>
              <a:t>Сейм.</a:t>
            </a:r>
            <a:r>
              <a:rPr lang="ru-RU" b="1" dirty="0" smtClean="0">
                <a:solidFill>
                  <a:schemeClr val="bg1"/>
                </a:solidFill>
                <a:latin typeface="Times New Roman" pitchFamily="18" charset="0"/>
                <a:cs typeface="Times New Roman" pitchFamily="18" charset="0"/>
              </a:rPr>
              <a:t> В состав заповедника входят 39 объектов, имеющих национальное, историческое, археологическое, природное и архитектурное значение. Площадь заповедника составляет 57 га. Ряд объектов, которые входят в состав заповедника, относятся к периоду гетманства Ивана Мазепы, который около 30 лет прожил в Батурине, из них 21 год был гетманом Украины.</a:t>
            </a:r>
            <a:br>
              <a:rPr lang="ru-RU" b="1"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В перечне объектов заповедника — дворец последнего гетмана Украины Кирилла Разумовского, построенный по проекту английского архитектора Чарльза Камерона, Воскресенская церковь — усыпальница Кирилла Розумовского, Дом Генерального Суда Левобережной Украины, </a:t>
            </a:r>
            <a:r>
              <a:rPr lang="ru-RU" b="1" dirty="0" err="1" smtClean="0">
                <a:solidFill>
                  <a:schemeClr val="bg1"/>
                </a:solidFill>
                <a:latin typeface="Times New Roman" pitchFamily="18" charset="0"/>
                <a:cs typeface="Times New Roman" pitchFamily="18" charset="0"/>
              </a:rPr>
              <a:t>Батуринский</a:t>
            </a:r>
            <a:r>
              <a:rPr lang="ru-RU" b="1" dirty="0" smtClean="0">
                <a:solidFill>
                  <a:schemeClr val="bg1"/>
                </a:solidFill>
                <a:latin typeface="Times New Roman" pitchFamily="18" charset="0"/>
                <a:cs typeface="Times New Roman" pitchFamily="18" charset="0"/>
              </a:rPr>
              <a:t> Святониколаевский — </a:t>
            </a:r>
            <a:r>
              <a:rPr lang="ru-RU" b="1" dirty="0" err="1" smtClean="0">
                <a:solidFill>
                  <a:schemeClr val="bg1"/>
                </a:solidFill>
                <a:latin typeface="Times New Roman" pitchFamily="18" charset="0"/>
                <a:cs typeface="Times New Roman" pitchFamily="18" charset="0"/>
              </a:rPr>
              <a:t>Крупицкий</a:t>
            </a:r>
            <a:r>
              <a:rPr lang="ru-RU" b="1" dirty="0" smtClean="0">
                <a:solidFill>
                  <a:schemeClr val="bg1"/>
                </a:solidFill>
                <a:latin typeface="Times New Roman" pitchFamily="18" charset="0"/>
                <a:cs typeface="Times New Roman" pitchFamily="18" charset="0"/>
              </a:rPr>
              <a:t> монастырь, основанный еще в </a:t>
            </a:r>
            <a:r>
              <a:rPr lang="ru-RU" b="1" dirty="0" err="1" smtClean="0">
                <a:solidFill>
                  <a:schemeClr val="bg1"/>
                </a:solidFill>
                <a:latin typeface="Times New Roman" pitchFamily="18" charset="0"/>
                <a:cs typeface="Times New Roman" pitchFamily="18" charset="0"/>
              </a:rPr>
              <a:t>домонгольский</a:t>
            </a:r>
            <a:r>
              <a:rPr lang="ru-RU" b="1" dirty="0" smtClean="0">
                <a:solidFill>
                  <a:schemeClr val="bg1"/>
                </a:solidFill>
                <a:latin typeface="Times New Roman" pitchFamily="18" charset="0"/>
                <a:cs typeface="Times New Roman" pitchFamily="18" charset="0"/>
              </a:rPr>
              <a:t> период на месте явления иконы Святого Николая Чудотворца, ландшафтный парк и т. д.</a:t>
            </a:r>
            <a:br>
              <a:rPr lang="ru-RU" b="1"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В урочище «Цитадель» сохранились остатки земляных </a:t>
            </a:r>
            <a:r>
              <a:rPr lang="ru-RU" b="1" dirty="0" err="1" smtClean="0">
                <a:solidFill>
                  <a:schemeClr val="bg1"/>
                </a:solidFill>
                <a:latin typeface="Times New Roman" pitchFamily="18" charset="0"/>
                <a:cs typeface="Times New Roman" pitchFamily="18" charset="0"/>
              </a:rPr>
              <a:t>укрепленией</a:t>
            </a:r>
            <a:r>
              <a:rPr lang="ru-RU" b="1" dirty="0" smtClean="0">
                <a:solidFill>
                  <a:schemeClr val="bg1"/>
                </a:solidFill>
                <a:latin typeface="Times New Roman" pitchFamily="18" charset="0"/>
                <a:cs typeface="Times New Roman" pitchFamily="18" charset="0"/>
              </a:rPr>
              <a:t> — крепости, возраст которой, по сведениям археологов составляет свыше 900 лет. В состав заповедника «Гетманская столица» входят и объекты, относящиеся к ХІХ-ХХ столетиям. Это могила и памятник основоположнику современного пчеловодства Петру Прокоповичу, изобретателю первого в мире рамочного </a:t>
            </a:r>
            <a:r>
              <a:rPr lang="ru-RU" b="1" dirty="0" err="1" smtClean="0">
                <a:solidFill>
                  <a:schemeClr val="bg1"/>
                </a:solidFill>
                <a:latin typeface="Times New Roman" pitchFamily="18" charset="0"/>
                <a:cs typeface="Times New Roman" pitchFamily="18" charset="0"/>
              </a:rPr>
              <a:t>улея</a:t>
            </a:r>
            <a:r>
              <a:rPr lang="ru-RU" b="1" dirty="0" smtClean="0">
                <a:solidFill>
                  <a:schemeClr val="bg1"/>
                </a:solidFill>
                <a:latin typeface="Times New Roman" pitchFamily="18" charset="0"/>
                <a:cs typeface="Times New Roman" pitchFamily="18" charset="0"/>
              </a:rPr>
              <a:t>.</a:t>
            </a:r>
            <a:br>
              <a:rPr lang="ru-RU" b="1"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В фондах заповедника сберегается более 15 тысяч экспонатов. Среди них — иконы, монеты, кресты, керамика, </a:t>
            </a:r>
            <a:r>
              <a:rPr lang="ru-RU" b="1" dirty="0" err="1" smtClean="0">
                <a:solidFill>
                  <a:schemeClr val="bg1"/>
                </a:solidFill>
                <a:latin typeface="Times New Roman" pitchFamily="18" charset="0"/>
                <a:cs typeface="Times New Roman" pitchFamily="18" charset="0"/>
              </a:rPr>
              <a:t>пистолы</a:t>
            </a:r>
            <a:r>
              <a:rPr lang="ru-RU" b="1" dirty="0" smtClean="0">
                <a:solidFill>
                  <a:schemeClr val="bg1"/>
                </a:solidFill>
                <a:latin typeface="Times New Roman" pitchFamily="18" charset="0"/>
                <a:cs typeface="Times New Roman" pitchFamily="18" charset="0"/>
              </a:rPr>
              <a:t>, пушки, наконечники стрел и пик, сабли, кресала и другие предметы казацкого периода в истории Украины. </a:t>
            </a:r>
            <a:r>
              <a:rPr lang="ru-RU" b="1" dirty="0" smtClean="0">
                <a:solidFill>
                  <a:schemeClr val="bg1"/>
                </a:solidFill>
                <a:latin typeface="Times New Roman" pitchFamily="18" charset="0"/>
                <a:cs typeface="Times New Roman" pitchFamily="18" charset="0"/>
              </a:rPr>
              <a:t>Также </a:t>
            </a:r>
            <a:r>
              <a:rPr lang="ru-RU" b="1" dirty="0" smtClean="0">
                <a:solidFill>
                  <a:schemeClr val="bg1"/>
                </a:solidFill>
                <a:latin typeface="Times New Roman" pitchFamily="18" charset="0"/>
                <a:cs typeface="Times New Roman" pitchFamily="18" charset="0"/>
              </a:rPr>
              <a:t>в фондах хранится собрание тканей и вышивок ХІХ столетия, предметы декоративно — прикладного искусства и нумизматики, картины, гравюры и скульптуры.</a:t>
            </a:r>
            <a:br>
              <a:rPr lang="ru-RU" b="1"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Особое место в фондах занимают предметы, относящиеся к событиям, связанным с </a:t>
            </a:r>
            <a:r>
              <a:rPr lang="ru-RU" b="1" dirty="0" err="1" smtClean="0">
                <a:solidFill>
                  <a:schemeClr val="bg1"/>
                </a:solidFill>
                <a:latin typeface="Times New Roman" pitchFamily="18" charset="0"/>
                <a:cs typeface="Times New Roman" pitchFamily="18" charset="0"/>
              </a:rPr>
              <a:t>Батуринской</a:t>
            </a:r>
            <a:r>
              <a:rPr lang="ru-RU" b="1" dirty="0" smtClean="0">
                <a:solidFill>
                  <a:schemeClr val="bg1"/>
                </a:solidFill>
                <a:latin typeface="Times New Roman" pitchFamily="18" charset="0"/>
                <a:cs typeface="Times New Roman" pitchFamily="18" charset="0"/>
              </a:rPr>
              <a:t> трагедией 2 ноября 1708 года, в результате которой войсками Меншикова были вырезаны практически все жители Батурина. На территории Цитадели установлен памятник жертвам этой трагедии, выполненный архитектором А. </a:t>
            </a:r>
            <a:r>
              <a:rPr lang="ru-RU" b="1" dirty="0" err="1" smtClean="0">
                <a:solidFill>
                  <a:schemeClr val="bg1"/>
                </a:solidFill>
                <a:latin typeface="Times New Roman" pitchFamily="18" charset="0"/>
                <a:cs typeface="Times New Roman" pitchFamily="18" charset="0"/>
              </a:rPr>
              <a:t>Гайдамакой</a:t>
            </a:r>
            <a:r>
              <a:rPr lang="ru-RU" dirty="0" smtClean="0">
                <a:solidFill>
                  <a:schemeClr val="bg1"/>
                </a:solidFill>
                <a:latin typeface="Times New Roman" pitchFamily="18" charset="0"/>
                <a:cs typeface="Times New Roman" pitchFamily="18" charset="0"/>
              </a:rPr>
              <a:t>.</a:t>
            </a:r>
            <a:endParaRPr lang="uk-UA" dirty="0">
              <a:solidFill>
                <a:schemeClr val="bg1"/>
              </a:solidFill>
              <a:latin typeface="Times New Roman" pitchFamily="18" charset="0"/>
              <a:cs typeface="Times New Roman" pitchFamily="18" charset="0"/>
            </a:endParaRPr>
          </a:p>
        </p:txBody>
      </p:sp>
      <p:pic>
        <p:nvPicPr>
          <p:cNvPr id="5" name="Рисунок 4" descr="4179523-c2f73730bca40a8d.jpg"/>
          <p:cNvPicPr>
            <a:picLocks noGrp="1" noChangeAspect="1"/>
          </p:cNvPicPr>
          <p:nvPr>
            <p:ph type="pic" idx="1"/>
          </p:nvPr>
        </p:nvPicPr>
        <p:blipFill>
          <a:blip r:embed="rId2"/>
          <a:srcRect l="22963" r="22963"/>
          <a:stretch>
            <a:fillRect/>
          </a:stretch>
        </p:blipFill>
        <p:spPr>
          <a:xfrm>
            <a:off x="714348" y="1071546"/>
            <a:ext cx="4143404" cy="4143404"/>
          </a:xfr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261466.jpg"/>
          <p:cNvPicPr>
            <a:picLocks noChangeAspect="1"/>
          </p:cNvPicPr>
          <p:nvPr/>
        </p:nvPicPr>
        <p:blipFill>
          <a:blip r:embed="rId2"/>
          <a:stretch>
            <a:fillRect/>
          </a:stretch>
        </p:blipFill>
        <p:spPr>
          <a:xfrm>
            <a:off x="0" y="0"/>
            <a:ext cx="8143900" cy="6858000"/>
          </a:xfrm>
          <a:prstGeom prst="rect">
            <a:avLst/>
          </a:prstGeom>
        </p:spPr>
      </p:pic>
      <p:sp>
        <p:nvSpPr>
          <p:cNvPr id="4" name="TextBox 3"/>
          <p:cNvSpPr txBox="1"/>
          <p:nvPr/>
        </p:nvSpPr>
        <p:spPr>
          <a:xfrm>
            <a:off x="0" y="6488668"/>
            <a:ext cx="5214974" cy="369332"/>
          </a:xfrm>
          <a:prstGeom prst="rect">
            <a:avLst/>
          </a:prstGeom>
          <a:noFill/>
        </p:spPr>
        <p:txBody>
          <a:bodyPr wrap="square" rtlCol="0">
            <a:spAutoFit/>
          </a:bodyPr>
          <a:lstStyle/>
          <a:p>
            <a:r>
              <a:rPr lang="uk-UA" b="1" u="sng" dirty="0" err="1">
                <a:solidFill>
                  <a:srgbClr val="FFFF00"/>
                </a:solidFill>
                <a:effectLst>
                  <a:outerShdw blurRad="38100" dist="38100" dir="2700000" algn="tl">
                    <a:srgbClr val="000000">
                      <a:alpha val="43137"/>
                    </a:srgbClr>
                  </a:outerShdw>
                </a:effectLst>
              </a:rPr>
              <a:t>Уманский</a:t>
            </a:r>
            <a:r>
              <a:rPr lang="uk-UA" b="1" u="sng" dirty="0">
                <a:solidFill>
                  <a:srgbClr val="FFFF00"/>
                </a:solidFill>
                <a:effectLst>
                  <a:outerShdw blurRad="38100" dist="38100" dir="2700000" algn="tl">
                    <a:srgbClr val="000000">
                      <a:alpha val="43137"/>
                    </a:srgbClr>
                  </a:outerShdw>
                </a:effectLst>
              </a:rPr>
              <a:t> </a:t>
            </a:r>
            <a:r>
              <a:rPr lang="uk-UA" b="1" u="sng" dirty="0" err="1">
                <a:solidFill>
                  <a:srgbClr val="FFFF00"/>
                </a:solidFill>
                <a:effectLst>
                  <a:outerShdw blurRad="38100" dist="38100" dir="2700000" algn="tl">
                    <a:srgbClr val="000000">
                      <a:alpha val="43137"/>
                    </a:srgbClr>
                  </a:outerShdw>
                </a:effectLst>
              </a:rPr>
              <a:t>дендрологический</a:t>
            </a:r>
            <a:r>
              <a:rPr lang="uk-UA" b="1" u="sng" dirty="0">
                <a:solidFill>
                  <a:srgbClr val="FFFF00"/>
                </a:solidFill>
                <a:effectLst>
                  <a:outerShdw blurRad="38100" dist="38100" dir="2700000" algn="tl">
                    <a:srgbClr val="000000">
                      <a:alpha val="43137"/>
                    </a:srgbClr>
                  </a:outerShdw>
                </a:effectLst>
              </a:rPr>
              <a:t> парк</a:t>
            </a:r>
            <a:endParaRPr lang="uk-UA" u="sng"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2928894" y="0"/>
            <a:ext cx="6215106" cy="3970318"/>
          </a:xfrm>
          <a:prstGeom prst="rect">
            <a:avLst/>
          </a:prstGeom>
          <a:noFill/>
        </p:spPr>
        <p:txBody>
          <a:bodyPr wrap="square" rtlCol="0">
            <a:spAutoFit/>
          </a:bodyPr>
          <a:lstStyle/>
          <a:p>
            <a:pPr algn="r"/>
            <a:r>
              <a:rPr lang="ru-RU" sz="1200" dirty="0">
                <a:solidFill>
                  <a:srgbClr val="002060"/>
                </a:solidFill>
              </a:rPr>
              <a:t>Уголки парка связаны с мифами и легендами Древней Греции и Рима, преданиями из жизни семьи </a:t>
            </a:r>
            <a:r>
              <a:rPr lang="ru-RU" sz="1200" dirty="0" err="1">
                <a:solidFill>
                  <a:srgbClr val="002060"/>
                </a:solidFill>
              </a:rPr>
              <a:t>Потоцких</a:t>
            </a:r>
            <a:r>
              <a:rPr lang="ru-RU" sz="1200" dirty="0">
                <a:solidFill>
                  <a:srgbClr val="002060"/>
                </a:solidFill>
              </a:rPr>
              <a:t>. Главный вход в "Софиевку" украшают две сторожевые башни, венец которых заимствован из храма древнеримской богини домашнего очага и огня Весты в </a:t>
            </a:r>
            <a:r>
              <a:rPr lang="ru-RU" sz="1200" dirty="0" err="1">
                <a:solidFill>
                  <a:srgbClr val="002060"/>
                </a:solidFill>
              </a:rPr>
              <a:t>Тиволи</a:t>
            </a:r>
            <a:r>
              <a:rPr lang="ru-RU" sz="1200" dirty="0">
                <a:solidFill>
                  <a:srgbClr val="002060"/>
                </a:solidFill>
              </a:rPr>
              <a:t>. От входа вглубь парка уводит тенистая аллея, обсаженная вековыми деревьями, вдоль которой журчит река Каменка. После плавного поворота взору открывается павильон Флоры, богини весны и цветов. Это чрезвычайно красивое архитектурное сооружение с белой колоннадой в дорическом стиле, сквозь которую открывается чарующий пейзаж Нижнего пруда, терраса Муз, </a:t>
            </a:r>
            <a:r>
              <a:rPr lang="ru-RU" sz="1200" dirty="0" err="1">
                <a:solidFill>
                  <a:srgbClr val="002060"/>
                </a:solidFill>
              </a:rPr>
              <a:t>Левкадская</a:t>
            </a:r>
            <a:r>
              <a:rPr lang="ru-RU" sz="1200" dirty="0">
                <a:solidFill>
                  <a:srgbClr val="002060"/>
                </a:solidFill>
              </a:rPr>
              <a:t> скала со смотровой площадкой "Бельведер" и фонтан "Змея"...</a:t>
            </a:r>
            <a:r>
              <a:rPr lang="ru-RU" sz="1200" dirty="0" smtClean="0">
                <a:solidFill>
                  <a:srgbClr val="002060"/>
                </a:solidFill>
              </a:rPr>
              <a:t/>
            </a:r>
            <a:br>
              <a:rPr lang="ru-RU" sz="1200" dirty="0" smtClean="0">
                <a:solidFill>
                  <a:srgbClr val="002060"/>
                </a:solidFill>
              </a:rPr>
            </a:br>
            <a:r>
              <a:rPr lang="ru-RU" sz="1200" dirty="0">
                <a:solidFill>
                  <a:srgbClr val="002060"/>
                </a:solidFill>
              </a:rPr>
              <a:t>В 1929 году "Софиевка" была объявлена Государственным заповедником, ей предоставляется самостоятельный статус, и до 1955 года она несколько раз </a:t>
            </a:r>
            <a:r>
              <a:rPr lang="ru-RU" sz="1200" dirty="0" err="1">
                <a:solidFill>
                  <a:srgbClr val="002060"/>
                </a:solidFill>
              </a:rPr>
              <a:t>переподчиняется</a:t>
            </a:r>
            <a:r>
              <a:rPr lang="ru-RU" sz="1200" dirty="0">
                <a:solidFill>
                  <a:srgbClr val="002060"/>
                </a:solidFill>
              </a:rPr>
              <a:t> различным ведомствам и министерствам.</a:t>
            </a:r>
            <a:r>
              <a:rPr lang="ru-RU" sz="1200" dirty="0" smtClean="0">
                <a:solidFill>
                  <a:srgbClr val="002060"/>
                </a:solidFill>
              </a:rPr>
              <a:t/>
            </a:r>
            <a:br>
              <a:rPr lang="ru-RU" sz="1200" dirty="0" smtClean="0">
                <a:solidFill>
                  <a:srgbClr val="002060"/>
                </a:solidFill>
              </a:rPr>
            </a:br>
            <a:r>
              <a:rPr lang="ru-RU" sz="1200" dirty="0">
                <a:solidFill>
                  <a:srgbClr val="002060"/>
                </a:solidFill>
              </a:rPr>
              <a:t>Во время Великой Отечественной войны в парке были разрушены многие архитектурные памятники. После освобождения Умани 10 марта 1944 года парк возобновил свою работу.</a:t>
            </a:r>
            <a:r>
              <a:rPr lang="ru-RU" sz="1200" dirty="0" smtClean="0">
                <a:solidFill>
                  <a:srgbClr val="002060"/>
                </a:solidFill>
              </a:rPr>
              <a:t/>
            </a:r>
            <a:br>
              <a:rPr lang="ru-RU" sz="1200" dirty="0" smtClean="0">
                <a:solidFill>
                  <a:srgbClr val="002060"/>
                </a:solidFill>
              </a:rPr>
            </a:br>
            <a:r>
              <a:rPr lang="ru-RU" sz="1200" dirty="0">
                <a:solidFill>
                  <a:srgbClr val="002060"/>
                </a:solidFill>
              </a:rPr>
              <a:t>Сейчас здесь </a:t>
            </a:r>
            <a:r>
              <a:rPr lang="ru-RU" sz="1200" dirty="0" err="1">
                <a:solidFill>
                  <a:srgbClr val="002060"/>
                </a:solidFill>
              </a:rPr>
              <a:t>крупнеший</a:t>
            </a:r>
            <a:r>
              <a:rPr lang="ru-RU" sz="1200" dirty="0">
                <a:solidFill>
                  <a:srgbClr val="002060"/>
                </a:solidFill>
              </a:rPr>
              <a:t> центр по интродукции и акклиматизации растений </a:t>
            </a:r>
            <a:r>
              <a:rPr lang="ru-RU" sz="1200" dirty="0" err="1">
                <a:solidFill>
                  <a:srgbClr val="002060"/>
                </a:solidFill>
              </a:rPr>
              <a:t>Правобержной</a:t>
            </a:r>
            <a:r>
              <a:rPr lang="ru-RU" sz="1200" dirty="0">
                <a:solidFill>
                  <a:srgbClr val="002060"/>
                </a:solidFill>
              </a:rPr>
              <a:t> лесостепи Украины. Насчитывается более 2 тысяч таксонов растений. </a:t>
            </a:r>
            <a:r>
              <a:rPr lang="ru-RU" sz="1200" dirty="0" smtClean="0">
                <a:solidFill>
                  <a:srgbClr val="002060"/>
                </a:solidFill>
              </a:rPr>
              <a:t/>
            </a:r>
            <a:br>
              <a:rPr lang="ru-RU" sz="1200" dirty="0" smtClean="0">
                <a:solidFill>
                  <a:srgbClr val="002060"/>
                </a:solidFill>
              </a:rPr>
            </a:br>
            <a:r>
              <a:rPr lang="ru-RU" sz="1200" dirty="0">
                <a:solidFill>
                  <a:srgbClr val="002060"/>
                </a:solidFill>
              </a:rPr>
              <a:t>Хороша "Софиевка" в любое время года: и в весеннее цветение, и в жаркий летний зной, и золотой осенью, и в зимнее безмолвие...</a:t>
            </a:r>
            <a:endParaRPr lang="uk-UA" sz="1200"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242048" cy="1571636"/>
          </a:xfrm>
        </p:spPr>
        <p:txBody>
          <a:bodyPr>
            <a:noAutofit/>
          </a:bodyPr>
          <a:lstStyle/>
          <a:p>
            <a:r>
              <a:rPr lang="ru-RU" sz="900" b="0" dirty="0" smtClean="0">
                <a:latin typeface="Times New Roman" pitchFamily="18" charset="0"/>
                <a:cs typeface="Times New Roman" pitchFamily="18" charset="0"/>
              </a:rPr>
              <a:t>биосферный заповедник на территории Большого </a:t>
            </a:r>
            <a:r>
              <a:rPr lang="ru-RU" sz="900" b="0" dirty="0" err="1" smtClean="0">
                <a:latin typeface="Times New Roman" pitchFamily="18" charset="0"/>
                <a:cs typeface="Times New Roman" pitchFamily="18" charset="0"/>
              </a:rPr>
              <a:t>Чапельского</a:t>
            </a:r>
            <a:r>
              <a:rPr lang="ru-RU" sz="900" b="0" dirty="0" smtClean="0">
                <a:latin typeface="Times New Roman" pitchFamily="18" charset="0"/>
                <a:cs typeface="Times New Roman" pitchFamily="18" charset="0"/>
              </a:rPr>
              <a:t> </a:t>
            </a:r>
            <a:r>
              <a:rPr lang="ru-RU" sz="900" b="0" dirty="0" err="1" smtClean="0">
                <a:latin typeface="Times New Roman" pitchFamily="18" charset="0"/>
                <a:cs typeface="Times New Roman" pitchFamily="18" charset="0"/>
              </a:rPr>
              <a:t>пода.</a:t>
            </a:r>
            <a:r>
              <a:rPr lang="ru-RU" sz="900" dirty="0" err="1" smtClean="0">
                <a:latin typeface="Times New Roman" pitchFamily="18" charset="0"/>
                <a:cs typeface="Times New Roman" pitchFamily="18" charset="0"/>
              </a:rPr>
              <a:t>Расположен</a:t>
            </a:r>
            <a:r>
              <a:rPr lang="ru-RU" sz="900" b="0" dirty="0" smtClean="0">
                <a:latin typeface="Times New Roman" pitchFamily="18" charset="0"/>
                <a:cs typeface="Times New Roman" pitchFamily="18" charset="0"/>
              </a:rPr>
              <a:t> в Херсонской области Украины, вблизи одноименного посёлка городского типа </a:t>
            </a:r>
            <a:r>
              <a:rPr lang="ru-RU" sz="900" b="0" dirty="0" err="1" smtClean="0">
                <a:latin typeface="Times New Roman" pitchFamily="18" charset="0"/>
                <a:cs typeface="Times New Roman" pitchFamily="18" charset="0"/>
              </a:rPr>
              <a:t>Аскания-Нова</a:t>
            </a:r>
            <a:r>
              <a:rPr lang="ru-RU" sz="900" b="0" dirty="0" smtClean="0">
                <a:latin typeface="Times New Roman" pitchFamily="18" charset="0"/>
                <a:cs typeface="Times New Roman" pitchFamily="18" charset="0"/>
              </a:rPr>
              <a:t>, в 60 км к юго-востоку от </a:t>
            </a:r>
            <a:r>
              <a:rPr lang="ru-RU" sz="900" b="0" dirty="0" err="1" smtClean="0">
                <a:latin typeface="Times New Roman" pitchFamily="18" charset="0"/>
                <a:cs typeface="Times New Roman" pitchFamily="18" charset="0"/>
              </a:rPr>
              <a:t>Каховки.</a:t>
            </a:r>
            <a:r>
              <a:rPr lang="ru-RU" sz="900" b="0" dirty="0" err="1" smtClean="0">
                <a:latin typeface="Times New Roman" pitchFamily="18" charset="0"/>
                <a:cs typeface="Times New Roman" pitchFamily="18" charset="0"/>
              </a:rPr>
              <a:t>Это</a:t>
            </a:r>
            <a:r>
              <a:rPr lang="ru-RU" sz="900" b="0" dirty="0" smtClean="0">
                <a:latin typeface="Times New Roman" pitchFamily="18" charset="0"/>
                <a:cs typeface="Times New Roman" pitchFamily="18" charset="0"/>
              </a:rPr>
              <a:t> </a:t>
            </a:r>
            <a:r>
              <a:rPr lang="ru-RU" sz="900" b="0" dirty="0" smtClean="0">
                <a:latin typeface="Times New Roman" pitchFamily="18" charset="0"/>
                <a:cs typeface="Times New Roman" pitchFamily="18" charset="0"/>
              </a:rPr>
              <a:t>всемирно известный национальный  заповедник Украины, единственный в Европе уголок </a:t>
            </a:r>
            <a:r>
              <a:rPr lang="ru-RU" sz="900" b="0" dirty="0" err="1" smtClean="0">
                <a:latin typeface="Times New Roman" pitchFamily="18" charset="0"/>
                <a:cs typeface="Times New Roman" pitchFamily="18" charset="0"/>
              </a:rPr>
              <a:t>типчако-ковыльной</a:t>
            </a:r>
            <a:r>
              <a:rPr lang="ru-RU" sz="900" b="0" dirty="0" smtClean="0">
                <a:latin typeface="Times New Roman" pitchFamily="18" charset="0"/>
                <a:cs typeface="Times New Roman" pitchFamily="18" charset="0"/>
              </a:rPr>
              <a:t> степи, которой никогда не касался плуг. </a:t>
            </a:r>
            <a:r>
              <a:rPr lang="ru-RU" sz="900" dirty="0" smtClean="0">
                <a:latin typeface="Times New Roman" pitchFamily="18" charset="0"/>
                <a:cs typeface="Times New Roman" pitchFamily="18" charset="0"/>
              </a:rPr>
              <a:t/>
            </a:r>
            <a:br>
              <a:rPr lang="ru-RU" sz="900" dirty="0" smtClean="0">
                <a:latin typeface="Times New Roman" pitchFamily="18" charset="0"/>
                <a:cs typeface="Times New Roman" pitchFamily="18" charset="0"/>
              </a:rPr>
            </a:br>
            <a:r>
              <a:rPr lang="ru-RU" sz="900" b="0" dirty="0" smtClean="0">
                <a:latin typeface="Times New Roman" pitchFamily="18" charset="0"/>
                <a:cs typeface="Times New Roman" pitchFamily="18" charset="0"/>
              </a:rPr>
              <a:t>Здесь создан зоопарк, где собраны птицы и звери почти со всех стран мира. Дикие животные содержатся на воле или в </a:t>
            </a:r>
            <a:r>
              <a:rPr lang="ru-RU" sz="900" b="0" dirty="0" err="1" smtClean="0">
                <a:latin typeface="Times New Roman" pitchFamily="18" charset="0"/>
                <a:cs typeface="Times New Roman" pitchFamily="18" charset="0"/>
              </a:rPr>
              <a:t>полуневоле</a:t>
            </a:r>
            <a:r>
              <a:rPr lang="ru-RU" sz="900" b="0"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
            </a:r>
            <a:br>
              <a:rPr lang="ru-RU" sz="900" dirty="0" smtClean="0">
                <a:latin typeface="Times New Roman" pitchFamily="18" charset="0"/>
                <a:cs typeface="Times New Roman" pitchFamily="18" charset="0"/>
              </a:rPr>
            </a:br>
            <a:r>
              <a:rPr lang="ru-RU" sz="900" b="0" dirty="0" smtClean="0">
                <a:latin typeface="Times New Roman" pitchFamily="18" charset="0"/>
                <a:cs typeface="Times New Roman" pitchFamily="18" charset="0"/>
              </a:rPr>
              <a:t>Большую часть территории занимает живописный ботанический парк с многочисленными искусственными озерами и прудами, в котором </a:t>
            </a:r>
            <a:r>
              <a:rPr lang="ru-RU" sz="900" b="0" dirty="0" smtClean="0">
                <a:latin typeface="Times New Roman" pitchFamily="18" charset="0"/>
                <a:cs typeface="Times New Roman" pitchFamily="18" charset="0"/>
              </a:rPr>
              <a:t>произрастают </a:t>
            </a:r>
            <a:r>
              <a:rPr lang="ru-RU" sz="900" b="0" dirty="0" smtClean="0">
                <a:latin typeface="Times New Roman" pitchFamily="18" charset="0"/>
                <a:cs typeface="Times New Roman" pitchFamily="18" charset="0"/>
              </a:rPr>
              <a:t>деревья и кустарники всех климатических зон земли.</a:t>
            </a:r>
            <a:r>
              <a:rPr lang="ru-RU" sz="900" dirty="0" smtClean="0">
                <a:latin typeface="Times New Roman" pitchFamily="18" charset="0"/>
                <a:cs typeface="Times New Roman" pitchFamily="18" charset="0"/>
              </a:rPr>
              <a:t/>
            </a:r>
            <a:br>
              <a:rPr lang="ru-RU" sz="900" dirty="0" smtClean="0">
                <a:latin typeface="Times New Roman" pitchFamily="18" charset="0"/>
                <a:cs typeface="Times New Roman" pitchFamily="18" charset="0"/>
              </a:rPr>
            </a:br>
            <a:r>
              <a:rPr lang="ru-RU" sz="900" b="0" dirty="0" smtClean="0">
                <a:latin typeface="Times New Roman" pitchFamily="18" charset="0"/>
                <a:cs typeface="Times New Roman" pitchFamily="18" charset="0"/>
              </a:rPr>
              <a:t>Заповедник </a:t>
            </a:r>
            <a:r>
              <a:rPr lang="ru-RU" sz="900" b="0" dirty="0" err="1" smtClean="0">
                <a:latin typeface="Times New Roman" pitchFamily="18" charset="0"/>
                <a:cs typeface="Times New Roman" pitchFamily="18" charset="0"/>
              </a:rPr>
              <a:t>Аскания</a:t>
            </a:r>
            <a:r>
              <a:rPr lang="ru-RU" sz="900" b="0" dirty="0" smtClean="0">
                <a:latin typeface="Times New Roman" pitchFamily="18" charset="0"/>
                <a:cs typeface="Times New Roman" pitchFamily="18" charset="0"/>
              </a:rPr>
              <a:t> Нова отличается от других заповедников тем, что на его территории помимо местных, аборигенных, степных видов дикой фауны, хорошо прижились многие редкие животные, привезенные не только из Европы и Азии, но из Африки, Австралии и Америки. Здесь в обширных загонах зоопарка площадью в 30 кв. км содержатся в </a:t>
            </a:r>
            <a:r>
              <a:rPr lang="ru-RU" sz="900" b="0" dirty="0" err="1" smtClean="0">
                <a:latin typeface="Times New Roman" pitchFamily="18" charset="0"/>
                <a:cs typeface="Times New Roman" pitchFamily="18" charset="0"/>
              </a:rPr>
              <a:t>полувольных</a:t>
            </a:r>
            <a:r>
              <a:rPr lang="ru-RU" sz="900" b="0" dirty="0" smtClean="0">
                <a:latin typeface="Times New Roman" pitchFamily="18" charset="0"/>
                <a:cs typeface="Times New Roman" pitchFamily="18" charset="0"/>
              </a:rPr>
              <a:t> условиях зебры и антилопы, бизоны и буйволы, олени и дикие лошади - всего более 1000 животных </a:t>
            </a:r>
            <a:r>
              <a:rPr lang="ru-RU" sz="900" b="0" dirty="0" smtClean="0">
                <a:latin typeface="Times New Roman" pitchFamily="18" charset="0"/>
                <a:cs typeface="Times New Roman" pitchFamily="18" charset="0"/>
              </a:rPr>
              <a:t>и 40 гибридных </a:t>
            </a:r>
            <a:r>
              <a:rPr lang="ru-RU" sz="900" b="0" dirty="0" smtClean="0">
                <a:latin typeface="Times New Roman" pitchFamily="18" charset="0"/>
                <a:cs typeface="Times New Roman" pitchFamily="18" charset="0"/>
              </a:rPr>
              <a:t>форм.</a:t>
            </a:r>
            <a:endParaRPr lang="uk-UA" sz="900" dirty="0">
              <a:latin typeface="Times New Roman" pitchFamily="18" charset="0"/>
              <a:cs typeface="Times New Roman" pitchFamily="18" charset="0"/>
            </a:endParaRPr>
          </a:p>
        </p:txBody>
      </p:sp>
      <p:pic>
        <p:nvPicPr>
          <p:cNvPr id="7" name="Содержимое 6" descr="182307ed7bc2.jpg"/>
          <p:cNvPicPr>
            <a:picLocks noGrp="1" noChangeAspect="1"/>
          </p:cNvPicPr>
          <p:nvPr>
            <p:ph sz="half" idx="1"/>
          </p:nvPr>
        </p:nvPicPr>
        <p:blipFill>
          <a:blip r:embed="rId2"/>
          <a:stretch>
            <a:fillRect/>
          </a:stretch>
        </p:blipFill>
        <p:spPr>
          <a:xfrm>
            <a:off x="0" y="1857364"/>
            <a:ext cx="3571868" cy="4714908"/>
          </a:xfrm>
        </p:spPr>
      </p:pic>
      <p:pic>
        <p:nvPicPr>
          <p:cNvPr id="6" name="Содержимое 5" descr="collage.jpg"/>
          <p:cNvPicPr>
            <a:picLocks noGrp="1" noChangeAspect="1"/>
          </p:cNvPicPr>
          <p:nvPr>
            <p:ph sz="half" idx="2"/>
          </p:nvPr>
        </p:nvPicPr>
        <p:blipFill>
          <a:blip r:embed="rId3"/>
          <a:stretch>
            <a:fillRect/>
          </a:stretch>
        </p:blipFill>
        <p:spPr>
          <a:xfrm>
            <a:off x="3571868" y="1714488"/>
            <a:ext cx="4572032" cy="4929222"/>
          </a:xfrm>
        </p:spPr>
      </p:pic>
      <p:sp>
        <p:nvSpPr>
          <p:cNvPr id="5" name="TextBox 4"/>
          <p:cNvSpPr txBox="1"/>
          <p:nvPr/>
        </p:nvSpPr>
        <p:spPr>
          <a:xfrm>
            <a:off x="8358214" y="357166"/>
            <a:ext cx="571504" cy="10895290"/>
          </a:xfrm>
          <a:prstGeom prst="rect">
            <a:avLst/>
          </a:prstGeom>
          <a:noFill/>
        </p:spPr>
        <p:txBody>
          <a:bodyPr wrap="square" rtlCol="0">
            <a:spAutoFit/>
          </a:bodyPr>
          <a:lstStyle/>
          <a:p>
            <a:r>
              <a:rPr lang="ru-RU" sz="3600" dirty="0" err="1" smtClean="0">
                <a:solidFill>
                  <a:srgbClr val="FFFF00"/>
                </a:solidFill>
              </a:rPr>
              <a:t>Аскания</a:t>
            </a:r>
            <a:r>
              <a:rPr lang="ru-RU" sz="3600" dirty="0" smtClean="0">
                <a:solidFill>
                  <a:srgbClr val="FFFF00"/>
                </a:solidFill>
              </a:rPr>
              <a:t> Нова</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0"/>
            <a:ext cx="3429000" cy="1071546"/>
          </a:xfrm>
        </p:spPr>
        <p:txBody>
          <a:bodyPr>
            <a:noAutofit/>
          </a:bodyPr>
          <a:lstStyle/>
          <a:p>
            <a:pPr algn="ct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Национальный</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природный</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парк Синевир</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sz="half" idx="2"/>
          </p:nvPr>
        </p:nvSpPr>
        <p:spPr>
          <a:xfrm>
            <a:off x="5389098" y="1214422"/>
            <a:ext cx="3429000" cy="5357850"/>
          </a:xfrm>
        </p:spPr>
        <p:txBody>
          <a:bodyPr>
            <a:normAutofit fontScale="92500"/>
          </a:bodyPr>
          <a:lstStyle/>
          <a:p>
            <a:r>
              <a:rPr lang="ru-RU" dirty="0" smtClean="0"/>
              <a:t>Национальный </a:t>
            </a:r>
            <a:r>
              <a:rPr lang="ru-RU" dirty="0" smtClean="0"/>
              <a:t>парк создан 5 января 1989 года</a:t>
            </a:r>
            <a:r>
              <a:rPr lang="ru-RU" dirty="0" smtClean="0"/>
              <a:t>.</a:t>
            </a:r>
            <a:r>
              <a:rPr lang="ru-RU" b="1" dirty="0" smtClean="0"/>
              <a:t> </a:t>
            </a:r>
            <a:r>
              <a:rPr lang="ru-RU" b="1" dirty="0" smtClean="0"/>
              <a:t>Расположен в</a:t>
            </a:r>
            <a:r>
              <a:rPr lang="ru-RU" dirty="0" smtClean="0"/>
              <a:t> </a:t>
            </a:r>
            <a:r>
              <a:rPr lang="ru-RU" dirty="0" smtClean="0"/>
              <a:t>Закарпатской </a:t>
            </a:r>
            <a:r>
              <a:rPr lang="ru-RU" dirty="0" smtClean="0"/>
              <a:t>обл., </a:t>
            </a:r>
            <a:r>
              <a:rPr lang="ru-RU" dirty="0" err="1" smtClean="0"/>
              <a:t>Межгорский</a:t>
            </a:r>
            <a:r>
              <a:rPr lang="ru-RU" dirty="0" smtClean="0"/>
              <a:t> р-н, село </a:t>
            </a:r>
            <a:r>
              <a:rPr lang="ru-RU" dirty="0" err="1" smtClean="0"/>
              <a:t>Синевирская</a:t>
            </a:r>
            <a:r>
              <a:rPr lang="ru-RU" dirty="0" smtClean="0"/>
              <a:t> </a:t>
            </a:r>
            <a:r>
              <a:rPr lang="ru-RU" dirty="0" smtClean="0"/>
              <a:t>Поляна.</a:t>
            </a:r>
            <a:r>
              <a:rPr lang="ru-RU" dirty="0" smtClean="0"/>
              <a:t> Своим названием парк обязан расположенному на его территории озеру </a:t>
            </a:r>
            <a:r>
              <a:rPr lang="ru-RU" dirty="0" err="1" smtClean="0"/>
              <a:t>Синевир</a:t>
            </a:r>
            <a:r>
              <a:rPr lang="ru-RU" dirty="0" smtClean="0"/>
              <a:t>, известное также как Морское Око — крупнейшему озеру Закарпатья.</a:t>
            </a:r>
            <a:br>
              <a:rPr lang="ru-RU" dirty="0" smtClean="0"/>
            </a:br>
            <a:r>
              <a:rPr lang="ru-RU" i="1" dirty="0" smtClean="0"/>
              <a:t>Флора:</a:t>
            </a:r>
            <a:r>
              <a:rPr lang="ru-RU" dirty="0" smtClean="0"/>
              <a:t> общее количество видов растений, произрастающих на территории парка — 914, из них 38 занесены в Красную книгу Украины.</a:t>
            </a:r>
            <a:br>
              <a:rPr lang="ru-RU" dirty="0" smtClean="0"/>
            </a:br>
            <a:r>
              <a:rPr lang="ru-RU" i="1" dirty="0" smtClean="0"/>
              <a:t>Фауна:</a:t>
            </a:r>
            <a:r>
              <a:rPr lang="ru-RU" dirty="0" smtClean="0"/>
              <a:t> общее количество видов животных, обитающих на территории парка — 236, из них 22 занесены в Красную книгу Украины.</a:t>
            </a:r>
            <a:br>
              <a:rPr lang="ru-RU" dirty="0" smtClean="0"/>
            </a:br>
            <a:r>
              <a:rPr lang="ru-RU" dirty="0" smtClean="0"/>
              <a:t>Также на территории </a:t>
            </a:r>
            <a:r>
              <a:rPr lang="ru-RU" dirty="0" err="1" smtClean="0"/>
              <a:t>Синевира</a:t>
            </a:r>
            <a:r>
              <a:rPr lang="ru-RU" dirty="0" smtClean="0"/>
              <a:t> находятся деревянные скульптуры народного творчества, которые символизируют историю и  культуру местного народа.</a:t>
            </a:r>
            <a:br>
              <a:rPr lang="ru-RU" dirty="0" smtClean="0"/>
            </a:br>
            <a:r>
              <a:rPr lang="ru-RU" dirty="0" smtClean="0"/>
              <a:t>Вблизи парка </a:t>
            </a:r>
            <a:r>
              <a:rPr lang="ru-RU" dirty="0" smtClean="0"/>
              <a:t>находится </a:t>
            </a:r>
            <a:r>
              <a:rPr lang="ru-RU" dirty="0" smtClean="0"/>
              <a:t>Музей Лесосплава на Черной Реке. Музей под открытым небом частично расположен непосредственно на воде и является гидротехническим сооружением XIX века, которое использовали для сплава леса, связанного в плоты.  </a:t>
            </a:r>
            <a:endParaRPr lang="uk-UA" dirty="0"/>
          </a:p>
        </p:txBody>
      </p:sp>
      <p:pic>
        <p:nvPicPr>
          <p:cNvPr id="5" name="Рисунок 4" descr="11_karp.jpg"/>
          <p:cNvPicPr>
            <a:picLocks noGrp="1" noChangeAspect="1"/>
          </p:cNvPicPr>
          <p:nvPr>
            <p:ph type="pic" idx="1"/>
          </p:nvPr>
        </p:nvPicPr>
        <p:blipFill>
          <a:blip r:embed="rId2"/>
          <a:srcRect l="26380" r="26380"/>
          <a:stretch>
            <a:fillRect/>
          </a:stretch>
        </p:blipFill>
        <p:spPr>
          <a:xfrm>
            <a:off x="642910" y="1000108"/>
            <a:ext cx="4206240" cy="4206240"/>
          </a:xfrm>
        </p:spPr>
      </p:pic>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6" y="214290"/>
            <a:ext cx="2000232" cy="1000132"/>
          </a:xfrm>
          <a:ln/>
          <a:scene3d>
            <a:camera prst="perspectiveHeroicExtremeLeftFacing"/>
            <a:lightRig rig="threePt" dir="t"/>
          </a:scene3d>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uk-UA" sz="18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Дунайский</a:t>
            </a:r>
            <a:r>
              <a:rPr lang="uk-UA" sz="1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18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биосферный</a:t>
            </a:r>
            <a:r>
              <a:rPr lang="uk-UA" sz="1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18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заповедник</a:t>
            </a:r>
            <a:endParaRPr lang="uk-UA" sz="1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idx="2"/>
          </p:nvPr>
        </p:nvSpPr>
        <p:spPr>
          <a:xfrm>
            <a:off x="457200" y="142852"/>
            <a:ext cx="6615130" cy="1857388"/>
          </a:xfrm>
        </p:spPr>
        <p:txBody>
          <a:bodyPr>
            <a:normAutofit fontScale="70000" lnSpcReduction="20000"/>
          </a:bodyPr>
          <a:lstStyle/>
          <a:p>
            <a:r>
              <a:rPr lang="uk-UA" b="1" dirty="0" err="1" smtClean="0">
                <a:solidFill>
                  <a:srgbClr val="7030A0"/>
                </a:solidFill>
                <a:latin typeface="Times New Roman" pitchFamily="18" charset="0"/>
                <a:cs typeface="Times New Roman" pitchFamily="18" charset="0"/>
              </a:rPr>
              <a:t>Государственный</a:t>
            </a:r>
            <a:r>
              <a:rPr lang="uk-UA" b="1" dirty="0" smtClean="0">
                <a:solidFill>
                  <a:srgbClr val="7030A0"/>
                </a:solidFill>
                <a:latin typeface="Times New Roman" pitchFamily="18" charset="0"/>
                <a:cs typeface="Times New Roman" pitchFamily="18" charset="0"/>
              </a:rPr>
              <a:t> </a:t>
            </a:r>
            <a:r>
              <a:rPr lang="uk-UA" b="1" dirty="0" err="1" smtClean="0">
                <a:solidFill>
                  <a:srgbClr val="7030A0"/>
                </a:solidFill>
                <a:latin typeface="Times New Roman" pitchFamily="18" charset="0"/>
                <a:cs typeface="Times New Roman" pitchFamily="18" charset="0"/>
              </a:rPr>
              <a:t>заповедник</a:t>
            </a:r>
            <a:r>
              <a:rPr lang="uk-UA" b="1" dirty="0" smtClean="0">
                <a:solidFill>
                  <a:srgbClr val="7030A0"/>
                </a:solidFill>
                <a:latin typeface="Times New Roman" pitchFamily="18" charset="0"/>
                <a:cs typeface="Times New Roman" pitchFamily="18" charset="0"/>
              </a:rPr>
              <a:t> </a:t>
            </a:r>
            <a:r>
              <a:rPr lang="ru-RU" b="1" dirty="0" smtClean="0">
                <a:solidFill>
                  <a:srgbClr val="7030A0"/>
                </a:solidFill>
                <a:latin typeface="Times New Roman" pitchFamily="18" charset="0"/>
                <a:cs typeface="Times New Roman" pitchFamily="18" charset="0"/>
              </a:rPr>
              <a:t>расположенный</a:t>
            </a:r>
            <a:r>
              <a:rPr lang="ru-RU" b="1" dirty="0" smtClean="0">
                <a:solidFill>
                  <a:srgbClr val="7030A0"/>
                </a:solidFill>
                <a:latin typeface="Times New Roman" pitchFamily="18" charset="0"/>
                <a:cs typeface="Times New Roman" pitchFamily="18" charset="0"/>
              </a:rPr>
              <a:t> в </a:t>
            </a:r>
            <a:r>
              <a:rPr lang="ru-RU" b="1" dirty="0" err="1" smtClean="0">
                <a:solidFill>
                  <a:srgbClr val="7030A0"/>
                </a:solidFill>
                <a:latin typeface="Times New Roman" pitchFamily="18" charset="0"/>
                <a:cs typeface="Times New Roman" pitchFamily="18" charset="0"/>
              </a:rPr>
              <a:t>Килийском</a:t>
            </a:r>
            <a:r>
              <a:rPr lang="ru-RU" b="1" dirty="0" smtClean="0">
                <a:solidFill>
                  <a:srgbClr val="7030A0"/>
                </a:solidFill>
                <a:latin typeface="Times New Roman" pitchFamily="18" charset="0"/>
                <a:cs typeface="Times New Roman" pitchFamily="18" charset="0"/>
              </a:rPr>
              <a:t> гирле реки Дунай, на территории Одесской </a:t>
            </a:r>
            <a:r>
              <a:rPr lang="ru-RU" b="1" dirty="0" smtClean="0">
                <a:solidFill>
                  <a:srgbClr val="7030A0"/>
                </a:solidFill>
                <a:latin typeface="Times New Roman" pitchFamily="18" charset="0"/>
                <a:cs typeface="Times New Roman" pitchFamily="18" charset="0"/>
              </a:rPr>
              <a:t>области.</a:t>
            </a:r>
            <a:r>
              <a:rPr lang="ru-RU" b="1" dirty="0" smtClean="0">
                <a:solidFill>
                  <a:srgbClr val="7030A0"/>
                </a:solidFill>
                <a:latin typeface="Times New Roman" pitchFamily="18" charset="0"/>
                <a:cs typeface="Times New Roman" pitchFamily="18" charset="0"/>
              </a:rPr>
              <a:t>  Город Вилково расположен в дельте Дуная. Этот украинский город еще называют "украинской Венецией". В дельте Дуная находится Дунайский биосферный заповедник - природоохранная и научно-исследовательская зона.</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Общая площадь заповедника составляет 46402,9 га, она занимает приморскую зону дельты.</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Флора заповедника насчитывает 563 вида разнообразных растений. Высокая биологическая продуктивность растительности объясняется большим количеством плодородного ила, который наносится рекой. Преимущественно растут: камыш обыкновенный, рогоз узколистый. </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В заповеднике живет очень много животных, ведь по количеству фауны дельта Дуная является самым богатым местом в Европе. Животный мир имеет специфические особенности. Значительные кормовые ресурсы плавней способствуют концентрации тут множества птиц (более 200 видов). Гнездятся гусь серый, лебедь-шипун, крачка, лысуха, разные виды уток, цаплей, чаек. Из редких видов водятся пеликан кучерявый, </a:t>
            </a:r>
            <a:r>
              <a:rPr lang="ru-RU" b="1" dirty="0" err="1" smtClean="0">
                <a:solidFill>
                  <a:srgbClr val="7030A0"/>
                </a:solidFill>
                <a:latin typeface="Times New Roman" pitchFamily="18" charset="0"/>
                <a:cs typeface="Times New Roman" pitchFamily="18" charset="0"/>
              </a:rPr>
              <a:t>орлан-белохвост</a:t>
            </a:r>
            <a:r>
              <a:rPr lang="ru-RU" b="1" dirty="0" smtClean="0">
                <a:solidFill>
                  <a:srgbClr val="7030A0"/>
                </a:solidFill>
                <a:latin typeface="Times New Roman" pitchFamily="18" charset="0"/>
                <a:cs typeface="Times New Roman" pitchFamily="18" charset="0"/>
              </a:rPr>
              <a:t>, пеликан </a:t>
            </a:r>
            <a:r>
              <a:rPr lang="ru-RU" b="1" dirty="0" err="1" smtClean="0">
                <a:solidFill>
                  <a:srgbClr val="7030A0"/>
                </a:solidFill>
                <a:latin typeface="Times New Roman" pitchFamily="18" charset="0"/>
                <a:cs typeface="Times New Roman" pitchFamily="18" charset="0"/>
              </a:rPr>
              <a:t>розовый</a:t>
            </a:r>
            <a:r>
              <a:rPr lang="ru-RU" b="1" dirty="0" smtClean="0">
                <a:solidFill>
                  <a:srgbClr val="7030A0"/>
                </a:solidFill>
                <a:latin typeface="Times New Roman" pitchFamily="18" charset="0"/>
                <a:cs typeface="Times New Roman" pitchFamily="18" charset="0"/>
              </a:rPr>
              <a:t>, </a:t>
            </a:r>
            <a:r>
              <a:rPr lang="ru-RU" b="1" dirty="0" err="1" smtClean="0">
                <a:solidFill>
                  <a:srgbClr val="7030A0"/>
                </a:solidFill>
                <a:latin typeface="Times New Roman" pitchFamily="18" charset="0"/>
                <a:cs typeface="Times New Roman" pitchFamily="18" charset="0"/>
              </a:rPr>
              <a:t>краснозобая</a:t>
            </a:r>
            <a:r>
              <a:rPr lang="ru-RU" b="1" dirty="0" smtClean="0">
                <a:solidFill>
                  <a:srgbClr val="7030A0"/>
                </a:solidFill>
                <a:latin typeface="Times New Roman" pitchFamily="18" charset="0"/>
                <a:cs typeface="Times New Roman" pitchFamily="18" charset="0"/>
              </a:rPr>
              <a:t> казарка, колпица, </a:t>
            </a:r>
            <a:r>
              <a:rPr lang="ru-RU" b="1" dirty="0" err="1" smtClean="0">
                <a:solidFill>
                  <a:srgbClr val="7030A0"/>
                </a:solidFill>
                <a:latin typeface="Times New Roman" pitchFamily="18" charset="0"/>
                <a:cs typeface="Times New Roman" pitchFamily="18" charset="0"/>
              </a:rPr>
              <a:t>огар</a:t>
            </a:r>
            <a:r>
              <a:rPr lang="ru-RU" b="1" dirty="0" smtClean="0">
                <a:solidFill>
                  <a:srgbClr val="7030A0"/>
                </a:solidFill>
                <a:latin typeface="Times New Roman" pitchFamily="18" charset="0"/>
                <a:cs typeface="Times New Roman" pitchFamily="18" charset="0"/>
              </a:rPr>
              <a:t>, кроншнеп средний. Акватория заповедника является местом зимовки </a:t>
            </a:r>
            <a:r>
              <a:rPr lang="ru-RU" b="1" dirty="0" err="1" smtClean="0">
                <a:solidFill>
                  <a:srgbClr val="7030A0"/>
                </a:solidFill>
                <a:latin typeface="Times New Roman" pitchFamily="18" charset="0"/>
                <a:cs typeface="Times New Roman" pitchFamily="18" charset="0"/>
              </a:rPr>
              <a:t>водоплавующих</a:t>
            </a:r>
            <a:r>
              <a:rPr lang="ru-RU" b="1" dirty="0" smtClean="0">
                <a:solidFill>
                  <a:srgbClr val="7030A0"/>
                </a:solidFill>
                <a:latin typeface="Times New Roman" pitchFamily="18" charset="0"/>
                <a:cs typeface="Times New Roman" pitchFamily="18" charset="0"/>
              </a:rPr>
              <a:t> птиц (около 120 видов), а также местом отдыха во время перелётов.</a:t>
            </a:r>
            <a:endParaRPr lang="uk-UA" b="1" dirty="0">
              <a:solidFill>
                <a:srgbClr val="7030A0"/>
              </a:solidFill>
              <a:latin typeface="Times New Roman" pitchFamily="18" charset="0"/>
              <a:cs typeface="Times New Roman" pitchFamily="18" charset="0"/>
            </a:endParaRPr>
          </a:p>
        </p:txBody>
      </p:sp>
      <p:pic>
        <p:nvPicPr>
          <p:cNvPr id="5" name="Содержимое 4" descr="1436080.jpg"/>
          <p:cNvPicPr>
            <a:picLocks noGrp="1" noChangeAspect="1"/>
          </p:cNvPicPr>
          <p:nvPr>
            <p:ph sz="half" idx="1"/>
          </p:nvPr>
        </p:nvPicPr>
        <p:blipFill>
          <a:blip r:embed="rId2"/>
          <a:stretch>
            <a:fillRect/>
          </a:stretch>
        </p:blipFill>
        <p:spPr>
          <a:xfrm>
            <a:off x="142844" y="1857364"/>
            <a:ext cx="7929619" cy="4857784"/>
          </a:xfrm>
        </p:spPr>
      </p:pic>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242048" cy="1143000"/>
          </a:xfrm>
        </p:spPr>
        <p:style>
          <a:lnRef idx="0">
            <a:schemeClr val="accent6"/>
          </a:lnRef>
          <a:fillRef idx="3">
            <a:schemeClr val="accent6"/>
          </a:fillRef>
          <a:effectRef idx="3">
            <a:schemeClr val="accent6"/>
          </a:effectRef>
          <a:fontRef idx="minor">
            <a:schemeClr val="lt1"/>
          </a:fontRef>
        </p:style>
        <p:txBody>
          <a:bodyPr>
            <a:normAutofit fontScale="90000"/>
          </a:bodyPr>
          <a:lstStyle/>
          <a:p>
            <a:pPr algn="ctr"/>
            <a:r>
              <a:rPr lang="uk-UA" dirty="0" err="1" smtClean="0">
                <a:solidFill>
                  <a:srgbClr val="7030A0"/>
                </a:solidFill>
                <a:effectLst>
                  <a:outerShdw blurRad="38100" dist="38100" dir="2700000" algn="tl">
                    <a:srgbClr val="000000">
                      <a:alpha val="43137"/>
                    </a:srgbClr>
                  </a:outerShdw>
                </a:effectLst>
              </a:rPr>
              <a:t>Карпатский</a:t>
            </a:r>
            <a:r>
              <a:rPr lang="uk-UA" dirty="0" smtClean="0">
                <a:solidFill>
                  <a:srgbClr val="7030A0"/>
                </a:solidFill>
                <a:effectLst>
                  <a:outerShdw blurRad="38100" dist="38100" dir="2700000" algn="tl">
                    <a:srgbClr val="000000">
                      <a:alpha val="43137"/>
                    </a:srgbClr>
                  </a:outerShdw>
                </a:effectLst>
              </a:rPr>
              <a:t> </a:t>
            </a:r>
            <a:r>
              <a:rPr lang="uk-UA" dirty="0" err="1" smtClean="0">
                <a:solidFill>
                  <a:srgbClr val="7030A0"/>
                </a:solidFill>
                <a:effectLst>
                  <a:outerShdw blurRad="38100" dist="38100" dir="2700000" algn="tl">
                    <a:srgbClr val="000000">
                      <a:alpha val="43137"/>
                    </a:srgbClr>
                  </a:outerShdw>
                </a:effectLst>
              </a:rPr>
              <a:t>биосферический</a:t>
            </a:r>
            <a:r>
              <a:rPr lang="uk-UA" dirty="0" smtClean="0">
                <a:solidFill>
                  <a:srgbClr val="7030A0"/>
                </a:solidFill>
                <a:effectLst>
                  <a:outerShdw blurRad="38100" dist="38100" dir="2700000" algn="tl">
                    <a:srgbClr val="000000">
                      <a:alpha val="43137"/>
                    </a:srgbClr>
                  </a:outerShdw>
                </a:effectLst>
              </a:rPr>
              <a:t> </a:t>
            </a:r>
            <a:r>
              <a:rPr lang="uk-UA" dirty="0" err="1" smtClean="0">
                <a:solidFill>
                  <a:srgbClr val="7030A0"/>
                </a:solidFill>
                <a:effectLst>
                  <a:outerShdw blurRad="38100" dist="38100" dir="2700000" algn="tl">
                    <a:srgbClr val="000000">
                      <a:alpha val="43137"/>
                    </a:srgbClr>
                  </a:outerShdw>
                </a:effectLst>
              </a:rPr>
              <a:t>заповедник</a:t>
            </a:r>
            <a:endParaRPr lang="uk-UA" dirty="0">
              <a:solidFill>
                <a:srgbClr val="7030A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a:xfrm>
            <a:off x="142844" y="1428736"/>
            <a:ext cx="3263292" cy="4525963"/>
          </a:xfrm>
        </p:spPr>
        <p:txBody>
          <a:bodyPr>
            <a:noAutofit/>
          </a:bodyPr>
          <a:lstStyle/>
          <a:p>
            <a:pPr>
              <a:buNone/>
            </a:pPr>
            <a:r>
              <a:rPr lang="ru-RU" sz="1000" b="1" dirty="0" smtClean="0">
                <a:solidFill>
                  <a:srgbClr val="00B050"/>
                </a:solidFill>
                <a:effectLst>
                  <a:outerShdw blurRad="38100" dist="38100" dir="2700000" algn="tl">
                    <a:srgbClr val="000000">
                      <a:alpha val="43137"/>
                    </a:srgbClr>
                  </a:outerShdw>
                </a:effectLst>
              </a:rPr>
              <a:t>       Основы </a:t>
            </a:r>
            <a:r>
              <a:rPr lang="ru-RU" sz="1000" b="1" dirty="0" smtClean="0">
                <a:solidFill>
                  <a:srgbClr val="00B050"/>
                </a:solidFill>
                <a:effectLst>
                  <a:outerShdw blurRad="38100" dist="38100" dir="2700000" algn="tl">
                    <a:srgbClr val="000000">
                      <a:alpha val="43137"/>
                    </a:srgbClr>
                  </a:outerShdw>
                </a:effectLst>
              </a:rPr>
              <a:t>заповедника были заложены еще в </a:t>
            </a:r>
            <a:r>
              <a:rPr lang="ru-RU" sz="1000" b="1" dirty="0" smtClean="0">
                <a:solidFill>
                  <a:srgbClr val="00B050"/>
                </a:solidFill>
                <a:effectLst>
                  <a:outerShdw blurRad="38100" dist="38100" dir="2700000" algn="tl">
                    <a:srgbClr val="000000">
                      <a:alpha val="43137"/>
                    </a:srgbClr>
                  </a:outerShdw>
                </a:effectLst>
              </a:rPr>
              <a:t>1949 году</a:t>
            </a:r>
            <a:r>
              <a:rPr lang="ru-RU" sz="1000" b="1" dirty="0" smtClean="0">
                <a:solidFill>
                  <a:srgbClr val="00B050"/>
                </a:solidFill>
                <a:effectLst>
                  <a:outerShdw blurRad="38100" dist="38100" dir="2700000" algn="tl">
                    <a:srgbClr val="000000">
                      <a:alpha val="43137"/>
                    </a:srgbClr>
                  </a:outerShdw>
                </a:effectLst>
              </a:rPr>
              <a:t>, а в 1955 году участок Черногорского хребта был провозглашен заповедным. К началу семидесятых годов XX века в Украине появился Карпатский Биосферный заповедник</a:t>
            </a:r>
            <a:r>
              <a:rPr lang="ru-RU" sz="1000" b="1" dirty="0" smtClean="0">
                <a:solidFill>
                  <a:srgbClr val="00B050"/>
                </a:solidFill>
                <a:effectLst>
                  <a:outerShdw blurRad="38100" dist="38100" dir="2700000" algn="tl">
                    <a:srgbClr val="000000">
                      <a:alpha val="43137"/>
                    </a:srgbClr>
                  </a:outerShdw>
                </a:effectLst>
              </a:rPr>
              <a:t>.</a:t>
            </a:r>
            <a:r>
              <a:rPr lang="ru-RU" sz="1000" b="1" dirty="0" smtClean="0">
                <a:solidFill>
                  <a:srgbClr val="00B050"/>
                </a:solidFill>
                <a:effectLst>
                  <a:outerShdw blurRad="38100" dist="38100" dir="2700000" algn="tl">
                    <a:srgbClr val="000000">
                      <a:alpha val="43137"/>
                    </a:srgbClr>
                  </a:outerShdw>
                </a:effectLst>
              </a:rPr>
              <a:t> В украинских Карпатах до наших дней сбереглись уникальные участки дикой природы -уникальные </a:t>
            </a:r>
            <a:r>
              <a:rPr lang="ru-RU" sz="1000" b="1" dirty="0" err="1" smtClean="0">
                <a:solidFill>
                  <a:srgbClr val="00B050"/>
                </a:solidFill>
                <a:effectLst>
                  <a:outerShdw blurRad="38100" dist="38100" dir="2700000" algn="tl">
                    <a:srgbClr val="000000">
                      <a:alpha val="43137"/>
                    </a:srgbClr>
                  </a:outerShdw>
                </a:effectLst>
              </a:rPr>
              <a:t>пралисы</a:t>
            </a:r>
            <a:r>
              <a:rPr lang="ru-RU" sz="1000" b="1" dirty="0" smtClean="0">
                <a:solidFill>
                  <a:srgbClr val="00B050"/>
                </a:solidFill>
                <a:effectLst>
                  <a:outerShdw blurRad="38100" dist="38100" dir="2700000" algn="tl">
                    <a:srgbClr val="000000">
                      <a:alpha val="43137"/>
                    </a:srgbClr>
                  </a:outerShdw>
                </a:effectLst>
              </a:rPr>
              <a:t>. </a:t>
            </a:r>
            <a:br>
              <a:rPr lang="ru-RU" sz="1000" b="1" dirty="0" smtClean="0">
                <a:solidFill>
                  <a:srgbClr val="00B050"/>
                </a:solidFill>
                <a:effectLst>
                  <a:outerShdw blurRad="38100" dist="38100" dir="2700000" algn="tl">
                    <a:srgbClr val="000000">
                      <a:alpha val="43137"/>
                    </a:srgbClr>
                  </a:outerShdw>
                </a:effectLst>
              </a:rPr>
            </a:br>
            <a:r>
              <a:rPr lang="ru-RU" sz="1000" b="1" dirty="0" smtClean="0">
                <a:solidFill>
                  <a:srgbClr val="00B050"/>
                </a:solidFill>
                <a:effectLst>
                  <a:outerShdw blurRad="38100" dist="38100" dir="2700000" algn="tl">
                    <a:srgbClr val="000000">
                      <a:alpha val="43137"/>
                    </a:srgbClr>
                  </a:outerShdw>
                </a:effectLst>
              </a:rPr>
              <a:t>Карпатский заповедник - это нетронутые человеком предгорные дубравы, буковые горные, смешанные и </a:t>
            </a:r>
            <a:r>
              <a:rPr lang="ru-RU" sz="1000" b="1" dirty="0" err="1" smtClean="0">
                <a:solidFill>
                  <a:srgbClr val="00B050"/>
                </a:solidFill>
                <a:effectLst>
                  <a:outerShdw blurRad="38100" dist="38100" dir="2700000" algn="tl">
                    <a:srgbClr val="000000">
                      <a:alpha val="43137"/>
                    </a:srgbClr>
                  </a:outerShdw>
                </a:effectLst>
              </a:rPr>
              <a:t>смерековые</a:t>
            </a:r>
            <a:r>
              <a:rPr lang="ru-RU" sz="1000" b="1" dirty="0" smtClean="0">
                <a:solidFill>
                  <a:srgbClr val="00B050"/>
                </a:solidFill>
                <a:effectLst>
                  <a:outerShdw blurRad="38100" dist="38100" dir="2700000" algn="tl">
                    <a:srgbClr val="000000">
                      <a:alpha val="43137"/>
                    </a:srgbClr>
                  </a:outerShdw>
                </a:effectLst>
              </a:rPr>
              <a:t> леса, альпийские луга с сосново-ольховым криволесьем и скально-лишайниковыми ландшафтами. Почти 90% заповедника покрыто древними лесами. В заповеднике нашли приют более 1000 видов растений, 64 вида животных ,</a:t>
            </a:r>
            <a:r>
              <a:rPr lang="ru-RU" sz="1000" b="1" dirty="0" smtClean="0">
                <a:solidFill>
                  <a:srgbClr val="00B050"/>
                </a:solidFill>
                <a:effectLst>
                  <a:outerShdw blurRad="38100" dist="38100" dir="2700000" algn="tl">
                    <a:srgbClr val="000000">
                      <a:alpha val="43137"/>
                    </a:srgbClr>
                  </a:outerShdw>
                </a:effectLst>
              </a:rPr>
              <a:t>173 </a:t>
            </a:r>
            <a:r>
              <a:rPr lang="ru-RU" sz="1000" b="1" dirty="0" smtClean="0">
                <a:solidFill>
                  <a:srgbClr val="00B050"/>
                </a:solidFill>
                <a:effectLst>
                  <a:outerShdw blurRad="38100" dist="38100" dir="2700000" algn="tl">
                    <a:srgbClr val="000000">
                      <a:alpha val="43137"/>
                    </a:srgbClr>
                  </a:outerShdw>
                </a:effectLst>
              </a:rPr>
              <a:t>вида птиц и 23 вида рыб. И это если не считать бесхребетных обитателей заповедника (а их ученые нашли более 10000 видов). Многие обитатели Карпатского заповедника, к сожалению, занесены в Красную книгу.</a:t>
            </a:r>
            <a:br>
              <a:rPr lang="ru-RU" sz="1000" b="1" dirty="0" smtClean="0">
                <a:solidFill>
                  <a:srgbClr val="00B050"/>
                </a:solidFill>
                <a:effectLst>
                  <a:outerShdw blurRad="38100" dist="38100" dir="2700000" algn="tl">
                    <a:srgbClr val="000000">
                      <a:alpha val="43137"/>
                    </a:srgbClr>
                  </a:outerShdw>
                </a:effectLst>
              </a:rPr>
            </a:br>
            <a:r>
              <a:rPr lang="ru-RU" sz="1000" b="1" dirty="0" smtClean="0">
                <a:solidFill>
                  <a:srgbClr val="00B050"/>
                </a:solidFill>
                <a:effectLst>
                  <a:outerShdw blurRad="38100" dist="38100" dir="2700000" algn="tl">
                    <a:srgbClr val="000000">
                      <a:alpha val="43137"/>
                    </a:srgbClr>
                  </a:outerShdw>
                </a:effectLst>
              </a:rPr>
              <a:t>Карпатский заповедник - это не только растения и животные. Гордостью и легендами заповедника являются сами Карпатские </a:t>
            </a:r>
            <a:r>
              <a:rPr lang="ru-RU" sz="1000" b="1" dirty="0" err="1" smtClean="0">
                <a:solidFill>
                  <a:srgbClr val="00B050"/>
                </a:solidFill>
                <a:effectLst>
                  <a:outerShdw blurRad="38100" dist="38100" dir="2700000" algn="tl">
                    <a:srgbClr val="000000">
                      <a:alpha val="43137"/>
                    </a:srgbClr>
                  </a:outerShdw>
                </a:effectLst>
              </a:rPr>
              <a:t>горы:Близница</a:t>
            </a:r>
            <a:r>
              <a:rPr lang="ru-RU" sz="1000" b="1" dirty="0" smtClean="0">
                <a:solidFill>
                  <a:srgbClr val="00B050"/>
                </a:solidFill>
                <a:effectLst>
                  <a:outerShdw blurRad="38100" dist="38100" dir="2700000" algn="tl">
                    <a:srgbClr val="000000">
                      <a:alpha val="43137"/>
                    </a:srgbClr>
                  </a:outerShdw>
                </a:effectLst>
              </a:rPr>
              <a:t> - одна из красивейших вершин </a:t>
            </a:r>
            <a:r>
              <a:rPr lang="ru-RU" sz="1000" b="1" dirty="0" err="1" smtClean="0">
                <a:solidFill>
                  <a:srgbClr val="00B050"/>
                </a:solidFill>
                <a:effectLst>
                  <a:outerShdw blurRad="38100" dist="38100" dir="2700000" algn="tl">
                    <a:srgbClr val="000000">
                      <a:alpha val="43137"/>
                    </a:srgbClr>
                  </a:outerShdw>
                </a:effectLst>
              </a:rPr>
              <a:t>Свидовецкого</a:t>
            </a:r>
            <a:r>
              <a:rPr lang="ru-RU" sz="1000" b="1" dirty="0" smtClean="0">
                <a:solidFill>
                  <a:srgbClr val="00B050"/>
                </a:solidFill>
                <a:effectLst>
                  <a:outerShdw blurRad="38100" dist="38100" dir="2700000" algn="tl">
                    <a:srgbClr val="000000">
                      <a:alpha val="43137"/>
                    </a:srgbClr>
                  </a:outerShdw>
                </a:effectLst>
              </a:rPr>
              <a:t> хребта Украинских Карпат (ее высота-1883метра), </a:t>
            </a:r>
            <a:r>
              <a:rPr lang="ru-RU" sz="1000" b="1" dirty="0" err="1" smtClean="0">
                <a:solidFill>
                  <a:srgbClr val="00B050"/>
                </a:solidFill>
                <a:effectLst>
                  <a:outerShdw blurRad="38100" dist="38100" dir="2700000" algn="tl">
                    <a:srgbClr val="000000">
                      <a:alpha val="43137"/>
                    </a:srgbClr>
                  </a:outerShdw>
                </a:effectLst>
              </a:rPr>
              <a:t>Раховщина</a:t>
            </a:r>
            <a:r>
              <a:rPr lang="ru-RU" sz="1000" b="1" dirty="0" smtClean="0">
                <a:solidFill>
                  <a:srgbClr val="00B050"/>
                </a:solidFill>
                <a:effectLst>
                  <a:outerShdw blurRad="38100" dist="38100" dir="2700000" algn="tl">
                    <a:srgbClr val="000000">
                      <a:alpha val="43137"/>
                    </a:srgbClr>
                  </a:outerShdw>
                </a:effectLst>
              </a:rPr>
              <a:t> - известный туристский район (любителей путешествий здесь встретишь в любое время года). </a:t>
            </a:r>
            <a:r>
              <a:rPr lang="ru-RU" sz="1000" b="1" dirty="0" err="1" smtClean="0">
                <a:solidFill>
                  <a:srgbClr val="00B050"/>
                </a:solidFill>
                <a:effectLst>
                  <a:outerShdw blurRad="38100" dist="38100" dir="2700000" algn="tl">
                    <a:srgbClr val="000000">
                      <a:alpha val="43137"/>
                    </a:srgbClr>
                  </a:outerShdw>
                </a:effectLst>
              </a:rPr>
              <a:t>Близница</a:t>
            </a:r>
            <a:r>
              <a:rPr lang="ru-RU" sz="1000" b="1" dirty="0" smtClean="0">
                <a:solidFill>
                  <a:srgbClr val="00B050"/>
                </a:solidFill>
                <a:effectLst>
                  <a:outerShdw blurRad="38100" dist="38100" dir="2700000" algn="tl">
                    <a:srgbClr val="000000">
                      <a:alpha val="43137"/>
                    </a:srgbClr>
                  </a:outerShdw>
                </a:effectLst>
              </a:rPr>
              <a:t>, как и все Украинские Карпаты, воспета в песнях и сказках. </a:t>
            </a:r>
            <a:r>
              <a:rPr lang="ru-RU" sz="1000" b="1" dirty="0" smtClean="0">
                <a:solidFill>
                  <a:srgbClr val="00B050"/>
                </a:solidFill>
                <a:effectLst>
                  <a:outerShdw blurRad="38100" dist="38100" dir="2700000" algn="tl">
                    <a:srgbClr val="000000">
                      <a:alpha val="43137"/>
                    </a:srgbClr>
                  </a:outerShdw>
                </a:effectLst>
              </a:rPr>
              <a:t> </a:t>
            </a:r>
            <a:r>
              <a:rPr lang="ru-RU" sz="1000" dirty="0" smtClean="0"/>
              <a:t/>
            </a:r>
            <a:br>
              <a:rPr lang="ru-RU" sz="1000" dirty="0" smtClean="0"/>
            </a:br>
            <a:endParaRPr lang="uk-UA" sz="1000" dirty="0"/>
          </a:p>
        </p:txBody>
      </p:sp>
      <p:pic>
        <p:nvPicPr>
          <p:cNvPr id="5" name="Содержимое 4" descr="43983_603x354.jpg"/>
          <p:cNvPicPr>
            <a:picLocks noGrp="1" noChangeAspect="1"/>
          </p:cNvPicPr>
          <p:nvPr>
            <p:ph sz="half" idx="2"/>
          </p:nvPr>
        </p:nvPicPr>
        <p:blipFill>
          <a:blip r:embed="rId2"/>
          <a:stretch>
            <a:fillRect/>
          </a:stretch>
        </p:blipFill>
        <p:spPr>
          <a:xfrm>
            <a:off x="3428992" y="1571612"/>
            <a:ext cx="4643470" cy="5000660"/>
          </a:xfrm>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0" y="0"/>
            <a:ext cx="3429000" cy="1142984"/>
          </a:xfrm>
        </p:spPr>
        <p:txBody>
          <a:bodyPr>
            <a:normAutofit/>
          </a:bodyPr>
          <a:lstStyle/>
          <a:p>
            <a:pPr algn="ctr"/>
            <a:r>
              <a:rPr lang="uk-UA" sz="2400" dirty="0" err="1" smtClean="0">
                <a:solidFill>
                  <a:srgbClr val="FFFF00"/>
                </a:solidFill>
              </a:rPr>
              <a:t>НАЦИОНАЛьный</a:t>
            </a:r>
            <a:r>
              <a:rPr lang="uk-UA" sz="2400" dirty="0" smtClean="0">
                <a:solidFill>
                  <a:srgbClr val="FFFF00"/>
                </a:solidFill>
              </a:rPr>
              <a:t> </a:t>
            </a:r>
            <a:r>
              <a:rPr lang="uk-UA" sz="2400" dirty="0" err="1" smtClean="0">
                <a:solidFill>
                  <a:srgbClr val="FFFF00"/>
                </a:solidFill>
              </a:rPr>
              <a:t>природный</a:t>
            </a:r>
            <a:r>
              <a:rPr lang="uk-UA" sz="2400" dirty="0" smtClean="0">
                <a:solidFill>
                  <a:srgbClr val="FFFF00"/>
                </a:solidFill>
              </a:rPr>
              <a:t> парк </a:t>
            </a:r>
            <a:r>
              <a:rPr lang="uk-UA" sz="2400" dirty="0" err="1" smtClean="0">
                <a:solidFill>
                  <a:srgbClr val="FFFF00"/>
                </a:solidFill>
              </a:rPr>
              <a:t>Выжницкий</a:t>
            </a:r>
            <a:endParaRPr lang="uk-UA" sz="2400" dirty="0">
              <a:solidFill>
                <a:srgbClr val="FFFF00"/>
              </a:solidFill>
              <a:effectLst>
                <a:outerShdw blurRad="38100" dist="38100" dir="2700000" algn="tl">
                  <a:srgbClr val="000000">
                    <a:alpha val="43137"/>
                  </a:srgbClr>
                </a:outerShdw>
              </a:effectLst>
            </a:endParaRPr>
          </a:p>
        </p:txBody>
      </p:sp>
      <p:sp>
        <p:nvSpPr>
          <p:cNvPr id="3" name="Текст 2"/>
          <p:cNvSpPr>
            <a:spLocks noGrp="1"/>
          </p:cNvSpPr>
          <p:nvPr>
            <p:ph type="body" sz="half" idx="2"/>
          </p:nvPr>
        </p:nvSpPr>
        <p:spPr>
          <a:xfrm>
            <a:off x="5389098" y="1285860"/>
            <a:ext cx="3429000" cy="5286412"/>
          </a:xfrm>
        </p:spPr>
        <p:txBody>
          <a:bodyPr>
            <a:noAutofit/>
          </a:bodyPr>
          <a:lstStyle/>
          <a:p>
            <a:r>
              <a:rPr lang="ru-RU" sz="1600" dirty="0" smtClean="0">
                <a:solidFill>
                  <a:srgbClr val="002060"/>
                </a:solidFill>
                <a:latin typeface="Times New Roman" pitchFamily="18" charset="0"/>
                <a:cs typeface="Times New Roman" pitchFamily="18" charset="0"/>
              </a:rPr>
              <a:t>Создан </a:t>
            </a:r>
            <a:r>
              <a:rPr lang="ru-RU" sz="1600" dirty="0" smtClean="0">
                <a:solidFill>
                  <a:srgbClr val="002060"/>
                </a:solidFill>
                <a:latin typeface="Times New Roman" pitchFamily="18" charset="0"/>
                <a:cs typeface="Times New Roman" pitchFamily="18" charset="0"/>
              </a:rPr>
              <a:t>в 1995 году. Территория национального парка расположена на грани Украинских Карпат и </a:t>
            </a:r>
            <a:r>
              <a:rPr lang="ru-RU" sz="1600" dirty="0" err="1" smtClean="0">
                <a:solidFill>
                  <a:srgbClr val="002060"/>
                </a:solidFill>
                <a:latin typeface="Times New Roman" pitchFamily="18" charset="0"/>
                <a:cs typeface="Times New Roman" pitchFamily="18" charset="0"/>
              </a:rPr>
              <a:t>Передкарпаття</a:t>
            </a:r>
            <a:r>
              <a:rPr lang="ru-RU" sz="1600" dirty="0" smtClean="0">
                <a:solidFill>
                  <a:srgbClr val="002060"/>
                </a:solidFill>
                <a:latin typeface="Times New Roman" pitchFamily="18" charset="0"/>
                <a:cs typeface="Times New Roman" pitchFamily="18" charset="0"/>
              </a:rPr>
              <a:t>. На территории национального парка есть достаточно много выдающихся естественных объектов. Интересным является верховое болото Рудяк с клюквой </a:t>
            </a:r>
            <a:r>
              <a:rPr lang="ru-RU" sz="1600" dirty="0" err="1" smtClean="0">
                <a:solidFill>
                  <a:srgbClr val="002060"/>
                </a:solidFill>
                <a:latin typeface="Times New Roman" pitchFamily="18" charset="0"/>
                <a:cs typeface="Times New Roman" pitchFamily="18" charset="0"/>
              </a:rPr>
              <a:t>дрибноплидной</a:t>
            </a:r>
            <a:r>
              <a:rPr lang="ru-RU" sz="1600" dirty="0" smtClean="0">
                <a:solidFill>
                  <a:srgbClr val="002060"/>
                </a:solidFill>
                <a:latin typeface="Times New Roman" pitchFamily="18" charset="0"/>
                <a:cs typeface="Times New Roman" pitchFamily="18" charset="0"/>
              </a:rPr>
              <a:t> и другими редкими видами растений, урочище </a:t>
            </a:r>
            <a:r>
              <a:rPr lang="ru-RU" sz="1600" dirty="0" err="1" smtClean="0">
                <a:solidFill>
                  <a:srgbClr val="002060"/>
                </a:solidFill>
                <a:latin typeface="Times New Roman" pitchFamily="18" charset="0"/>
                <a:cs typeface="Times New Roman" pitchFamily="18" charset="0"/>
              </a:rPr>
              <a:t>Кедрувате</a:t>
            </a:r>
            <a:r>
              <a:rPr lang="ru-RU" sz="1600" dirty="0" smtClean="0">
                <a:solidFill>
                  <a:srgbClr val="002060"/>
                </a:solidFill>
                <a:latin typeface="Times New Roman" pitchFamily="18" charset="0"/>
                <a:cs typeface="Times New Roman" pitchFamily="18" charset="0"/>
              </a:rPr>
              <a:t> на </a:t>
            </a:r>
            <a:r>
              <a:rPr lang="ru-RU" sz="1600" dirty="0" err="1" smtClean="0">
                <a:solidFill>
                  <a:srgbClr val="002060"/>
                </a:solidFill>
                <a:latin typeface="Times New Roman" pitchFamily="18" charset="0"/>
                <a:cs typeface="Times New Roman" pitchFamily="18" charset="0"/>
              </a:rPr>
              <a:t>Черногори</a:t>
            </a:r>
            <a:r>
              <a:rPr lang="ru-RU" sz="1600" dirty="0" smtClean="0">
                <a:solidFill>
                  <a:srgbClr val="002060"/>
                </a:solidFill>
                <a:latin typeface="Times New Roman" pitchFamily="18" charset="0"/>
                <a:cs typeface="Times New Roman" pitchFamily="18" charset="0"/>
              </a:rPr>
              <a:t> - единственное место роста сосны кедровой. Много туристов завораживают скалы, пещеры </a:t>
            </a:r>
            <a:r>
              <a:rPr lang="ru-RU" sz="1600" dirty="0" err="1" smtClean="0">
                <a:solidFill>
                  <a:srgbClr val="002060"/>
                </a:solidFill>
                <a:latin typeface="Times New Roman" pitchFamily="18" charset="0"/>
                <a:cs typeface="Times New Roman" pitchFamily="18" charset="0"/>
              </a:rPr>
              <a:t>Довбуша</a:t>
            </a:r>
            <a:r>
              <a:rPr lang="ru-RU" sz="1600" dirty="0" smtClean="0">
                <a:solidFill>
                  <a:srgbClr val="002060"/>
                </a:solidFill>
                <a:latin typeface="Times New Roman" pitchFamily="18" charset="0"/>
                <a:cs typeface="Times New Roman" pitchFamily="18" charset="0"/>
              </a:rPr>
              <a:t>. У </a:t>
            </a:r>
            <a:r>
              <a:rPr lang="ru-RU" sz="1600" dirty="0" err="1" smtClean="0">
                <a:solidFill>
                  <a:srgbClr val="002060"/>
                </a:solidFill>
                <a:latin typeface="Times New Roman" pitchFamily="18" charset="0"/>
                <a:cs typeface="Times New Roman" pitchFamily="18" charset="0"/>
              </a:rPr>
              <a:t>Яремчи</a:t>
            </a:r>
            <a:r>
              <a:rPr lang="ru-RU" sz="1600" dirty="0" smtClean="0">
                <a:solidFill>
                  <a:srgbClr val="002060"/>
                </a:solidFill>
                <a:latin typeface="Times New Roman" pitchFamily="18" charset="0"/>
                <a:cs typeface="Times New Roman" pitchFamily="18" charset="0"/>
              </a:rPr>
              <a:t> есть удивительный водопад "Прибой", который падает из высоты 12 м на фоне больших каменных брыл, что создает чрезвычайно величественный пейзаж необычной красоты.</a:t>
            </a:r>
            <a:r>
              <a:rPr lang="ru-RU" sz="1600" dirty="0" smtClean="0">
                <a:solidFill>
                  <a:srgbClr val="002060"/>
                </a:solidFill>
              </a:rPr>
              <a:t/>
            </a:r>
            <a:br>
              <a:rPr lang="ru-RU" sz="1600" dirty="0" smtClean="0">
                <a:solidFill>
                  <a:srgbClr val="002060"/>
                </a:solidFill>
              </a:rPr>
            </a:br>
            <a:endParaRPr lang="uk-UA" sz="1600" dirty="0">
              <a:solidFill>
                <a:srgbClr val="002060"/>
              </a:solidFill>
            </a:endParaRPr>
          </a:p>
        </p:txBody>
      </p:sp>
      <p:pic>
        <p:nvPicPr>
          <p:cNvPr id="7" name="Рисунок 6" descr="004.jpg"/>
          <p:cNvPicPr>
            <a:picLocks noGrp="1" noChangeAspect="1"/>
          </p:cNvPicPr>
          <p:nvPr>
            <p:ph type="pic" idx="1"/>
          </p:nvPr>
        </p:nvPicPr>
        <p:blipFill>
          <a:blip r:embed="rId2"/>
          <a:srcRect l="16571" r="16571"/>
          <a:stretch>
            <a:fillRect/>
          </a:stretch>
        </p:blipFill>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style>
          <a:lnRef idx="3">
            <a:schemeClr val="lt1"/>
          </a:lnRef>
          <a:fillRef idx="1">
            <a:schemeClr val="accent3"/>
          </a:fillRef>
          <a:effectRef idx="1">
            <a:schemeClr val="accent3"/>
          </a:effectRef>
          <a:fontRef idx="minor">
            <a:schemeClr val="lt1"/>
          </a:fontRef>
        </p:style>
        <p:txBody>
          <a:bodyPr/>
          <a:lstStyle/>
          <a:p>
            <a:pPr algn="ctr"/>
            <a:r>
              <a:rPr lang="ru-RU" dirty="0" smtClean="0"/>
              <a:t>Спасибо за внимание!</a:t>
            </a:r>
            <a:r>
              <a:rPr lang="ru-RU" dirty="0" smtClean="0">
                <a:sym typeface="Wingdings" pitchFamily="2" charset="2"/>
              </a:rPr>
              <a:t></a:t>
            </a:r>
            <a:endParaRPr lang="uk-UA" dirty="0"/>
          </a:p>
        </p:txBody>
      </p:sp>
      <p:sp>
        <p:nvSpPr>
          <p:cNvPr id="3" name="Подзаголовок 2"/>
          <p:cNvSpPr>
            <a:spLocks noGrp="1"/>
          </p:cNvSpPr>
          <p:nvPr>
            <p:ph type="subTitle" idx="1"/>
          </p:nvPr>
        </p:nvSpPr>
        <p:spPr>
          <a:xfrm>
            <a:off x="6000760" y="5756752"/>
            <a:ext cx="3143240" cy="1101248"/>
          </a:xfrm>
        </p:spPr>
        <p:txBody>
          <a:bodyPr/>
          <a:lstStyle/>
          <a:p>
            <a:r>
              <a:rPr lang="ru-RU" dirty="0" err="1" smtClean="0">
                <a:solidFill>
                  <a:srgbClr val="FFC000"/>
                </a:solidFill>
              </a:rPr>
              <a:t>Новрузова</a:t>
            </a:r>
            <a:r>
              <a:rPr lang="ru-RU" dirty="0" smtClean="0">
                <a:solidFill>
                  <a:srgbClr val="FFC000"/>
                </a:solidFill>
              </a:rPr>
              <a:t> Алиса,10-А </a:t>
            </a:r>
            <a:endParaRPr lang="uk-UA" dirty="0">
              <a:solidFill>
                <a:srgbClr val="FFC000"/>
              </a:solidFill>
            </a:endParaRPr>
          </a:p>
        </p:txBody>
      </p:sp>
    </p:spTree>
  </p:cSld>
  <p:clrMapOvr>
    <a:masterClrMapping/>
  </p:clrMapOvr>
  <p:transition>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4abed204274aeeae2721110513a9703dabba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150</TotalTime>
  <Words>303</Words>
  <Application>Microsoft Office PowerPoint</Application>
  <PresentationFormat>Экран (4:3)</PresentationFormat>
  <Paragraphs>32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Изящная</vt:lpstr>
      <vt:lpstr>Украинские места-заповедники  20 века</vt:lpstr>
      <vt:lpstr>Гетманская столица </vt:lpstr>
      <vt:lpstr>Слайд 3</vt:lpstr>
      <vt:lpstr>биосферный заповедник на территории Большого Чапельского пода.Расположен в Херсонской области Украины, вблизи одноименного посёлка городского типа Аскания-Нова, в 60 км к юго-востоку от Каховки.Это всемирно известный национальный  заповедник Украины, единственный в Европе уголок типчако-ковыльной степи, которой никогда не касался плуг.  Здесь создан зоопарк, где собраны птицы и звери почти со всех стран мира. Дикие животные содержатся на воле или в полуневоле.  Большую часть территории занимает живописный ботанический парк с многочисленными искусственными озерами и прудами, в котором произрастают деревья и кустарники всех климатических зон земли. Заповедник Аскания Нова отличается от других заповедников тем, что на его территории помимо местных, аборигенных, степных видов дикой фауны, хорошо прижились многие редкие животные, привезенные не только из Европы и Азии, но из Африки, Австралии и Америки. Здесь в обширных загонах зоопарка площадью в 30 кв. км содержатся в полувольных условиях зебры и антилопы, бизоны и буйволы, олени и дикие лошади - всего более 1000 животных и 40 гибридных форм.</vt:lpstr>
      <vt:lpstr>Национальный природный парк Синевир</vt:lpstr>
      <vt:lpstr>Дунайский биосферный заповедник</vt:lpstr>
      <vt:lpstr>Карпатский биосферический заповедник</vt:lpstr>
      <vt:lpstr>НАЦИОНАЛьный природный парк Выжницкий</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Анжелика</dc:creator>
  <cp:lastModifiedBy>Анжелика</cp:lastModifiedBy>
  <cp:revision>16</cp:revision>
  <dcterms:created xsi:type="dcterms:W3CDTF">2015-01-06T12:39:44Z</dcterms:created>
  <dcterms:modified xsi:type="dcterms:W3CDTF">2015-01-06T15:09:59Z</dcterms:modified>
</cp:coreProperties>
</file>