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1" autoAdjust="0"/>
    <p:restoredTop sz="94600"/>
  </p:normalViewPr>
  <p:slideViewPr>
    <p:cSldViewPr>
      <p:cViewPr varScale="1">
        <p:scale>
          <a:sx n="80" d="100"/>
          <a:sy n="80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142A4-05A1-4B2D-AF58-91BC3E3E5ECA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FF5C7-ED00-4D86-9A62-018AE24895BF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AAE30-6FDA-4469-9310-F57BCB3C2C29}" type="slidenum">
              <a:rPr lang="ru-RU"/>
              <a:pPr/>
              <a:t>1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3E8E6E-A4CD-4B27-A328-A8C33AD66FE6}" type="slidenum">
              <a:rPr lang="ru-RU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5A96-FF93-4215-8AB4-75B848D7C86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A3C8-256F-4EBB-93AF-284D0C796E2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82E4-9569-4E95-A8FE-7C9C21DB396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B70B6-597F-45A3-A19A-708E4656536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4E9B4-F643-4366-AC95-7579B41CAB9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5671-D7D8-4FFD-A3A4-1062E98D289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379C6-873B-4AE2-AC3F-280C6EDECA3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CCA5-9BB7-43D0-9208-6F7D971ADCD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5EC5B-5642-4EDE-8262-EBB4E6A76DB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6629-6B4F-493D-B56E-4D55E617A71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D637E0-0BC8-48DD-B605-68974954A54E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hornobyl.in.ua/wp-content/uploads/so-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56158" cy="607223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0298" y="0"/>
            <a:ext cx="6643702" cy="192882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F0000"/>
                </a:solidFill>
              </a:rPr>
              <a:t>Чорнобильська катастрофа. </a:t>
            </a:r>
            <a:r>
              <a:rPr lang="uk-UA" dirty="0" smtClean="0"/>
              <a:t/>
            </a:r>
            <a:br>
              <a:rPr lang="uk-UA" dirty="0" smtClean="0"/>
            </a:br>
            <a:endParaRPr lang="nl-NL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3174" y="5286388"/>
            <a:ext cx="6248400" cy="140969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FF0000"/>
                </a:solidFill>
              </a:rPr>
              <a:t>Підготував</a:t>
            </a:r>
            <a:endParaRPr lang="uk-UA" dirty="0" smtClean="0">
              <a:solidFill>
                <a:srgbClr val="FF0000"/>
              </a:solidFill>
            </a:endParaRPr>
          </a:p>
          <a:p>
            <a:pPr algn="r"/>
            <a:r>
              <a:rPr lang="uk-UA" dirty="0" smtClean="0">
                <a:solidFill>
                  <a:srgbClr val="FF0000"/>
                </a:solidFill>
              </a:rPr>
              <a:t>учень </a:t>
            </a:r>
            <a:r>
              <a:rPr lang="uk-UA" dirty="0" smtClean="0">
                <a:solidFill>
                  <a:srgbClr val="FF0000"/>
                </a:solidFill>
              </a:rPr>
              <a:t>11-го класу </a:t>
            </a:r>
          </a:p>
          <a:p>
            <a:pPr algn="r"/>
            <a:r>
              <a:rPr lang="uk-UA" dirty="0" err="1" smtClean="0">
                <a:solidFill>
                  <a:srgbClr val="FF0000"/>
                </a:solidFill>
              </a:rPr>
              <a:t>Гуцуляк</a:t>
            </a:r>
            <a:r>
              <a:rPr lang="uk-UA" dirty="0" smtClean="0">
                <a:solidFill>
                  <a:srgbClr val="FF0000"/>
                </a:solidFill>
              </a:rPr>
              <a:t> Олександр</a:t>
            </a:r>
          </a:p>
          <a:p>
            <a:pPr algn="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920062" cy="838200"/>
          </a:xfrm>
        </p:spPr>
        <p:txBody>
          <a:bodyPr/>
          <a:lstStyle/>
          <a:p>
            <a:r>
              <a:rPr lang="uk-UA" dirty="0" smtClean="0"/>
              <a:t>Причини і наслідки аварії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6813" y="3643314"/>
            <a:ext cx="7777187" cy="321468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Аварія була викликана розривом паливного каналу реактора, що привело до разового викиду радіоактивності. У приземнім слові атмосфери санітарно-захисної зони ЧАЕС відзначався підвищений вміст 137</a:t>
            </a:r>
            <a:r>
              <a:rPr lang="en-US" sz="2000" dirty="0" smtClean="0"/>
              <a:t>Cs </a:t>
            </a:r>
            <a:r>
              <a:rPr lang="uk-UA" sz="2000" dirty="0" smtClean="0"/>
              <a:t>і 131</a:t>
            </a:r>
            <a:r>
              <a:rPr lang="en-US" sz="2000" dirty="0" smtClean="0"/>
              <a:t>I. </a:t>
            </a:r>
          </a:p>
          <a:p>
            <a:pPr>
              <a:buNone/>
            </a:pPr>
            <a:r>
              <a:rPr lang="uk-UA" sz="2000" dirty="0" smtClean="0"/>
              <a:t>За офіційним даними, аварія на ЧАЕС 1982 року не виявила впливу на навколишнє середовище. Підвищені рівні радіоактивного забруднення навколишнього середовища були короткочасними.</a:t>
            </a:r>
          </a:p>
          <a:p>
            <a:pPr>
              <a:buNone/>
            </a:pP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8600"/>
            <a:ext cx="7777186" cy="700070"/>
          </a:xfrm>
        </p:spPr>
        <p:txBody>
          <a:bodyPr/>
          <a:lstStyle/>
          <a:p>
            <a:r>
              <a:rPr lang="uk-UA" dirty="0" smtClean="0"/>
              <a:t>Пожежа на ЧАЕС у 1991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705748" cy="51054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Катастрофа в 1986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не  </a:t>
            </a:r>
            <a:r>
              <a:rPr lang="ru-RU" sz="2000" dirty="0" err="1" smtClean="0"/>
              <a:t>останньою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аварійною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подією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АЕС. Через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вибуху</a:t>
            </a:r>
            <a:r>
              <a:rPr lang="ru-RU" sz="2000" dirty="0" smtClean="0"/>
              <a:t> четвертого реактора,</a:t>
            </a:r>
          </a:p>
          <a:p>
            <a:pPr>
              <a:buNone/>
            </a:pPr>
            <a:r>
              <a:rPr lang="ru-RU" sz="2000" dirty="0" smtClean="0"/>
              <a:t> на ЧАЕС </a:t>
            </a:r>
            <a:r>
              <a:rPr lang="ru-RU" sz="2000" dirty="0" err="1" smtClean="0"/>
              <a:t>відбулася</a:t>
            </a:r>
            <a:r>
              <a:rPr lang="ru-RU" sz="2000" dirty="0" smtClean="0"/>
              <a:t> сильна </a:t>
            </a:r>
          </a:p>
          <a:p>
            <a:pPr>
              <a:buNone/>
            </a:pPr>
            <a:r>
              <a:rPr lang="ru-RU" sz="2000" dirty="0" err="1" smtClean="0"/>
              <a:t>пожежа</a:t>
            </a:r>
            <a:r>
              <a:rPr lang="ru-RU" sz="2000" dirty="0" smtClean="0"/>
              <a:t> в машинному </a:t>
            </a:r>
            <a:r>
              <a:rPr lang="ru-RU" sz="2000" dirty="0" err="1" smtClean="0"/>
              <a:t>залі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надзвичайної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ситуації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виведений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ладу </a:t>
            </a:r>
            <a:r>
              <a:rPr lang="ru-RU" sz="2000" dirty="0" err="1" smtClean="0"/>
              <a:t>збудник</a:t>
            </a:r>
            <a:r>
              <a:rPr lang="ru-RU" sz="2000" dirty="0" smtClean="0"/>
              <a:t> генератора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турбогенератор №4, </a:t>
            </a:r>
            <a:r>
              <a:rPr lang="ru-RU" sz="2000" dirty="0" err="1" smtClean="0"/>
              <a:t>згоріло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180 тон </a:t>
            </a:r>
            <a:r>
              <a:rPr lang="ru-RU" sz="2000" dirty="0" err="1" smtClean="0"/>
              <a:t>турбінного</a:t>
            </a:r>
            <a:r>
              <a:rPr lang="ru-RU" sz="2000" dirty="0" smtClean="0"/>
              <a:t> масла, </a:t>
            </a:r>
          </a:p>
          <a:p>
            <a:pPr>
              <a:buNone/>
            </a:pPr>
            <a:r>
              <a:rPr lang="ru-RU" sz="2000" dirty="0" smtClean="0"/>
              <a:t>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ушкоджена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покрівля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машзала</a:t>
            </a:r>
            <a:r>
              <a:rPr lang="ru-RU" sz="2000" dirty="0" smtClean="0"/>
              <a:t> – </a:t>
            </a:r>
          </a:p>
          <a:p>
            <a:pPr>
              <a:buNone/>
            </a:pPr>
            <a:r>
              <a:rPr lang="ru-RU" sz="2000" dirty="0" err="1" smtClean="0"/>
              <a:t>близько</a:t>
            </a:r>
            <a:r>
              <a:rPr lang="ru-RU" sz="2000" dirty="0" smtClean="0"/>
              <a:t> 2,5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квадратних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покрівлі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обрушилося</a:t>
            </a:r>
            <a:r>
              <a:rPr lang="ru-RU" sz="2000" dirty="0" smtClean="0"/>
              <a:t>. </a:t>
            </a:r>
            <a:r>
              <a:rPr lang="ru-RU" sz="2000" dirty="0" err="1" smtClean="0"/>
              <a:t>Пожежа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викидом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навколишнє середовище.</a:t>
            </a:r>
            <a:endParaRPr lang="uk-UA" sz="2000" dirty="0"/>
          </a:p>
        </p:txBody>
      </p:sp>
      <p:pic>
        <p:nvPicPr>
          <p:cNvPr id="5122" name="Picture 2" descr="E:\Разное\МОЁ!\разное-заразное\всякий текстовый бред\презентации\работа по физике\Новая папка\demolish-nucl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714776" cy="260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600"/>
            <a:ext cx="8205814" cy="1057260"/>
          </a:xfrm>
        </p:spPr>
        <p:txBody>
          <a:bodyPr/>
          <a:lstStyle/>
          <a:p>
            <a:r>
              <a:rPr lang="ru-RU" dirty="0" smtClean="0">
                <a:effectLst/>
              </a:rPr>
              <a:t>Вплив аварії на навколишнє середовище</a:t>
            </a:r>
            <a:endParaRPr lang="uk-UA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8001024" cy="4695844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Основними наслідками аварії другого блоку ЧАЕС 1991 року</a:t>
            </a:r>
          </a:p>
          <a:p>
            <a:pPr>
              <a:buNone/>
            </a:pPr>
            <a:r>
              <a:rPr lang="uk-UA" sz="1800" dirty="0" smtClean="0"/>
              <a:t>було: </a:t>
            </a:r>
            <a:r>
              <a:rPr lang="uk-UA" sz="1800" i="1" dirty="0" smtClean="0"/>
              <a:t>ушкодження  турбогенератора №4 і збудника </a:t>
            </a:r>
          </a:p>
          <a:p>
            <a:pPr>
              <a:buNone/>
            </a:pPr>
            <a:r>
              <a:rPr lang="uk-UA" sz="1800" i="1" dirty="0" smtClean="0"/>
              <a:t>генератора, вигоріло 180 тонн турбінного масла й згоріло 500 </a:t>
            </a:r>
          </a:p>
          <a:p>
            <a:pPr>
              <a:buNone/>
            </a:pPr>
            <a:r>
              <a:rPr lang="uk-UA" sz="1800" i="1" dirty="0" smtClean="0"/>
              <a:t>куб. метрів водню, обрушилося 2448 кв. метра покрівлі</a:t>
            </a:r>
          </a:p>
          <a:p>
            <a:pPr>
              <a:buNone/>
            </a:pPr>
            <a:r>
              <a:rPr lang="uk-UA" sz="1800" i="1" dirty="0" err="1" smtClean="0"/>
              <a:t>машзала</a:t>
            </a:r>
            <a:r>
              <a:rPr lang="uk-UA" sz="1800" i="1" dirty="0" smtClean="0"/>
              <a:t> (з 20500 </a:t>
            </a:r>
            <a:r>
              <a:rPr lang="uk-UA" sz="1800" i="1" dirty="0" err="1" smtClean="0"/>
              <a:t>кв.метра</a:t>
            </a:r>
            <a:r>
              <a:rPr lang="uk-UA" sz="1800" i="1" dirty="0" smtClean="0"/>
              <a:t>) - вага завалених конструкцій </a:t>
            </a:r>
          </a:p>
          <a:p>
            <a:pPr>
              <a:buNone/>
            </a:pPr>
            <a:r>
              <a:rPr lang="uk-UA" sz="1800" i="1" dirty="0" smtClean="0"/>
              <a:t>становлячи 119тон.</a:t>
            </a:r>
            <a:r>
              <a:rPr lang="uk-UA" sz="1800" dirty="0" smtClean="0"/>
              <a:t>Пожежа на енергоблоці №2 з'явився </a:t>
            </a:r>
          </a:p>
          <a:p>
            <a:pPr>
              <a:buNone/>
            </a:pPr>
            <a:r>
              <a:rPr lang="uk-UA" sz="1800" dirty="0" smtClean="0"/>
              <a:t>каталізатором розв'язку Верховної Ради України про </a:t>
            </a:r>
            <a:r>
              <a:rPr lang="uk-UA" sz="1800" dirty="0" err="1" smtClean="0"/>
              <a:t>останове</a:t>
            </a:r>
            <a:r>
              <a:rPr lang="uk-UA" sz="1800" dirty="0" smtClean="0"/>
              <a:t> </a:t>
            </a:r>
          </a:p>
          <a:p>
            <a:pPr>
              <a:buNone/>
            </a:pPr>
            <a:r>
              <a:rPr lang="uk-UA" sz="1800" dirty="0" smtClean="0"/>
              <a:t>й негайному висновку з експлуатації другого енергоблоку </a:t>
            </a:r>
          </a:p>
          <a:p>
            <a:pPr>
              <a:buNone/>
            </a:pPr>
            <a:r>
              <a:rPr lang="uk-UA" sz="1800" dirty="0" smtClean="0"/>
              <a:t>Чорнобильської АЕС, а також про </a:t>
            </a:r>
            <a:r>
              <a:rPr lang="uk-UA" sz="1800" dirty="0" err="1" smtClean="0"/>
              <a:t>останове</a:t>
            </a:r>
            <a:r>
              <a:rPr lang="uk-UA" sz="1800" dirty="0" smtClean="0"/>
              <a:t> першого й </a:t>
            </a:r>
          </a:p>
          <a:p>
            <a:pPr>
              <a:buNone/>
            </a:pPr>
            <a:r>
              <a:rPr lang="uk-UA" sz="1800" dirty="0" smtClean="0"/>
              <a:t>третього енергоблоків не пізніше 1993 р. Однак уже в 1993 р. </a:t>
            </a:r>
          </a:p>
          <a:p>
            <a:pPr>
              <a:buNone/>
            </a:pPr>
            <a:r>
              <a:rPr lang="uk-UA" sz="1800" dirty="0" smtClean="0"/>
              <a:t>мораторій на будівництво нових атомних електростанцій був </a:t>
            </a:r>
          </a:p>
          <a:p>
            <a:pPr>
              <a:buNone/>
            </a:pPr>
            <a:r>
              <a:rPr lang="uk-UA" sz="1800" dirty="0" smtClean="0"/>
              <a:t>відмінний і за пропозицією Кабінету Міністрів України </a:t>
            </a:r>
          </a:p>
          <a:p>
            <a:pPr>
              <a:buNone/>
            </a:pPr>
            <a:r>
              <a:rPr lang="uk-UA" sz="1800" dirty="0" smtClean="0"/>
              <a:t>ухвалене рішення про продовження експлуатації </a:t>
            </a:r>
          </a:p>
          <a:p>
            <a:pPr>
              <a:buNone/>
            </a:pPr>
            <a:r>
              <a:rPr lang="uk-UA" sz="1800" dirty="0" smtClean="0"/>
              <a:t>Чорнобильської АЕС протягом строку, обумовленого її </a:t>
            </a:r>
          </a:p>
          <a:p>
            <a:pPr>
              <a:buNone/>
            </a:pPr>
            <a:r>
              <a:rPr lang="uk-UA" sz="1800" dirty="0" smtClean="0"/>
              <a:t>технічним станом. Для цього Чорнобильська АЕС спланувала </a:t>
            </a:r>
          </a:p>
          <a:p>
            <a:pPr>
              <a:buNone/>
            </a:pPr>
            <a:r>
              <a:rPr lang="uk-UA" sz="1800" dirty="0" smtClean="0"/>
              <a:t>захід щодо виконання ремонтно-відбудовчих робіт енергоблоку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</a:t>
            </a:r>
            <a:r>
              <a:rPr lang="uk-UA" dirty="0" err="1" smtClean="0"/>
              <a:t>амерцієм</a:t>
            </a:r>
            <a:endParaRPr lang="uk-UA" dirty="0"/>
          </a:p>
        </p:txBody>
      </p:sp>
      <p:pic>
        <p:nvPicPr>
          <p:cNvPr id="7170" name="Picture 2" descr="E:\Разное\МОЁ!\разное-заразное\всякий текстовый бред\презентации\работа по физике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970936" cy="506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цезієм</a:t>
            </a:r>
            <a:endParaRPr lang="uk-UA" dirty="0"/>
          </a:p>
        </p:txBody>
      </p:sp>
      <p:pic>
        <p:nvPicPr>
          <p:cNvPr id="8194" name="Picture 2" descr="E:\Разное\МОЁ!\разное-заразное\всякий текстовый бред\презентации\работа по физике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858180" cy="498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1128698"/>
          </a:xfrm>
        </p:spPr>
        <p:txBody>
          <a:bodyPr/>
          <a:lstStyle/>
          <a:p>
            <a:r>
              <a:rPr lang="uk-UA" dirty="0" smtClean="0"/>
              <a:t>доза випромінювання щитовидна залоза</a:t>
            </a:r>
            <a:endParaRPr lang="uk-UA" dirty="0"/>
          </a:p>
        </p:txBody>
      </p:sp>
      <p:pic>
        <p:nvPicPr>
          <p:cNvPr id="10242" name="Picture 2" descr="E:\Разное\МОЁ!\разное-заразное\всякий текстовый бред\презентации\работа по физике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7235825" cy="459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Сучасний стан ЧАЕС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071965" cy="3052770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Загальна кількість персоналу ГСП ЧАЕС на сьогодні становить порядку 3,5 тис. чоловік. У роботах на ЧАЕС також задіяна значна кількість персоналу підрядників (близько 2 тис. чоловік).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У рамках підготовки до зняття з експлуатації Чорнобильської АЕС на </a:t>
            </a:r>
            <a:r>
              <a:rPr lang="uk-UA" sz="1800" dirty="0" err="1" smtClean="0"/>
              <a:t>промплощадці</a:t>
            </a:r>
            <a:r>
              <a:rPr lang="uk-UA" sz="1800" dirty="0" smtClean="0"/>
              <a:t> </a:t>
            </a:r>
            <a:r>
              <a:rPr lang="uk-UA" sz="1800" dirty="0" smtClean="0"/>
              <a:t>споруджуються нові об'єкти. Так в 2001 році на </a:t>
            </a:r>
            <a:r>
              <a:rPr lang="uk-UA" sz="1800" dirty="0" err="1" smtClean="0"/>
              <a:t>промлощадці</a:t>
            </a:r>
            <a:r>
              <a:rPr lang="uk-UA" sz="1800" dirty="0" smtClean="0"/>
              <a:t> </a:t>
            </a:r>
            <a:r>
              <a:rPr lang="uk-UA" sz="1800" dirty="0" smtClean="0"/>
              <a:t>ЧАЕС була побудована промислово-опалювальна котельня.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/>
          </a:p>
        </p:txBody>
      </p:sp>
      <p:pic>
        <p:nvPicPr>
          <p:cNvPr id="6146" name="Picture 2" descr="http://upload.pripyat.com/images/49615nb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39"/>
            <a:ext cx="4357718" cy="296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800600"/>
            <a:ext cx="6786610" cy="566738"/>
          </a:xfrm>
        </p:spPr>
        <p:txBody>
          <a:bodyPr/>
          <a:lstStyle/>
          <a:p>
            <a:r>
              <a:rPr lang="ru-RU" sz="4800" dirty="0" smtClean="0"/>
              <a:t>Будьте обережними!</a:t>
            </a:r>
            <a:endParaRPr lang="uk-UA" sz="4800" dirty="0"/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chernobyl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000" b="20000"/>
          <a:stretch>
            <a:fillRect/>
          </a:stretch>
        </p:blipFill>
        <p:spPr bwMode="auto">
          <a:xfrm>
            <a:off x="4000496" y="500042"/>
            <a:ext cx="4000528" cy="39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-3000428" y="5357826"/>
            <a:ext cx="7065992" cy="1204934"/>
          </a:xfrm>
        </p:spPr>
        <p:txBody>
          <a:bodyPr/>
          <a:lstStyle/>
          <a:p>
            <a:pPr algn="r"/>
            <a:r>
              <a:rPr lang="ru-RU" sz="3600" dirty="0" smtClean="0"/>
              <a:t>Дякую за увагу!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239000" cy="628632"/>
          </a:xfrm>
        </p:spPr>
        <p:txBody>
          <a:bodyPr/>
          <a:lstStyle/>
          <a:p>
            <a:r>
              <a:rPr lang="uk-UA" sz="3600" dirty="0" smtClean="0"/>
              <a:t>ЧАЕС: Пошук причин аварії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235825" cy="5105400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Визначення причин аварії на четвертому блоці ЧАЕС</a:t>
            </a:r>
          </a:p>
          <a:p>
            <a:pPr>
              <a:buNone/>
            </a:pPr>
            <a:r>
              <a:rPr lang="uk-UA" sz="2000" dirty="0" smtClean="0"/>
              <a:t>є одним з найбільш дискусійних питань і на</a:t>
            </a:r>
          </a:p>
          <a:p>
            <a:pPr>
              <a:buNone/>
            </a:pPr>
            <a:r>
              <a:rPr lang="uk-UA" sz="2000" dirty="0" smtClean="0"/>
              <a:t>сьогодні. За більш ніж двадцятилітній період, який</a:t>
            </a:r>
          </a:p>
          <a:p>
            <a:pPr>
              <a:buNone/>
            </a:pPr>
            <a:r>
              <a:rPr lang="uk-UA" sz="2000" dirty="0" smtClean="0"/>
              <a:t>пройшов з моменту аварії, </a:t>
            </a:r>
          </a:p>
          <a:p>
            <a:pPr>
              <a:buNone/>
            </a:pPr>
            <a:r>
              <a:rPr lang="uk-UA" sz="2000" dirty="0" smtClean="0"/>
              <a:t>дискусії про</a:t>
            </a:r>
          </a:p>
          <a:p>
            <a:pPr>
              <a:buNone/>
            </a:pPr>
            <a:r>
              <a:rPr lang="uk-UA" sz="2000" dirty="0" smtClean="0"/>
              <a:t>першопричини аварії </a:t>
            </a:r>
          </a:p>
          <a:p>
            <a:pPr>
              <a:buNone/>
            </a:pPr>
            <a:r>
              <a:rPr lang="uk-UA" sz="2000" dirty="0" smtClean="0"/>
              <a:t>не вмовкають.</a:t>
            </a:r>
          </a:p>
          <a:p>
            <a:pPr>
              <a:buNone/>
            </a:pPr>
            <a:r>
              <a:rPr lang="uk-UA" sz="2000" dirty="0" smtClean="0"/>
              <a:t>З кожним роком, </a:t>
            </a:r>
          </a:p>
          <a:p>
            <a:pPr>
              <a:buNone/>
            </a:pPr>
            <a:r>
              <a:rPr lang="uk-UA" sz="2000" dirty="0" smtClean="0"/>
              <a:t>який відокремлює нас </a:t>
            </a:r>
          </a:p>
          <a:p>
            <a:pPr>
              <a:buNone/>
            </a:pPr>
            <a:r>
              <a:rPr lang="uk-UA" sz="2000" dirty="0" smtClean="0"/>
              <a:t>від подій </a:t>
            </a:r>
          </a:p>
          <a:p>
            <a:pPr>
              <a:buNone/>
            </a:pPr>
            <a:r>
              <a:rPr lang="uk-UA" sz="2000" dirty="0" smtClean="0"/>
              <a:t>квітня 1986 року, </a:t>
            </a:r>
          </a:p>
          <a:p>
            <a:pPr>
              <a:buNone/>
            </a:pPr>
            <a:r>
              <a:rPr lang="uk-UA" sz="2000" dirty="0" smtClean="0"/>
              <a:t>з'являються всі нові </a:t>
            </a:r>
          </a:p>
          <a:p>
            <a:pPr>
              <a:buNone/>
            </a:pPr>
            <a:r>
              <a:rPr lang="uk-UA" sz="2000" dirty="0" smtClean="0"/>
              <a:t>й нові версії й гіпотези.</a:t>
            </a:r>
            <a:endParaRPr lang="uk-UA" sz="2000" dirty="0"/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Новая папка\reactor-chn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71744"/>
            <a:ext cx="4500594" cy="407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7235825" cy="4033854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Не зважаючи на дискусії, існує</a:t>
            </a:r>
          </a:p>
          <a:p>
            <a:pPr>
              <a:buNone/>
            </a:pPr>
            <a:r>
              <a:rPr lang="uk-UA" sz="2000" dirty="0" smtClean="0"/>
              <a:t>дві версії  причини аварії: </a:t>
            </a:r>
          </a:p>
          <a:p>
            <a:r>
              <a:rPr lang="ru-RU" sz="2000" b="1" dirty="0" smtClean="0"/>
              <a:t>Помилки проектантів </a:t>
            </a:r>
          </a:p>
          <a:p>
            <a:r>
              <a:rPr lang="ru-RU" sz="2000" b="1" dirty="0" smtClean="0"/>
              <a:t>Помилки персоналу</a:t>
            </a:r>
          </a:p>
          <a:p>
            <a:pPr>
              <a:buNone/>
            </a:pPr>
            <a:r>
              <a:rPr lang="uk-UA" sz="2000" dirty="0" smtClean="0"/>
              <a:t>Можна зробити підсумок, що пошук вичерпних</a:t>
            </a:r>
          </a:p>
          <a:p>
            <a:pPr>
              <a:buNone/>
            </a:pPr>
            <a:r>
              <a:rPr lang="uk-UA" sz="2000" dirty="0" smtClean="0"/>
              <a:t>відповідей про першопричини аварії на</a:t>
            </a:r>
          </a:p>
          <a:p>
            <a:pPr>
              <a:buNone/>
            </a:pPr>
            <a:r>
              <a:rPr lang="uk-UA" sz="2000" dirty="0" smtClean="0"/>
              <a:t>Чорнобильській АЕС триває. Триває й дискусія</a:t>
            </a:r>
          </a:p>
          <a:p>
            <a:pPr>
              <a:buNone/>
            </a:pPr>
            <a:r>
              <a:rPr lang="uk-UA" sz="2000" dirty="0" smtClean="0"/>
              <a:t>експертів на сторінках засобів масової інформації.</a:t>
            </a:r>
            <a:endParaRPr lang="uk-UA" sz="2000" dirty="0"/>
          </a:p>
        </p:txBody>
      </p:sp>
      <p:pic>
        <p:nvPicPr>
          <p:cNvPr id="27650" name="Picture 2" descr="http://i.obozrevatel.ua/8/1261863/196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239000" cy="628632"/>
          </a:xfrm>
        </p:spPr>
        <p:txBody>
          <a:bodyPr/>
          <a:lstStyle/>
          <a:p>
            <a:r>
              <a:rPr lang="uk-UA" sz="6000" dirty="0" smtClean="0">
                <a:latin typeface="Monotype Corsiva" pitchFamily="66" charset="0"/>
              </a:rPr>
              <a:t>Аварія 1986</a:t>
            </a:r>
            <a:endParaRPr lang="uk-UA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7562872" cy="5195902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/>
              <a:t>Аварія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відбулася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зупинкою</a:t>
            </a:r>
            <a:r>
              <a:rPr lang="ru-RU" sz="2000" dirty="0" smtClean="0"/>
              <a:t> блоку на</a:t>
            </a:r>
          </a:p>
          <a:p>
            <a:pPr>
              <a:buNone/>
            </a:pPr>
            <a:r>
              <a:rPr lang="ru-RU" sz="2000" dirty="0" err="1" smtClean="0"/>
              <a:t>плановий</a:t>
            </a:r>
            <a:r>
              <a:rPr lang="ru-RU" sz="2000" dirty="0" smtClean="0"/>
              <a:t> ремонт при </a:t>
            </a:r>
            <a:r>
              <a:rPr lang="ru-RU" sz="2000" dirty="0" err="1" smtClean="0"/>
              <a:t>проведенні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випробувань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режимів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турбогенераторів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реакторної</a:t>
            </a:r>
            <a:r>
              <a:rPr lang="ru-RU" sz="2000" dirty="0" smtClean="0"/>
              <a:t> установки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викликано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різким</a:t>
            </a:r>
            <a:r>
              <a:rPr lang="ru-RU" sz="2000" dirty="0" smtClean="0"/>
              <a:t> ростом </a:t>
            </a:r>
            <a:r>
              <a:rPr lang="ru-RU" sz="2000" dirty="0" err="1" smtClean="0"/>
              <a:t>потужності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привело до </a:t>
            </a:r>
            <a:r>
              <a:rPr lang="ru-RU" sz="2000" dirty="0" err="1" smtClean="0"/>
              <a:t>викиду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реактора в атмосферу.</a:t>
            </a:r>
          </a:p>
          <a:p>
            <a:pPr>
              <a:buNone/>
            </a:pPr>
            <a:r>
              <a:rPr lang="uk-UA" sz="2000" dirty="0" smtClean="0"/>
              <a:t>Уночі, в 1 </a:t>
            </a:r>
            <a:r>
              <a:rPr lang="uk-UA" sz="2000" dirty="0" err="1" smtClean="0"/>
              <a:t>год</a:t>
            </a:r>
            <a:r>
              <a:rPr lang="uk-UA" sz="2000" dirty="0" smtClean="0"/>
              <a:t> 23 </a:t>
            </a:r>
            <a:r>
              <a:rPr lang="uk-UA" sz="2000" dirty="0" err="1" smtClean="0"/>
              <a:t>хв</a:t>
            </a: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26 квітня 1986 р. </a:t>
            </a:r>
          </a:p>
          <a:p>
            <a:pPr>
              <a:buNone/>
            </a:pPr>
            <a:r>
              <a:rPr lang="uk-UA" sz="2000" dirty="0" smtClean="0"/>
              <a:t>відбулася аварія</a:t>
            </a:r>
          </a:p>
          <a:p>
            <a:pPr>
              <a:buNone/>
            </a:pPr>
            <a:r>
              <a:rPr lang="uk-UA" sz="2000" dirty="0" smtClean="0"/>
              <a:t>на четвертому блоці </a:t>
            </a:r>
          </a:p>
          <a:p>
            <a:pPr>
              <a:buNone/>
            </a:pPr>
            <a:r>
              <a:rPr lang="uk-UA" sz="2000" dirty="0" smtClean="0"/>
              <a:t>Чорнобильської АЕС. </a:t>
            </a:r>
          </a:p>
          <a:p>
            <a:pPr>
              <a:buNone/>
            </a:pPr>
            <a:r>
              <a:rPr lang="uk-UA" sz="2000" dirty="0" smtClean="0"/>
              <a:t>Аварія</a:t>
            </a:r>
          </a:p>
          <a:p>
            <a:pPr>
              <a:buNone/>
            </a:pPr>
            <a:r>
              <a:rPr lang="uk-UA" sz="2000" dirty="0" smtClean="0"/>
              <a:t>супроводжувалася руйнуванням активної зони</a:t>
            </a:r>
          </a:p>
          <a:p>
            <a:pPr>
              <a:buNone/>
            </a:pPr>
            <a:r>
              <a:rPr lang="uk-UA" sz="2000" dirty="0" smtClean="0"/>
              <a:t>реакторної установки й частини будинку.</a:t>
            </a:r>
            <a:endParaRPr lang="uk-UA" sz="2000" dirty="0"/>
          </a:p>
        </p:txBody>
      </p:sp>
      <p:pic>
        <p:nvPicPr>
          <p:cNvPr id="2050" name="Picture 2" descr="E:\Разное\МОЁ!\разное-заразное\всякий текстовый бред\презентации\работа по физике\Новая папка\chernobyl-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36433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85728"/>
            <a:ext cx="7239000" cy="1000132"/>
          </a:xfrm>
        </p:spPr>
        <p:txBody>
          <a:bodyPr/>
          <a:lstStyle/>
          <a:p>
            <a:r>
              <a:rPr lang="uk-UA" dirty="0" smtClean="0"/>
              <a:t>Розрізняють 4 основні стадії розвитку аварії: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2357430"/>
            <a:ext cx="7634310" cy="419577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26 квітня </a:t>
            </a:r>
            <a:r>
              <a:rPr lang="uk-UA" sz="2000" dirty="0" smtClean="0"/>
              <a:t>- </a:t>
            </a:r>
            <a:r>
              <a:rPr lang="uk-UA" sz="2200" dirty="0" smtClean="0"/>
              <a:t>було викинуто</a:t>
            </a:r>
          </a:p>
          <a:p>
            <a:pPr>
              <a:buNone/>
            </a:pPr>
            <a:r>
              <a:rPr lang="uk-UA" sz="2200" dirty="0" err="1" smtClean="0"/>
              <a:t>диспергіроване</a:t>
            </a:r>
            <a:r>
              <a:rPr lang="uk-UA" sz="2200" dirty="0" smtClean="0"/>
              <a:t> паливо, у якім склад радіонуклідів</a:t>
            </a:r>
          </a:p>
          <a:p>
            <a:pPr>
              <a:buNone/>
            </a:pPr>
            <a:r>
              <a:rPr lang="uk-UA" sz="2200" dirty="0" smtClean="0"/>
              <a:t>відповідав такому в опроміненім паливі, але був</a:t>
            </a:r>
          </a:p>
          <a:p>
            <a:pPr>
              <a:buNone/>
            </a:pPr>
            <a:r>
              <a:rPr lang="uk-UA" sz="2200" dirty="0" smtClean="0"/>
              <a:t>збагачений летучими ізотопами йоду, телуру, цезію</a:t>
            </a:r>
          </a:p>
          <a:p>
            <a:pPr>
              <a:buNone/>
            </a:pPr>
            <a:r>
              <a:rPr lang="uk-UA" sz="2200" dirty="0" smtClean="0"/>
              <a:t>й інертних газів. Вони виділялися з перегрітого до</a:t>
            </a:r>
          </a:p>
          <a:p>
            <a:pPr>
              <a:buNone/>
            </a:pPr>
            <a:r>
              <a:rPr lang="uk-UA" sz="2200" dirty="0" smtClean="0"/>
              <a:t>1600 - 1800°ДО (1327 -1527°С) палива, що</a:t>
            </a:r>
          </a:p>
          <a:p>
            <a:pPr>
              <a:buNone/>
            </a:pPr>
            <a:r>
              <a:rPr lang="uk-UA" sz="2200" dirty="0" smtClean="0"/>
              <a:t>залишився в зоні реактора.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Стадія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5775" y="1571612"/>
            <a:ext cx="7235825" cy="4981588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26 квітня - 2 травня </a:t>
            </a:r>
            <a:r>
              <a:rPr lang="uk-UA" sz="2200" dirty="0" smtClean="0"/>
              <a:t>- завдяки заходам, що </a:t>
            </a:r>
          </a:p>
          <a:p>
            <a:pPr>
              <a:buNone/>
            </a:pPr>
            <a:r>
              <a:rPr lang="uk-UA" sz="2200" dirty="0" smtClean="0"/>
              <a:t>вживають, по припиненню горіння графіту й</a:t>
            </a:r>
          </a:p>
          <a:p>
            <a:pPr>
              <a:buNone/>
            </a:pPr>
            <a:r>
              <a:rPr lang="uk-UA" sz="2200" dirty="0" smtClean="0"/>
              <a:t>фільтрації викиду, потужність викиду значно </a:t>
            </a:r>
          </a:p>
          <a:p>
            <a:pPr>
              <a:buNone/>
            </a:pPr>
            <a:r>
              <a:rPr lang="uk-UA" sz="2200" dirty="0" smtClean="0"/>
              <a:t>поменшала. Потоками гарячого повітря з</a:t>
            </a:r>
          </a:p>
          <a:p>
            <a:pPr>
              <a:buNone/>
            </a:pPr>
            <a:r>
              <a:rPr lang="uk-UA" sz="2200" dirty="0" smtClean="0"/>
              <a:t>Реактора виносилося радіоактивне </a:t>
            </a:r>
          </a:p>
          <a:p>
            <a:pPr>
              <a:buNone/>
            </a:pPr>
            <a:r>
              <a:rPr lang="uk-UA" sz="2200" dirty="0" err="1" smtClean="0"/>
              <a:t>Мілкодисперговане</a:t>
            </a:r>
            <a:r>
              <a:rPr lang="uk-UA" sz="2200" dirty="0" smtClean="0"/>
              <a:t> паливо й продукти горіння </a:t>
            </a:r>
          </a:p>
          <a:p>
            <a:pPr>
              <a:buNone/>
            </a:pPr>
            <a:r>
              <a:rPr lang="uk-UA" sz="2200" dirty="0" smtClean="0"/>
              <a:t>графіту. Температура палива в цей час менше </a:t>
            </a:r>
          </a:p>
          <a:p>
            <a:pPr>
              <a:buNone/>
            </a:pPr>
            <a:r>
              <a:rPr lang="uk-UA" sz="2200" dirty="0" smtClean="0"/>
              <a:t>1600°ДО (1327°С) і склад </a:t>
            </a:r>
          </a:p>
          <a:p>
            <a:pPr>
              <a:buNone/>
            </a:pPr>
            <a:r>
              <a:rPr lang="uk-UA" sz="2200" dirty="0" smtClean="0"/>
              <a:t>викиду близький до викиду на першій стадії</a:t>
            </a:r>
          </a:p>
          <a:p>
            <a:pPr>
              <a:buNone/>
            </a:pPr>
            <a:r>
              <a:rPr lang="uk-UA" sz="2200" dirty="0" smtClean="0"/>
              <a:t>При відноснім зменшенні  кількості летучих </a:t>
            </a:r>
          </a:p>
          <a:p>
            <a:pPr>
              <a:buNone/>
            </a:pPr>
            <a:r>
              <a:rPr lang="uk-UA" sz="2200" dirty="0" smtClean="0"/>
              <a:t>складових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Стадія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характерним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реакторного блоку.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розігріву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 температура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активній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зоні</a:t>
            </a:r>
            <a:r>
              <a:rPr lang="ru-RU" sz="2400" dirty="0" smtClean="0"/>
              <a:t> досягала (2500 - 2800 </a:t>
            </a:r>
            <a:r>
              <a:rPr lang="ru-RU" sz="2400" dirty="0" err="1" smtClean="0"/>
              <a:t>ок</a:t>
            </a:r>
            <a:r>
              <a:rPr lang="ru-RU" sz="2400" dirty="0" smtClean="0"/>
              <a:t> (2227 - 2527 °С),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обумовлювало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температурно-залежну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міграцію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оксиду урану,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виносилися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аерозольній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на продуктах </a:t>
            </a:r>
            <a:r>
              <a:rPr lang="ru-RU" sz="2400" dirty="0" err="1" smtClean="0"/>
              <a:t>згоряння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графіту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Остання стадія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447800"/>
            <a:ext cx="7634310" cy="51054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Після</a:t>
            </a:r>
            <a:r>
              <a:rPr lang="ru-RU" sz="2400" b="1" dirty="0" smtClean="0">
                <a:solidFill>
                  <a:srgbClr val="FF0000"/>
                </a:solidFill>
              </a:rPr>
              <a:t> 5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витік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почав </a:t>
            </a:r>
            <a:r>
              <a:rPr lang="ru-RU" sz="2400" dirty="0" err="1" smtClean="0"/>
              <a:t>зменшуватися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являлося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спеціальних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заходів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причина </a:t>
            </a:r>
            <a:r>
              <a:rPr lang="ru-RU" sz="2400" dirty="0" err="1" smtClean="0"/>
              <a:t>різкого</a:t>
            </a:r>
            <a:r>
              <a:rPr lang="ru-RU" sz="2400" dirty="0" smtClean="0"/>
              <a:t> спаду </a:t>
            </a:r>
          </a:p>
          <a:p>
            <a:pPr>
              <a:buNone/>
            </a:pPr>
            <a:r>
              <a:rPr lang="ru-RU" sz="2400" dirty="0" smtClean="0"/>
              <a:t>і </a:t>
            </a:r>
            <a:r>
              <a:rPr lang="ru-RU" sz="2400" dirty="0" err="1" smtClean="0"/>
              <a:t>дотепер</a:t>
            </a:r>
            <a:r>
              <a:rPr lang="ru-RU" sz="2400" dirty="0" smtClean="0"/>
              <a:t> не ясна.</a:t>
            </a:r>
            <a:endParaRPr lang="uk-UA" sz="2400" dirty="0"/>
          </a:p>
        </p:txBody>
      </p:sp>
      <p:pic>
        <p:nvPicPr>
          <p:cNvPr id="3074" name="Picture 2" descr="E:\Разное\МОЁ!\разное-заразное\всякий текстовый бред\презентации\работа по физике\Новая папка\destroy-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3391449" cy="456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39000" cy="785818"/>
          </a:xfrm>
        </p:spPr>
        <p:txBody>
          <a:bodyPr/>
          <a:lstStyle/>
          <a:p>
            <a:r>
              <a:rPr lang="uk-UA" dirty="0" smtClean="0"/>
              <a:t>Аварія 1982 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9" y="1447800"/>
            <a:ext cx="7920062" cy="5105400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/>
              <a:t>9 </a:t>
            </a:r>
            <a:r>
              <a:rPr lang="ru-RU" sz="2800" dirty="0" err="1" smtClean="0"/>
              <a:t>вересня</a:t>
            </a:r>
            <a:r>
              <a:rPr lang="ru-RU" sz="2800" dirty="0" smtClean="0"/>
              <a:t> 1982 року на ЧАЕС</a:t>
            </a:r>
          </a:p>
          <a:p>
            <a:pPr algn="r">
              <a:buNone/>
            </a:pPr>
            <a:r>
              <a:rPr lang="ru-RU" sz="2800" dirty="0" err="1" smtClean="0"/>
              <a:t>відбувся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інцидент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err="1" smtClean="0"/>
              <a:t>супроводжувався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викидом</a:t>
            </a:r>
            <a:r>
              <a:rPr lang="ru-RU" sz="2800" dirty="0" smtClean="0"/>
              <a:t> </a:t>
            </a:r>
          </a:p>
          <a:p>
            <a:pPr algn="r">
              <a:buNone/>
            </a:pPr>
            <a:r>
              <a:rPr lang="ru-RU" sz="2800" dirty="0" err="1" smtClean="0"/>
              <a:t>радіоактивних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у </a:t>
            </a:r>
          </a:p>
          <a:p>
            <a:pPr algn="r">
              <a:buNone/>
            </a:pPr>
            <a:r>
              <a:rPr lang="ru-RU" sz="2800" dirty="0" smtClean="0"/>
              <a:t>навколишнє середовище.</a:t>
            </a:r>
            <a:endParaRPr lang="uk-UA" sz="2800" dirty="0"/>
          </a:p>
        </p:txBody>
      </p:sp>
      <p:pic>
        <p:nvPicPr>
          <p:cNvPr id="4098" name="Picture 2" descr="E:\Разное\МОЁ!\разное-заразное\всякий текстовый бред\презентации\работа по физике\Новая папка\chaes-1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2857500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Город'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'Город'</Template>
  <TotalTime>194</TotalTime>
  <Words>790</Words>
  <Application>Microsoft Office PowerPoint</Application>
  <PresentationFormat>Екран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Шаблон оформления 'Город'</vt:lpstr>
      <vt:lpstr>Чорнобильська катастрофа.  </vt:lpstr>
      <vt:lpstr>ЧАЕС: Пошук причин аварії</vt:lpstr>
      <vt:lpstr>Слайд 3</vt:lpstr>
      <vt:lpstr>Аварія 1986</vt:lpstr>
      <vt:lpstr>Розрізняють 4 основні стадії розвитку аварії: </vt:lpstr>
      <vt:lpstr>Стадія 2</vt:lpstr>
      <vt:lpstr>Стадія 3</vt:lpstr>
      <vt:lpstr>Остання стадія 4</vt:lpstr>
      <vt:lpstr>Аварія 1982 року</vt:lpstr>
      <vt:lpstr>Причини і наслідки аварії</vt:lpstr>
      <vt:lpstr>Пожежа на ЧАЕС у 1991</vt:lpstr>
      <vt:lpstr>Вплив аварії на навколишнє середовище</vt:lpstr>
      <vt:lpstr>Забруднення амерцієм</vt:lpstr>
      <vt:lpstr>Забруднення цезієм</vt:lpstr>
      <vt:lpstr>доза випромінювання щитовидна залоза</vt:lpstr>
      <vt:lpstr>Сучасний стан ЧАЕС</vt:lpstr>
      <vt:lpstr>Будьте обережними!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Admin</cp:lastModifiedBy>
  <cp:revision>23</cp:revision>
  <dcterms:created xsi:type="dcterms:W3CDTF">2010-03-24T09:12:35Z</dcterms:created>
  <dcterms:modified xsi:type="dcterms:W3CDTF">2015-02-12T21:21:48Z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TC011408321049</vt:lpwstr>
  </property>
</Properties>
</file>