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09" r:id="rId2"/>
    <p:sldId id="256" r:id="rId3"/>
    <p:sldId id="305" r:id="rId4"/>
    <p:sldId id="259" r:id="rId5"/>
    <p:sldId id="298" r:id="rId6"/>
    <p:sldId id="299" r:id="rId7"/>
    <p:sldId id="302" r:id="rId8"/>
    <p:sldId id="288" r:id="rId9"/>
    <p:sldId id="304" r:id="rId10"/>
    <p:sldId id="308" r:id="rId11"/>
    <p:sldId id="306" r:id="rId12"/>
    <p:sldId id="289" r:id="rId13"/>
    <p:sldId id="287" r:id="rId14"/>
    <p:sldId id="291" r:id="rId15"/>
    <p:sldId id="303" r:id="rId16"/>
    <p:sldId id="300" r:id="rId17"/>
    <p:sldId id="301" r:id="rId18"/>
    <p:sldId id="286" r:id="rId19"/>
    <p:sldId id="293" r:id="rId20"/>
    <p:sldId id="295" r:id="rId21"/>
    <p:sldId id="294" r:id="rId22"/>
    <p:sldId id="276" r:id="rId23"/>
    <p:sldId id="267"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88"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Лист1!$B$1</c:f>
              <c:strCache>
                <c:ptCount val="1"/>
                <c:pt idx="0">
                  <c:v>Виконання плану хлібозаготівель</c:v>
                </c:pt>
              </c:strCache>
            </c:strRef>
          </c:tx>
          <c:invertIfNegative val="0"/>
          <c:cat>
            <c:strRef>
              <c:f>Лист1!$A$2:$A$4</c:f>
              <c:strCache>
                <c:ptCount val="3"/>
                <c:pt idx="0">
                  <c:v>1 листопада 1930р</c:v>
                </c:pt>
                <c:pt idx="1">
                  <c:v>1 листопада 1931р</c:v>
                </c:pt>
                <c:pt idx="2">
                  <c:v>1 листопада 1932р</c:v>
                </c:pt>
              </c:strCache>
            </c:strRef>
          </c:cat>
          <c:val>
            <c:numRef>
              <c:f>Лист1!$B$2:$B$4</c:f>
              <c:numCache>
                <c:formatCode>General</c:formatCode>
                <c:ptCount val="3"/>
                <c:pt idx="0">
                  <c:v>400</c:v>
                </c:pt>
                <c:pt idx="1">
                  <c:v>380</c:v>
                </c:pt>
                <c:pt idx="2">
                  <c:v>195</c:v>
                </c:pt>
              </c:numCache>
            </c:numRef>
          </c:val>
        </c:ser>
        <c:dLbls>
          <c:showLegendKey val="0"/>
          <c:showVal val="0"/>
          <c:showCatName val="0"/>
          <c:showSerName val="0"/>
          <c:showPercent val="0"/>
          <c:showBubbleSize val="0"/>
        </c:dLbls>
        <c:gapWidth val="150"/>
        <c:axId val="80263040"/>
        <c:axId val="80264576"/>
      </c:barChart>
      <c:catAx>
        <c:axId val="80263040"/>
        <c:scaling>
          <c:orientation val="minMax"/>
        </c:scaling>
        <c:delete val="0"/>
        <c:axPos val="b"/>
        <c:majorTickMark val="out"/>
        <c:minorTickMark val="none"/>
        <c:tickLblPos val="nextTo"/>
        <c:crossAx val="80264576"/>
        <c:crosses val="autoZero"/>
        <c:auto val="1"/>
        <c:lblAlgn val="ctr"/>
        <c:lblOffset val="100"/>
        <c:noMultiLvlLbl val="0"/>
      </c:catAx>
      <c:valAx>
        <c:axId val="80264576"/>
        <c:scaling>
          <c:orientation val="minMax"/>
        </c:scaling>
        <c:delete val="0"/>
        <c:axPos val="l"/>
        <c:majorGridlines/>
        <c:numFmt formatCode="General" sourceLinked="1"/>
        <c:majorTickMark val="out"/>
        <c:minorTickMark val="none"/>
        <c:tickLblPos val="nextTo"/>
        <c:crossAx val="80263040"/>
        <c:crosses val="autoZero"/>
        <c:crossBetween val="between"/>
      </c:valAx>
    </c:plotArea>
    <c:legend>
      <c:legendPos val="r"/>
      <c:layout>
        <c:manualLayout>
          <c:xMode val="edge"/>
          <c:yMode val="edge"/>
          <c:x val="0.67144069083744562"/>
          <c:y val="0.51411914199075914"/>
          <c:w val="0.32855930916255438"/>
          <c:h val="0.20646255808178174"/>
        </c:manualLayout>
      </c:layout>
      <c:overlay val="0"/>
    </c:legend>
    <c:plotVisOnly val="1"/>
    <c:dispBlanksAs val="gap"/>
    <c:showDLblsOverMax val="0"/>
  </c:chart>
  <c:txPr>
    <a:bodyPr/>
    <a:lstStyle/>
    <a:p>
      <a:pPr>
        <a:defRPr sz="1800"/>
      </a:pPr>
      <a:endParaRPr lang="uk-UA"/>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24.11.2013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24.11.2013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24.11.2013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24.11.2013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24.11.2013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24.11.2013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24.11.2013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24.11.2013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24.11.2013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24.11.2013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24.11.2013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t>24.11.2013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304800"/>
            <a:ext cx="893445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7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Законодавчі акти Радянської держави</a:t>
            </a:r>
            <a:endParaRPr lang="uk-UA" dirty="0"/>
          </a:p>
        </p:txBody>
      </p:sp>
      <p:sp>
        <p:nvSpPr>
          <p:cNvPr id="4" name="Объект 3"/>
          <p:cNvSpPr>
            <a:spLocks noGrp="1"/>
          </p:cNvSpPr>
          <p:nvPr>
            <p:ph sz="half" idx="1"/>
          </p:nvPr>
        </p:nvSpPr>
        <p:spPr>
          <a:xfrm>
            <a:off x="3411932" y="1412776"/>
            <a:ext cx="5499720" cy="5055840"/>
          </a:xfrm>
        </p:spPr>
        <p:txBody>
          <a:bodyPr>
            <a:normAutofit fontScale="70000" lnSpcReduction="20000"/>
          </a:bodyPr>
          <a:lstStyle/>
          <a:p>
            <a:r>
              <a:rPr lang="uk-UA" dirty="0"/>
              <a:t>6 травня 1932р. РНКСРСР і ЦК ВКП(б) ухвалив постанову про план хлібозаготівлі з врожаю 1932р. для України─356 млн. пудів ─ термін реалізації  плану ─ до 1 січня 1933р. (потім зменшено до 282 млн. пудів.</a:t>
            </a:r>
          </a:p>
          <a:p>
            <a:r>
              <a:rPr lang="uk-UA" dirty="0"/>
              <a:t>Серпень 1932р.- партійні активісти отримали право конфісковувати зерно в особистих селянських господарствах.</a:t>
            </a:r>
          </a:p>
          <a:p>
            <a:r>
              <a:rPr lang="uk-UA" dirty="0"/>
              <a:t>7серпня  1932р.- постанова ЦВК  і РНКСРСР  про  охорону майна державних підприємств, колгоспів і кооперації, і про зміцнення суспільної (соціалістичної)   власності,   "закон   про   п'ять   колосків".   За   крадіжку державного колгоспного майна ─ розстріл, при пом'якшувальних обставинах ─ тюремне ув'язнення на 10 років. До початку 1933р. за цією постановою було засуджено 54645 осіб, з них 2110 до страти.</a:t>
            </a:r>
          </a:p>
          <a:p>
            <a:endParaRPr lang="uk-U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84784"/>
            <a:ext cx="329565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6227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uk-UA" dirty="0" smtClean="0"/>
              <a:t>Законодавчі акти радянської держави</a:t>
            </a:r>
            <a:endParaRPr lang="uk-UA" dirty="0"/>
          </a:p>
        </p:txBody>
      </p:sp>
      <p:sp>
        <p:nvSpPr>
          <p:cNvPr id="6" name="Объект 5"/>
          <p:cNvSpPr>
            <a:spLocks noGrp="1"/>
          </p:cNvSpPr>
          <p:nvPr>
            <p:ph sz="half" idx="1"/>
          </p:nvPr>
        </p:nvSpPr>
        <p:spPr>
          <a:xfrm>
            <a:off x="107504" y="1268760"/>
            <a:ext cx="4536504" cy="5589240"/>
          </a:xfrm>
        </p:spPr>
        <p:txBody>
          <a:bodyPr>
            <a:noAutofit/>
          </a:bodyPr>
          <a:lstStyle/>
          <a:p>
            <a:r>
              <a:rPr lang="uk-UA" sz="1400" dirty="0" smtClean="0"/>
              <a:t>З </a:t>
            </a:r>
            <a:r>
              <a:rPr lang="uk-UA" sz="1400" dirty="0"/>
              <a:t>1 листопада 1932р. по 1 лютого 1933р. ця комісія додатково вилучила з України 104,6 млн. пудів зерна. Всього з врожаю 1932р. державою було вилучено 260,7 млн. пудів.</a:t>
            </a:r>
          </a:p>
          <a:p>
            <a:r>
              <a:rPr lang="uk-UA" sz="1400" dirty="0"/>
              <a:t>Листопад 1932р.- постанова </a:t>
            </a:r>
            <a:r>
              <a:rPr lang="uk-UA" sz="1400" dirty="0" smtClean="0"/>
              <a:t>ЦК КП(б)У </a:t>
            </a:r>
            <a:r>
              <a:rPr lang="uk-UA" sz="1400" dirty="0"/>
              <a:t>"Про заходи з посилення </a:t>
            </a:r>
            <a:r>
              <a:rPr lang="uk-UA" sz="1400" dirty="0" err="1" smtClean="0"/>
              <a:t>хлібозаготівель</a:t>
            </a:r>
            <a:r>
              <a:rPr lang="uk-UA" sz="1400" dirty="0" smtClean="0"/>
              <a:t>«  </a:t>
            </a:r>
            <a:r>
              <a:rPr lang="uk-UA" sz="1400" dirty="0"/>
              <a:t>(про повернення незаконно розданого колгоспникам хліба, вводились натуральні штрафи для боржників по </a:t>
            </a:r>
            <a:r>
              <a:rPr lang="uk-UA" sz="1400" dirty="0" err="1"/>
              <a:t>хлібозаготівлях</a:t>
            </a:r>
            <a:r>
              <a:rPr lang="uk-UA" sz="1400" dirty="0"/>
              <a:t>).</a:t>
            </a:r>
          </a:p>
          <a:p>
            <a:r>
              <a:rPr lang="uk-UA" sz="1400" dirty="0"/>
              <a:t>Грудень 1932р.- постанова ЦККП(б)У про занесення на "Чорну допису" сіл, які мають заборгованість по </a:t>
            </a:r>
            <a:r>
              <a:rPr lang="uk-UA" sz="1400" dirty="0" err="1"/>
              <a:t>хлібозаготівлях</a:t>
            </a:r>
            <a:r>
              <a:rPr lang="uk-UA" sz="1400" dirty="0"/>
              <a:t> ( на початку грудня 1932р. повністю хлібозаготівлю по республіках було виконано в 16 районах з майже 400).</a:t>
            </a:r>
          </a:p>
          <a:p>
            <a:r>
              <a:rPr lang="uk-UA" sz="1400" dirty="0"/>
              <a:t>Грудень 1932р.- постанова ЦККП(б)У про заборону завезення й продажу промислових товарів у районах, де заготівля хліба залишилась незадовільною (82 райони).</a:t>
            </a:r>
          </a:p>
          <a:p>
            <a:r>
              <a:rPr lang="uk-UA" sz="1400" dirty="0"/>
              <a:t>Грудень 1932р.- постанова </a:t>
            </a:r>
            <a:r>
              <a:rPr lang="uk-UA" sz="1400" dirty="0" smtClean="0"/>
              <a:t>ЦК КП(б)У </a:t>
            </a:r>
            <a:r>
              <a:rPr lang="uk-UA" sz="1400" dirty="0"/>
              <a:t>про введення єдиної паспортної системи в УСРР (селяни паспортів не отримали</a:t>
            </a:r>
            <a:r>
              <a:rPr lang="uk-UA" sz="1400" dirty="0" smtClean="0"/>
              <a:t>.)</a:t>
            </a:r>
            <a:endParaRPr lang="uk-UA" sz="1400" dirty="0"/>
          </a:p>
          <a:p>
            <a:endParaRPr lang="uk-UA" sz="1400"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1985686"/>
            <a:ext cx="4038600" cy="375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176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Державна політика на селі за голодомору</a:t>
            </a:r>
            <a:endParaRPr lang="uk-UA" dirty="0"/>
          </a:p>
        </p:txBody>
      </p:sp>
      <p:sp>
        <p:nvSpPr>
          <p:cNvPr id="3" name="Объект 2"/>
          <p:cNvSpPr>
            <a:spLocks noGrp="1"/>
          </p:cNvSpPr>
          <p:nvPr>
            <p:ph sz="half" idx="1"/>
          </p:nvPr>
        </p:nvSpPr>
        <p:spPr>
          <a:xfrm>
            <a:off x="304800" y="1600200"/>
            <a:ext cx="5131296" cy="4724400"/>
          </a:xfrm>
        </p:spPr>
        <p:txBody>
          <a:bodyPr>
            <a:normAutofit fontScale="70000" lnSpcReduction="20000"/>
          </a:bodyPr>
          <a:lstStyle/>
          <a:p>
            <a:pPr>
              <a:lnSpc>
                <a:spcPct val="90000"/>
              </a:lnSpc>
            </a:pPr>
            <a:r>
              <a:rPr lang="uk-UA" dirty="0">
                <a:solidFill>
                  <a:schemeClr val="bg1"/>
                </a:solidFill>
              </a:rPr>
              <a:t>У республіку було направлено надзвичайну комісію на чолі з головою Раднаркому СРСР Молотовим В., яка перевела республіку на блокадне становище: кордони республіки, ряду областей, районів були блоковані підрозділами НКВС, щоб втікачі не могли потрапити за ці межі</a:t>
            </a:r>
            <a:r>
              <a:rPr lang="uk-UA" dirty="0" smtClean="0">
                <a:solidFill>
                  <a:schemeClr val="bg1"/>
                </a:solidFill>
              </a:rPr>
              <a:t>.</a:t>
            </a:r>
          </a:p>
          <a:p>
            <a:pPr>
              <a:lnSpc>
                <a:spcPct val="90000"/>
              </a:lnSpc>
            </a:pPr>
            <a:r>
              <a:rPr lang="uk-UA" dirty="0">
                <a:solidFill>
                  <a:schemeClr val="bg1"/>
                </a:solidFill>
              </a:rPr>
              <a:t>У районах, занесених на «чорну дошку» за «злісне саботування» </a:t>
            </a:r>
            <a:r>
              <a:rPr lang="uk-UA" dirty="0" err="1">
                <a:solidFill>
                  <a:schemeClr val="bg1"/>
                </a:solidFill>
              </a:rPr>
              <a:t>хлібозаготівель</a:t>
            </a:r>
            <a:r>
              <a:rPr lang="uk-UA" dirty="0">
                <a:solidFill>
                  <a:schemeClr val="bg1"/>
                </a:solidFill>
              </a:rPr>
              <a:t>, згідно з постановою РНК УСРР від 6 грудня 1932 р., конфісковували продовольчі й посівні фонди, припинялося постачання товарів, на місцевих керівників і колгоспників обрушувалися репресії</a:t>
            </a:r>
            <a:r>
              <a:rPr lang="uk-UA" dirty="0" smtClean="0">
                <a:solidFill>
                  <a:schemeClr val="bg1"/>
                </a:solidFill>
              </a:rPr>
              <a:t>.</a:t>
            </a:r>
          </a:p>
          <a:p>
            <a:pPr>
              <a:lnSpc>
                <a:spcPct val="90000"/>
              </a:lnSpc>
            </a:pPr>
            <a:r>
              <a:rPr lang="uk-UA" dirty="0">
                <a:solidFill>
                  <a:schemeClr val="bg1"/>
                </a:solidFill>
              </a:rPr>
              <a:t>Наприкінці грудня 1932 р. в Україну прибув Л. </a:t>
            </a:r>
            <a:r>
              <a:rPr lang="uk-UA" dirty="0" err="1">
                <a:solidFill>
                  <a:schemeClr val="bg1"/>
                </a:solidFill>
              </a:rPr>
              <a:t>Каганович</a:t>
            </a:r>
            <a:r>
              <a:rPr lang="uk-UA" dirty="0">
                <a:solidFill>
                  <a:schemeClr val="bg1"/>
                </a:solidFill>
              </a:rPr>
              <a:t>. Він привіз директиву Й. Сталіна про здачу - в разі невиконання плану </a:t>
            </a:r>
            <a:r>
              <a:rPr lang="uk-UA" dirty="0" err="1">
                <a:solidFill>
                  <a:schemeClr val="bg1"/>
                </a:solidFill>
              </a:rPr>
              <a:t>хлібозаготівель</a:t>
            </a:r>
            <a:r>
              <a:rPr lang="uk-UA" dirty="0">
                <a:solidFill>
                  <a:schemeClr val="bg1"/>
                </a:solidFill>
              </a:rPr>
              <a:t> — насіннєвих фондів</a:t>
            </a:r>
            <a:r>
              <a:rPr lang="uk-UA" dirty="0" smtClean="0">
                <a:solidFill>
                  <a:schemeClr val="bg1"/>
                </a:solidFill>
              </a:rPr>
              <a:t>.</a:t>
            </a:r>
          </a:p>
          <a:p>
            <a:pPr>
              <a:lnSpc>
                <a:spcPct val="90000"/>
              </a:lnSpc>
            </a:pPr>
            <a:r>
              <a:rPr lang="uk-UA" dirty="0">
                <a:solidFill>
                  <a:schemeClr val="bg1"/>
                </a:solidFill>
              </a:rPr>
              <a:t>Обласне керівництво одержало телеграму за підписом вищого керівництва УСРР з категоричною вимогою в </a:t>
            </a:r>
            <a:r>
              <a:rPr lang="uk-UA" dirty="0" err="1">
                <a:solidFill>
                  <a:schemeClr val="bg1"/>
                </a:solidFill>
              </a:rPr>
              <a:t>найстисліші</a:t>
            </a:r>
            <a:r>
              <a:rPr lang="uk-UA" dirty="0">
                <a:solidFill>
                  <a:schemeClr val="bg1"/>
                </a:solidFill>
              </a:rPr>
              <a:t> строки «ліквідувати саботаж».</a:t>
            </a:r>
          </a:p>
          <a:p>
            <a:pPr>
              <a:lnSpc>
                <a:spcPct val="90000"/>
              </a:lnSpc>
            </a:pPr>
            <a:endParaRPr lang="uk-UA" dirty="0"/>
          </a:p>
          <a:p>
            <a:endParaRPr lang="uk-UA" dirty="0"/>
          </a:p>
        </p:txBody>
      </p:sp>
      <p:pic>
        <p:nvPicPr>
          <p:cNvPr id="1026" name="Picture 2" descr="D:\Мои документи\Школа\Історія\10 клас\280px-В._Молотов.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96136" y="2132856"/>
            <a:ext cx="3241341"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55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Посилення «</a:t>
            </a:r>
            <a:r>
              <a:rPr lang="uk-UA" dirty="0" err="1"/>
              <a:t>хлібозаготівель</a:t>
            </a:r>
            <a:r>
              <a:rPr lang="uk-UA" dirty="0"/>
              <a:t>» та їх суть</a:t>
            </a:r>
            <a:endParaRPr lang="ru-RU" dirty="0"/>
          </a:p>
        </p:txBody>
      </p:sp>
      <p:sp>
        <p:nvSpPr>
          <p:cNvPr id="5" name="Объект 4"/>
          <p:cNvSpPr>
            <a:spLocks noGrp="1"/>
          </p:cNvSpPr>
          <p:nvPr>
            <p:ph sz="half" idx="1"/>
          </p:nvPr>
        </p:nvSpPr>
        <p:spPr/>
        <p:txBody>
          <a:bodyPr>
            <a:normAutofit fontScale="85000" lnSpcReduction="20000"/>
          </a:bodyPr>
          <a:lstStyle/>
          <a:p>
            <a:r>
              <a:rPr lang="uk-UA" dirty="0" err="1"/>
              <a:t>Молотівська</a:t>
            </a:r>
            <a:r>
              <a:rPr lang="uk-UA" dirty="0"/>
              <a:t> комісія встановила в жовтні 1932 року хлібозаготівельний план в обсязі 282 млн. пудів ( стільки, скільки вже було заготовлено з червня по жовтень 1932 року</a:t>
            </a:r>
            <a:r>
              <a:rPr lang="uk-UA" dirty="0" smtClean="0"/>
              <a:t>).</a:t>
            </a:r>
          </a:p>
          <a:p>
            <a:r>
              <a:rPr lang="uk-UA" dirty="0"/>
              <a:t>Подвірні обшуки супроводжувалися конфіскацією не лише зерна, а й картоплі, буряків, сала, м'яса та інших продовольчих запасів на зиму. Селяни були позбавлені всього їстівного.</a:t>
            </a:r>
          </a:p>
          <a:p>
            <a:endParaRPr lang="uk-U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3391644" cy="5087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6512" y="6211669"/>
            <a:ext cx="4104456" cy="646331"/>
          </a:xfrm>
          <a:prstGeom prst="rect">
            <a:avLst/>
          </a:prstGeom>
        </p:spPr>
        <p:txBody>
          <a:bodyPr wrap="square">
            <a:spAutoFit/>
          </a:bodyPr>
          <a:lstStyle/>
          <a:p>
            <a:r>
              <a:rPr lang="ru-RU" dirty="0"/>
              <a:t>Постанова РНК УРСР та ЦК КП(б)У про </a:t>
            </a:r>
            <a:r>
              <a:rPr lang="ru-RU" dirty="0" err="1"/>
              <a:t>занесення</a:t>
            </a:r>
            <a:r>
              <a:rPr lang="ru-RU" dirty="0"/>
              <a:t> ряду </a:t>
            </a:r>
            <a:r>
              <a:rPr lang="ru-RU" dirty="0" err="1"/>
              <a:t>сіл</a:t>
            </a:r>
            <a:r>
              <a:rPr lang="ru-RU" dirty="0"/>
              <a:t> на «</a:t>
            </a:r>
            <a:r>
              <a:rPr lang="ru-RU" dirty="0" err="1"/>
              <a:t>чорні</a:t>
            </a:r>
            <a:r>
              <a:rPr lang="ru-RU" dirty="0"/>
              <a:t> </a:t>
            </a:r>
            <a:r>
              <a:rPr lang="ru-RU" dirty="0" err="1"/>
              <a:t>дошки</a:t>
            </a:r>
            <a:r>
              <a:rPr lang="ru-RU" dirty="0"/>
              <a:t>»</a:t>
            </a:r>
            <a:endParaRPr lang="uk-UA" dirty="0"/>
          </a:p>
        </p:txBody>
      </p:sp>
    </p:spTree>
    <p:extLst>
      <p:ext uri="{BB962C8B-B14F-4D97-AF65-F5344CB8AC3E}">
        <p14:creationId xmlns:p14="http://schemas.microsoft.com/office/powerpoint/2010/main" val="1775412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uk-UA" dirty="0"/>
              <a:t>ставлення влади до подій в Україні</a:t>
            </a:r>
            <a:endParaRPr lang="ru-RU" dirty="0"/>
          </a:p>
        </p:txBody>
      </p:sp>
      <p:sp>
        <p:nvSpPr>
          <p:cNvPr id="16387" name="Rectangle 3"/>
          <p:cNvSpPr>
            <a:spLocks noGrp="1" noChangeArrowheads="1"/>
          </p:cNvSpPr>
          <p:nvPr>
            <p:ph sz="half" idx="1"/>
          </p:nvPr>
        </p:nvSpPr>
        <p:spPr/>
        <p:txBody>
          <a:bodyPr>
            <a:normAutofit fontScale="92500" lnSpcReduction="10000"/>
          </a:bodyPr>
          <a:lstStyle/>
          <a:p>
            <a:r>
              <a:rPr lang="uk-UA" sz="1800" dirty="0"/>
              <a:t>Один із колишніх партійних лідерів Харківської області Р.Я.</a:t>
            </a:r>
            <a:r>
              <a:rPr lang="uk-UA" sz="1800" dirty="0" err="1"/>
              <a:t>Терехов</a:t>
            </a:r>
            <a:r>
              <a:rPr lang="uk-UA" sz="1800" dirty="0"/>
              <a:t>, пригадуючи згодом свою зустріч з “батьком народів”, розповідав про гнівну реакцію генсека на чергове повідомлення про голод на Слобожанщині. “Нам говорили, - сердився Сталін, - що ви, товаришу </a:t>
            </a:r>
            <a:r>
              <a:rPr lang="uk-UA" sz="1800" dirty="0" err="1"/>
              <a:t>Терехов</a:t>
            </a:r>
            <a:r>
              <a:rPr lang="uk-UA" sz="1800" dirty="0"/>
              <a:t>, добрий оратор. Виявляється, що добрий розповідач – вигадали таку казку про голод, думаєте нас залякати, але – не вийде! Чи не краще вам залишити пости секретаря обкому і ЦК КП(б)У і піти працювати до спілки письменників – будете казки писати, а дурні будуть читати</a:t>
            </a:r>
            <a:r>
              <a:rPr lang="uk-UA" sz="1800" dirty="0" smtClean="0"/>
              <a:t>”.</a:t>
            </a:r>
          </a:p>
          <a:p>
            <a:r>
              <a:rPr lang="uk-UA" sz="1800" b="1" i="1" u="sng" dirty="0" smtClean="0"/>
              <a:t>Дайте оцінку цьому документу.</a:t>
            </a:r>
            <a:endParaRPr lang="ru-RU" sz="1800" b="1" i="1" u="sng" dirty="0"/>
          </a:p>
        </p:txBody>
      </p:sp>
      <p:pic>
        <p:nvPicPr>
          <p:cNvPr id="163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3204" y="1398957"/>
            <a:ext cx="4373292" cy="4910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927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ставлення влади до подій в Україні</a:t>
            </a:r>
          </a:p>
        </p:txBody>
      </p:sp>
      <p:sp>
        <p:nvSpPr>
          <p:cNvPr id="4" name="Объект 3"/>
          <p:cNvSpPr>
            <a:spLocks noGrp="1"/>
          </p:cNvSpPr>
          <p:nvPr>
            <p:ph sz="half" idx="1"/>
          </p:nvPr>
        </p:nvSpPr>
        <p:spPr>
          <a:xfrm>
            <a:off x="107504" y="1600200"/>
            <a:ext cx="4536504" cy="3052936"/>
          </a:xfrm>
        </p:spPr>
        <p:txBody>
          <a:bodyPr>
            <a:noAutofit/>
          </a:bodyPr>
          <a:lstStyle/>
          <a:p>
            <a:r>
              <a:rPr lang="uk-UA" sz="1600" dirty="0"/>
              <a:t>У січні 1933 р. Сталін замінив керівництво Харківського і Дніпропетровського обкомів КП(б)У. Другим секретарем ЦК КП(б)У і секретарем Харківського (столичного) обкому партії став посланець И. Сталіна - П. Постишев. </a:t>
            </a:r>
            <a:endParaRPr lang="uk-UA" sz="1600" dirty="0" smtClean="0"/>
          </a:p>
          <a:p>
            <a:r>
              <a:rPr lang="uk-UA" sz="1600" dirty="0" smtClean="0"/>
              <a:t>П</a:t>
            </a:r>
            <a:r>
              <a:rPr lang="uk-UA" sz="1600" dirty="0"/>
              <a:t>. Постишев очолив кампанію репресій проти тих комуністів, які не знаходили в собі сил для ролі катів власного народу. Протягом року, починаючи з 1933 р., із КП(б)У виключили 100 тис. чол. Вони були розстріляні або вислані. </a:t>
            </a:r>
            <a:endParaRPr lang="ru-RU" sz="1600" dirty="0" smtClean="0"/>
          </a:p>
          <a:p>
            <a:endParaRPr lang="uk-UA" sz="1600"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16016" y="1556792"/>
            <a:ext cx="4285859" cy="317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7544" y="4869160"/>
            <a:ext cx="7920880" cy="1846659"/>
          </a:xfrm>
          <a:prstGeom prst="rect">
            <a:avLst/>
          </a:prstGeom>
          <a:noFill/>
        </p:spPr>
        <p:txBody>
          <a:bodyPr wrap="square" rtlCol="0">
            <a:spAutoFit/>
          </a:bodyPr>
          <a:lstStyle/>
          <a:p>
            <a:pPr algn="just"/>
            <a:r>
              <a:rPr lang="ru-RU" sz="1600" b="1" i="1" u="sng" dirty="0">
                <a:solidFill>
                  <a:schemeClr val="bg1"/>
                </a:solidFill>
              </a:rPr>
              <a:t>У </a:t>
            </a:r>
            <a:r>
              <a:rPr lang="ru-RU" sz="1600" b="1" i="1" u="sng" dirty="0" err="1">
                <a:solidFill>
                  <a:schemeClr val="bg1"/>
                </a:solidFill>
              </a:rPr>
              <a:t>деяких</a:t>
            </a:r>
            <a:r>
              <a:rPr lang="ru-RU" sz="1600" b="1" i="1" u="sng" dirty="0">
                <a:solidFill>
                  <a:schemeClr val="bg1"/>
                </a:solidFill>
              </a:rPr>
              <a:t> районах </a:t>
            </a:r>
            <a:r>
              <a:rPr lang="ru-RU" sz="1600" b="1" i="1" u="sng" dirty="0" err="1">
                <a:solidFill>
                  <a:schemeClr val="bg1"/>
                </a:solidFill>
              </a:rPr>
              <a:t>місцеве</a:t>
            </a:r>
            <a:r>
              <a:rPr lang="ru-RU" sz="1600" b="1" i="1" u="sng" dirty="0">
                <a:solidFill>
                  <a:schemeClr val="bg1"/>
                </a:solidFill>
              </a:rPr>
              <a:t> </a:t>
            </a:r>
            <a:r>
              <a:rPr lang="ru-RU" sz="1600" b="1" i="1" u="sng" dirty="0" err="1">
                <a:solidFill>
                  <a:schemeClr val="bg1"/>
                </a:solidFill>
              </a:rPr>
              <a:t>керівництво</a:t>
            </a:r>
            <a:r>
              <a:rPr lang="ru-RU" sz="1600" b="1" i="1" u="sng" dirty="0">
                <a:solidFill>
                  <a:schemeClr val="bg1"/>
                </a:solidFill>
              </a:rPr>
              <a:t>, </a:t>
            </a:r>
            <a:r>
              <a:rPr lang="ru-RU" sz="1600" b="1" i="1" u="sng" dirty="0" err="1">
                <a:solidFill>
                  <a:schemeClr val="bg1"/>
                </a:solidFill>
              </a:rPr>
              <a:t>усвідомлюючи</a:t>
            </a:r>
            <a:r>
              <a:rPr lang="ru-RU" sz="1600" b="1" i="1" u="sng" dirty="0">
                <a:solidFill>
                  <a:schemeClr val="bg1"/>
                </a:solidFill>
              </a:rPr>
              <a:t> </a:t>
            </a:r>
            <a:r>
              <a:rPr lang="ru-RU" sz="1600" b="1" i="1" u="sng" dirty="0" err="1">
                <a:solidFill>
                  <a:schemeClr val="bg1"/>
                </a:solidFill>
              </a:rPr>
              <a:t>масштаби</a:t>
            </a:r>
            <a:r>
              <a:rPr lang="ru-RU" sz="1600" b="1" i="1" u="sng" dirty="0">
                <a:solidFill>
                  <a:schemeClr val="bg1"/>
                </a:solidFill>
              </a:rPr>
              <a:t> голоду, </a:t>
            </a:r>
            <a:r>
              <a:rPr lang="ru-RU" sz="1600" b="1" i="1" u="sng" dirty="0" err="1">
                <a:solidFill>
                  <a:schemeClr val="bg1"/>
                </a:solidFill>
              </a:rPr>
              <a:t>що</a:t>
            </a:r>
            <a:r>
              <a:rPr lang="ru-RU" sz="1600" b="1" i="1" u="sng" dirty="0">
                <a:solidFill>
                  <a:schemeClr val="bg1"/>
                </a:solidFill>
              </a:rPr>
              <a:t> </a:t>
            </a:r>
            <a:r>
              <a:rPr lang="ru-RU" sz="1600" b="1" i="1" u="sng" dirty="0" err="1">
                <a:solidFill>
                  <a:schemeClr val="bg1"/>
                </a:solidFill>
              </a:rPr>
              <a:t>насувався</a:t>
            </a:r>
            <a:r>
              <a:rPr lang="ru-RU" sz="1600" b="1" i="1" u="sng" dirty="0">
                <a:solidFill>
                  <a:schemeClr val="bg1"/>
                </a:solidFill>
              </a:rPr>
              <a:t>, дозволило </a:t>
            </a:r>
            <a:r>
              <a:rPr lang="ru-RU" sz="1600" b="1" i="1" u="sng" dirty="0" err="1">
                <a:solidFill>
                  <a:schemeClr val="bg1"/>
                </a:solidFill>
              </a:rPr>
              <a:t>колгоспам</a:t>
            </a:r>
            <a:r>
              <a:rPr lang="ru-RU" sz="1600" b="1" i="1" u="sng" dirty="0">
                <a:solidFill>
                  <a:schemeClr val="bg1"/>
                </a:solidFill>
              </a:rPr>
              <a:t> </a:t>
            </a:r>
            <a:r>
              <a:rPr lang="ru-RU" sz="1600" b="1" i="1" u="sng" dirty="0" err="1">
                <a:solidFill>
                  <a:schemeClr val="bg1"/>
                </a:solidFill>
              </a:rPr>
              <a:t>залишати</a:t>
            </a:r>
            <a:r>
              <a:rPr lang="ru-RU" sz="1600" b="1" i="1" u="sng" dirty="0">
                <a:solidFill>
                  <a:schemeClr val="bg1"/>
                </a:solidFill>
              </a:rPr>
              <a:t> зерно для </a:t>
            </a:r>
            <a:r>
              <a:rPr lang="ru-RU" sz="1600" b="1" i="1" u="sng" dirty="0" err="1">
                <a:solidFill>
                  <a:schemeClr val="bg1"/>
                </a:solidFill>
              </a:rPr>
              <a:t>сівби</a:t>
            </a:r>
            <a:r>
              <a:rPr lang="ru-RU" sz="1600" b="1" i="1" u="sng" dirty="0">
                <a:solidFill>
                  <a:schemeClr val="bg1"/>
                </a:solidFill>
              </a:rPr>
              <a:t> та в </a:t>
            </a:r>
            <a:r>
              <a:rPr lang="ru-RU" sz="1600" b="1" i="1" u="sng" dirty="0" err="1">
                <a:solidFill>
                  <a:schemeClr val="bg1"/>
                </a:solidFill>
              </a:rPr>
              <a:t>страховий</a:t>
            </a:r>
            <a:r>
              <a:rPr lang="ru-RU" sz="1600" b="1" i="1" u="sng" dirty="0">
                <a:solidFill>
                  <a:schemeClr val="bg1"/>
                </a:solidFill>
              </a:rPr>
              <a:t> фонд. </a:t>
            </a:r>
            <a:r>
              <a:rPr lang="ru-RU" sz="1600" b="1" i="1" u="sng" dirty="0" err="1">
                <a:solidFill>
                  <a:schemeClr val="bg1"/>
                </a:solidFill>
              </a:rPr>
              <a:t>Саме</a:t>
            </a:r>
            <a:r>
              <a:rPr lang="ru-RU" sz="1600" b="1" i="1" u="sng" dirty="0">
                <a:solidFill>
                  <a:schemeClr val="bg1"/>
                </a:solidFill>
              </a:rPr>
              <a:t> так </a:t>
            </a:r>
            <a:r>
              <a:rPr lang="ru-RU" sz="1600" b="1" i="1" u="sng" dirty="0" err="1">
                <a:solidFill>
                  <a:schemeClr val="bg1"/>
                </a:solidFill>
              </a:rPr>
              <a:t>зробили</a:t>
            </a:r>
            <a:r>
              <a:rPr lang="ru-RU" sz="1600" b="1" i="1" u="sng" dirty="0">
                <a:solidFill>
                  <a:schemeClr val="bg1"/>
                </a:solidFill>
              </a:rPr>
              <a:t> </a:t>
            </a:r>
            <a:r>
              <a:rPr lang="ru-RU" sz="1600" b="1" i="1" u="sng" dirty="0" err="1">
                <a:solidFill>
                  <a:schemeClr val="bg1"/>
                </a:solidFill>
              </a:rPr>
              <a:t>керівники</a:t>
            </a:r>
            <a:r>
              <a:rPr lang="ru-RU" sz="1600" b="1" i="1" u="sng" dirty="0">
                <a:solidFill>
                  <a:schemeClr val="bg1"/>
                </a:solidFill>
              </a:rPr>
              <a:t> </a:t>
            </a:r>
            <a:r>
              <a:rPr lang="ru-RU" sz="1600" b="1" i="1" u="sng" dirty="0" err="1">
                <a:solidFill>
                  <a:schemeClr val="bg1"/>
                </a:solidFill>
              </a:rPr>
              <a:t>Оріхівського</a:t>
            </a:r>
            <a:r>
              <a:rPr lang="ru-RU" sz="1600" b="1" i="1" u="sng" dirty="0">
                <a:solidFill>
                  <a:schemeClr val="bg1"/>
                </a:solidFill>
              </a:rPr>
              <a:t> району </a:t>
            </a:r>
            <a:r>
              <a:rPr lang="ru-RU" sz="1600" b="1" i="1" u="sng" dirty="0" err="1">
                <a:solidFill>
                  <a:schemeClr val="bg1"/>
                </a:solidFill>
              </a:rPr>
              <a:t>Дніпропетровської</a:t>
            </a:r>
            <a:r>
              <a:rPr lang="ru-RU" sz="1600" b="1" i="1" u="sng" dirty="0">
                <a:solidFill>
                  <a:schemeClr val="bg1"/>
                </a:solidFill>
              </a:rPr>
              <a:t> </a:t>
            </a:r>
            <a:r>
              <a:rPr lang="ru-RU" sz="1600" b="1" i="1" u="sng" dirty="0" err="1">
                <a:solidFill>
                  <a:schemeClr val="bg1"/>
                </a:solidFill>
              </a:rPr>
              <a:t>області</a:t>
            </a:r>
            <a:r>
              <a:rPr lang="ru-RU" sz="1600" b="1" i="1" u="sng" dirty="0">
                <a:solidFill>
                  <a:schemeClr val="bg1"/>
                </a:solidFill>
              </a:rPr>
              <a:t>. </a:t>
            </a:r>
            <a:r>
              <a:rPr lang="ru-RU" sz="1600" b="1" i="1" u="sng" dirty="0" err="1">
                <a:solidFill>
                  <a:schemeClr val="bg1"/>
                </a:solidFill>
              </a:rPr>
              <a:t>Довідавшись</a:t>
            </a:r>
            <a:r>
              <a:rPr lang="ru-RU" sz="1600" b="1" i="1" u="sng" dirty="0">
                <a:solidFill>
                  <a:schemeClr val="bg1"/>
                </a:solidFill>
              </a:rPr>
              <a:t> про </a:t>
            </a:r>
            <a:r>
              <a:rPr lang="ru-RU" sz="1600" b="1" i="1" u="sng" dirty="0" err="1">
                <a:solidFill>
                  <a:schemeClr val="bg1"/>
                </a:solidFill>
              </a:rPr>
              <a:t>це</a:t>
            </a:r>
            <a:r>
              <a:rPr lang="ru-RU" sz="1600" b="1" i="1" u="sng" dirty="0">
                <a:solidFill>
                  <a:schemeClr val="bg1"/>
                </a:solidFill>
              </a:rPr>
              <a:t>, </a:t>
            </a:r>
            <a:r>
              <a:rPr lang="ru-RU" sz="1600" b="1" i="1" u="sng" dirty="0" err="1">
                <a:solidFill>
                  <a:schemeClr val="bg1"/>
                </a:solidFill>
              </a:rPr>
              <a:t>Сталін</a:t>
            </a:r>
            <a:r>
              <a:rPr lang="ru-RU" sz="1600" b="1" i="1" u="sng" dirty="0">
                <a:solidFill>
                  <a:schemeClr val="bg1"/>
                </a:solidFill>
              </a:rPr>
              <a:t> наказав </a:t>
            </a:r>
            <a:r>
              <a:rPr lang="ru-RU" sz="1600" b="1" i="1" u="sng" dirty="0" err="1">
                <a:solidFill>
                  <a:schemeClr val="bg1"/>
                </a:solidFill>
              </a:rPr>
              <a:t>вчинити</a:t>
            </a:r>
            <a:r>
              <a:rPr lang="ru-RU" sz="1600" b="1" i="1" u="sng" dirty="0">
                <a:solidFill>
                  <a:schemeClr val="bg1"/>
                </a:solidFill>
              </a:rPr>
              <a:t> над ними </a:t>
            </a:r>
            <a:r>
              <a:rPr lang="ru-RU" sz="1600" b="1" i="1" u="sng" dirty="0" err="1">
                <a:solidFill>
                  <a:schemeClr val="bg1"/>
                </a:solidFill>
              </a:rPr>
              <a:t>жорстоку</a:t>
            </a:r>
            <a:r>
              <a:rPr lang="ru-RU" sz="1600" b="1" i="1" u="sng" dirty="0">
                <a:solidFill>
                  <a:schemeClr val="bg1"/>
                </a:solidFill>
              </a:rPr>
              <a:t> </a:t>
            </a:r>
            <a:r>
              <a:rPr lang="ru-RU" sz="1600" b="1" i="1" u="sng" dirty="0" err="1">
                <a:solidFill>
                  <a:schemeClr val="bg1"/>
                </a:solidFill>
              </a:rPr>
              <a:t>розправу</a:t>
            </a:r>
            <a:r>
              <a:rPr lang="ru-RU" sz="1600" b="1" i="1" u="sng" dirty="0">
                <a:solidFill>
                  <a:schemeClr val="bg1"/>
                </a:solidFill>
              </a:rPr>
              <a:t>. Старший агроном </a:t>
            </a:r>
            <a:r>
              <a:rPr lang="ru-RU" sz="1600" b="1" i="1" u="sng" dirty="0" err="1">
                <a:solidFill>
                  <a:schemeClr val="bg1"/>
                </a:solidFill>
              </a:rPr>
              <a:t>райземуправління</a:t>
            </a:r>
            <a:r>
              <a:rPr lang="ru-RU" sz="1600" b="1" i="1" u="sng" dirty="0">
                <a:solidFill>
                  <a:schemeClr val="bg1"/>
                </a:solidFill>
              </a:rPr>
              <a:t> </a:t>
            </a:r>
            <a:r>
              <a:rPr lang="ru-RU" sz="1600" b="1" i="1" u="sng" dirty="0" err="1">
                <a:solidFill>
                  <a:schemeClr val="bg1"/>
                </a:solidFill>
              </a:rPr>
              <a:t>був</a:t>
            </a:r>
            <a:r>
              <a:rPr lang="ru-RU" sz="1600" b="1" i="1" u="sng" dirty="0">
                <a:solidFill>
                  <a:schemeClr val="bg1"/>
                </a:solidFill>
              </a:rPr>
              <a:t> </a:t>
            </a:r>
            <a:r>
              <a:rPr lang="ru-RU" sz="1600" b="1" i="1" u="sng" dirty="0" err="1">
                <a:solidFill>
                  <a:schemeClr val="bg1"/>
                </a:solidFill>
              </a:rPr>
              <a:t>засуджений</a:t>
            </a:r>
            <a:r>
              <a:rPr lang="ru-RU" sz="1600" b="1" i="1" u="sng" dirty="0">
                <a:solidFill>
                  <a:schemeClr val="bg1"/>
                </a:solidFill>
              </a:rPr>
              <a:t> до </a:t>
            </a:r>
            <a:r>
              <a:rPr lang="ru-RU" sz="1600" b="1" i="1" u="sng" dirty="0" err="1">
                <a:solidFill>
                  <a:schemeClr val="bg1"/>
                </a:solidFill>
              </a:rPr>
              <a:t>розстрілу</a:t>
            </a:r>
            <a:r>
              <a:rPr lang="ru-RU" sz="1600" b="1" i="1" u="sng" dirty="0">
                <a:solidFill>
                  <a:schemeClr val="bg1"/>
                </a:solidFill>
              </a:rPr>
              <a:t>, </a:t>
            </a:r>
            <a:r>
              <a:rPr lang="ru-RU" sz="1600" b="1" i="1" u="sng" dirty="0" err="1">
                <a:solidFill>
                  <a:schemeClr val="bg1"/>
                </a:solidFill>
              </a:rPr>
              <a:t>п'ятеро</a:t>
            </a:r>
            <a:r>
              <a:rPr lang="ru-RU" sz="1600" b="1" i="1" u="sng" dirty="0">
                <a:solidFill>
                  <a:schemeClr val="bg1"/>
                </a:solidFill>
              </a:rPr>
              <a:t> </a:t>
            </a:r>
            <a:r>
              <a:rPr lang="ru-RU" sz="1600" b="1" i="1" u="sng" dirty="0" err="1">
                <a:solidFill>
                  <a:schemeClr val="bg1"/>
                </a:solidFill>
              </a:rPr>
              <a:t>керівників</a:t>
            </a:r>
            <a:r>
              <a:rPr lang="ru-RU" sz="1600" b="1" i="1" u="sng" dirty="0">
                <a:solidFill>
                  <a:schemeClr val="bg1"/>
                </a:solidFill>
              </a:rPr>
              <a:t> і </a:t>
            </a:r>
            <a:r>
              <a:rPr lang="ru-RU" sz="1600" b="1" i="1" u="sng" dirty="0" err="1">
                <a:solidFill>
                  <a:schemeClr val="bg1"/>
                </a:solidFill>
              </a:rPr>
              <a:t>спеціалістів</a:t>
            </a:r>
            <a:r>
              <a:rPr lang="ru-RU" sz="1600" b="1" i="1" u="sng" dirty="0">
                <a:solidFill>
                  <a:schemeClr val="bg1"/>
                </a:solidFill>
              </a:rPr>
              <a:t> — до 10 </a:t>
            </a:r>
            <a:r>
              <a:rPr lang="ru-RU" sz="1600" b="1" i="1" u="sng" dirty="0" err="1">
                <a:solidFill>
                  <a:schemeClr val="bg1"/>
                </a:solidFill>
              </a:rPr>
              <a:t>років</a:t>
            </a:r>
            <a:r>
              <a:rPr lang="ru-RU" sz="1600" b="1" i="1" u="sng" dirty="0">
                <a:solidFill>
                  <a:schemeClr val="bg1"/>
                </a:solidFill>
              </a:rPr>
              <a:t> </a:t>
            </a:r>
            <a:r>
              <a:rPr lang="ru-RU" sz="1600" b="1" i="1" u="sng" dirty="0" err="1">
                <a:solidFill>
                  <a:schemeClr val="bg1"/>
                </a:solidFill>
              </a:rPr>
              <a:t>концтаборів</a:t>
            </a:r>
            <a:r>
              <a:rPr lang="ru-RU" sz="1600" b="1" i="1" u="sng" dirty="0">
                <a:solidFill>
                  <a:schemeClr val="bg1"/>
                </a:solidFill>
              </a:rPr>
              <a:t>, </a:t>
            </a:r>
            <a:r>
              <a:rPr lang="ru-RU" sz="1600" b="1" i="1" u="sng" dirty="0" err="1">
                <a:solidFill>
                  <a:schemeClr val="bg1"/>
                </a:solidFill>
              </a:rPr>
              <a:t>інші</a:t>
            </a:r>
            <a:r>
              <a:rPr lang="ru-RU" sz="1600" b="1" i="1" u="sng" dirty="0">
                <a:solidFill>
                  <a:schemeClr val="bg1"/>
                </a:solidFill>
              </a:rPr>
              <a:t> </a:t>
            </a:r>
            <a:r>
              <a:rPr lang="ru-RU" sz="1600" b="1" i="1" u="sng" dirty="0" err="1">
                <a:solidFill>
                  <a:schemeClr val="bg1"/>
                </a:solidFill>
              </a:rPr>
              <a:t>п'ятеро</a:t>
            </a:r>
            <a:r>
              <a:rPr lang="ru-RU" sz="1600" b="1" i="1" u="sng" dirty="0">
                <a:solidFill>
                  <a:schemeClr val="bg1"/>
                </a:solidFill>
              </a:rPr>
              <a:t> - до 8, </a:t>
            </a:r>
            <a:r>
              <a:rPr lang="ru-RU" sz="1600" b="1" i="1" u="sng" dirty="0" err="1">
                <a:solidFill>
                  <a:schemeClr val="bg1"/>
                </a:solidFill>
              </a:rPr>
              <a:t>двоє</a:t>
            </a:r>
            <a:r>
              <a:rPr lang="ru-RU" sz="1600" b="1" i="1" u="sng" dirty="0">
                <a:solidFill>
                  <a:schemeClr val="bg1"/>
                </a:solidFill>
              </a:rPr>
              <a:t> - до 5 </a:t>
            </a:r>
            <a:r>
              <a:rPr lang="ru-RU" sz="1600" b="1" i="1" u="sng" dirty="0" err="1">
                <a:solidFill>
                  <a:schemeClr val="bg1"/>
                </a:solidFill>
              </a:rPr>
              <a:t>років</a:t>
            </a:r>
            <a:r>
              <a:rPr lang="ru-RU" b="1" i="1" u="sng" dirty="0">
                <a:solidFill>
                  <a:schemeClr val="bg1"/>
                </a:solidFill>
              </a:rPr>
              <a:t>.</a:t>
            </a:r>
            <a:endParaRPr lang="uk-UA" b="1" i="1" u="sng" dirty="0">
              <a:solidFill>
                <a:schemeClr val="bg1"/>
              </a:solidFill>
            </a:endParaRPr>
          </a:p>
        </p:txBody>
      </p:sp>
    </p:spTree>
    <p:extLst>
      <p:ext uri="{BB962C8B-B14F-4D97-AF65-F5344CB8AC3E}">
        <p14:creationId xmlns:p14="http://schemas.microsoft.com/office/powerpoint/2010/main" val="961611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r>
              <a:rPr lang="uk-UA" dirty="0" smtClean="0"/>
              <a:t>Ставлення влади до подій в Україні</a:t>
            </a:r>
            <a:endParaRPr lang="ru-RU" dirty="0"/>
          </a:p>
        </p:txBody>
      </p:sp>
      <p:sp>
        <p:nvSpPr>
          <p:cNvPr id="34819" name="Rectangle 3"/>
          <p:cNvSpPr>
            <a:spLocks noGrp="1" noChangeArrowheads="1"/>
          </p:cNvSpPr>
          <p:nvPr>
            <p:ph sz="half" idx="1"/>
          </p:nvPr>
        </p:nvSpPr>
        <p:spPr/>
        <p:txBody>
          <a:bodyPr>
            <a:normAutofit fontScale="92500" lnSpcReduction="10000"/>
          </a:bodyPr>
          <a:lstStyle/>
          <a:p>
            <a:pPr>
              <a:lnSpc>
                <a:spcPct val="90000"/>
              </a:lnSpc>
            </a:pPr>
            <a:r>
              <a:rPr lang="uk-UA" sz="2000" dirty="0"/>
              <a:t>Люди пухли і вмирали з голоду, а Харківська область тим часом відправляла продукти на експорт по символічній ціні 2 коп. за кілограм.</a:t>
            </a:r>
          </a:p>
          <a:p>
            <a:pPr>
              <a:lnSpc>
                <a:spcPct val="90000"/>
              </a:lnSpc>
            </a:pPr>
            <a:r>
              <a:rPr lang="uk-UA" sz="2000" dirty="0"/>
              <a:t>9 квітня 1933 на засіданні </a:t>
            </a:r>
            <a:r>
              <a:rPr lang="uk-UA" sz="2000" dirty="0" err="1"/>
              <a:t>Експортової</a:t>
            </a:r>
            <a:r>
              <a:rPr lang="uk-UA" sz="2000" dirty="0"/>
              <a:t> комісії було зазначено, що план експорту за перший квартал 1933 року було виконано на 107,5%.</a:t>
            </a:r>
          </a:p>
          <a:p>
            <a:pPr>
              <a:lnSpc>
                <a:spcPct val="90000"/>
              </a:lnSpc>
            </a:pPr>
            <a:r>
              <a:rPr lang="uk-UA" sz="2000" dirty="0"/>
              <a:t>Лише в березні </a:t>
            </a:r>
            <a:r>
              <a:rPr lang="uk-UA" sz="2000" dirty="0" smtClean="0"/>
              <a:t>1933 </a:t>
            </a:r>
            <a:r>
              <a:rPr lang="uk-UA" sz="2000" dirty="0"/>
              <a:t>року Харківська область відправила за кордон 2 вагони яєць, 8 вагонів курей, 115 т </a:t>
            </a:r>
            <a:r>
              <a:rPr lang="uk-UA" sz="2000" dirty="0" err="1"/>
              <a:t>коров”ячого</a:t>
            </a:r>
            <a:r>
              <a:rPr lang="uk-UA" sz="2000" dirty="0"/>
              <a:t> масла, 420 т олії, 10 т меду, 47 т кондитерських </a:t>
            </a:r>
            <a:r>
              <a:rPr lang="uk-UA" sz="2000" dirty="0" smtClean="0"/>
              <a:t>виробів</a:t>
            </a:r>
            <a:endParaRPr lang="uk-UA" sz="2000" dirty="0"/>
          </a:p>
        </p:txBody>
      </p:sp>
      <p:pic>
        <p:nvPicPr>
          <p:cNvPr id="1026" name="Picture 2" descr="D:\Мои документи\Школа\Історія\Голодомор в Україні\фото\284.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32040" y="2060848"/>
            <a:ext cx="3810000"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691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5"/>
          <p:cNvSpPr>
            <a:spLocks noGrp="1" noChangeArrowheads="1"/>
          </p:cNvSpPr>
          <p:nvPr>
            <p:ph type="title"/>
          </p:nvPr>
        </p:nvSpPr>
        <p:spPr/>
        <p:txBody>
          <a:bodyPr>
            <a:normAutofit/>
          </a:bodyPr>
          <a:lstStyle/>
          <a:p>
            <a:r>
              <a:rPr lang="uk-UA" sz="4000" dirty="0" smtClean="0"/>
              <a:t>Норми Харчування в </a:t>
            </a:r>
            <a:r>
              <a:rPr lang="uk-UA" sz="4000" dirty="0" err="1" smtClean="0"/>
              <a:t>україні</a:t>
            </a:r>
            <a:endParaRPr lang="ru-RU" sz="4000" dirty="0"/>
          </a:p>
        </p:txBody>
      </p:sp>
      <p:sp>
        <p:nvSpPr>
          <p:cNvPr id="43014" name="Rectangle 6"/>
          <p:cNvSpPr>
            <a:spLocks noGrp="1" noChangeArrowheads="1"/>
          </p:cNvSpPr>
          <p:nvPr>
            <p:ph sz="half" idx="1"/>
          </p:nvPr>
        </p:nvSpPr>
        <p:spPr/>
        <p:txBody>
          <a:bodyPr>
            <a:normAutofit fontScale="77500" lnSpcReduction="20000"/>
          </a:bodyPr>
          <a:lstStyle/>
          <a:p>
            <a:r>
              <a:rPr lang="uk-UA" sz="2000"/>
              <a:t>Відповідно до Постанови Політбюро ЦК КП(б)У “ Про покращення матеріально – побутових умов керівних районних працівників” від 1 листопада 1932 року з грифом “Таємно” встановлювалися норми виділення продуктів харчування для керівних районних працівників в таких розмірах ( на одну людину ): 800 г хліба на день, 2 кг крупи на місяць, 1 кг макаронів, 2 кг риби на місяць, 1 кг цукру на місяць, 0,5 л олії на місяць, 1 кг сиру на місяць, печиво і цукерки  - 1 кг на місяць, .</a:t>
            </a:r>
          </a:p>
          <a:p>
            <a:r>
              <a:rPr lang="uk-UA" sz="2000"/>
              <a:t>Крім того, на членів сімей керівних районних працівників виділялося ( на кожну людину) 400 г хліба на день, 0,5 кг крупи на місяць, 0,5 кг цукру на місяць, ), 0,5 кг сиру на місяць, 1 кг кондитерських виробів на місяць  </a:t>
            </a:r>
            <a:endParaRPr lang="ru-RU" sz="2000"/>
          </a:p>
        </p:txBody>
      </p:sp>
      <p:sp>
        <p:nvSpPr>
          <p:cNvPr id="2" name="Объект 1"/>
          <p:cNvSpPr>
            <a:spLocks noGrp="1"/>
          </p:cNvSpPr>
          <p:nvPr>
            <p:ph sz="half" idx="2"/>
          </p:nvPr>
        </p:nvSpPr>
        <p:spPr/>
        <p:txBody>
          <a:bodyPr>
            <a:normAutofit fontScale="77500" lnSpcReduction="20000"/>
          </a:bodyPr>
          <a:lstStyle/>
          <a:p>
            <a:r>
              <a:rPr lang="uk-UA" dirty="0"/>
              <a:t>В той же час на одну дитину </a:t>
            </a:r>
            <a:r>
              <a:rPr lang="uk-UA" dirty="0" smtClean="0"/>
              <a:t>в </a:t>
            </a:r>
            <a:r>
              <a:rPr lang="uk-UA" dirty="0"/>
              <a:t>дитячих інтернатах виділяли по 0,78 г. – борошна, 1,34 г. – крупи, 1,5 </a:t>
            </a:r>
            <a:r>
              <a:rPr lang="uk-UA" dirty="0" err="1"/>
              <a:t>шт</a:t>
            </a:r>
            <a:r>
              <a:rPr lang="uk-UA" dirty="0"/>
              <a:t> – яєць, 0,26г – печення, 0,21г – цукерок, 0,03 г– рису і кожного дня по 0,21 л. – </a:t>
            </a:r>
            <a:r>
              <a:rPr lang="uk-UA" dirty="0" smtClean="0"/>
              <a:t>молока.</a:t>
            </a:r>
          </a:p>
          <a:p>
            <a:r>
              <a:rPr lang="uk-UA" b="1" i="1" u="sng" dirty="0" smtClean="0">
                <a:solidFill>
                  <a:schemeClr val="bg1"/>
                </a:solidFill>
              </a:rPr>
              <a:t>Які висновки можна зробити на основі даних про норми харчування?</a:t>
            </a:r>
            <a:endParaRPr lang="uk-UA" b="1" i="1" u="sng" dirty="0">
              <a:solidFill>
                <a:schemeClr val="bg1"/>
              </a:solidFill>
            </a:endParaRPr>
          </a:p>
        </p:txBody>
      </p:sp>
    </p:spTree>
    <p:extLst>
      <p:ext uri="{BB962C8B-B14F-4D97-AF65-F5344CB8AC3E}">
        <p14:creationId xmlns:p14="http://schemas.microsoft.com/office/powerpoint/2010/main" val="3307327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t>Демографічні </a:t>
            </a:r>
            <a:r>
              <a:rPr lang="uk-UA" dirty="0" smtClean="0"/>
              <a:t>втрати</a:t>
            </a:r>
            <a:endParaRPr lang="ru-RU" dirty="0"/>
          </a:p>
        </p:txBody>
      </p:sp>
      <p:sp>
        <p:nvSpPr>
          <p:cNvPr id="3" name="Объект 2"/>
          <p:cNvSpPr>
            <a:spLocks noGrp="1"/>
          </p:cNvSpPr>
          <p:nvPr>
            <p:ph sz="half" idx="1"/>
          </p:nvPr>
        </p:nvSpPr>
        <p:spPr/>
        <p:txBody>
          <a:bodyPr>
            <a:normAutofit fontScale="62500" lnSpcReduction="20000"/>
          </a:bodyPr>
          <a:lstStyle/>
          <a:p>
            <a:r>
              <a:rPr lang="ru-RU" dirty="0" err="1"/>
              <a:t>Донині</a:t>
            </a:r>
            <a:r>
              <a:rPr lang="ru-RU" dirty="0"/>
              <a:t> не </a:t>
            </a:r>
            <a:r>
              <a:rPr lang="ru-RU" dirty="0" err="1"/>
              <a:t>встановлена</a:t>
            </a:r>
            <a:r>
              <a:rPr lang="ru-RU" dirty="0"/>
              <a:t> </a:t>
            </a:r>
            <a:r>
              <a:rPr lang="ru-RU" dirty="0" err="1"/>
              <a:t>кількість</a:t>
            </a:r>
            <a:r>
              <a:rPr lang="ru-RU" dirty="0"/>
              <a:t> жертв голоду 1932-1933 </a:t>
            </a:r>
            <a:r>
              <a:rPr lang="ru-RU" dirty="0" err="1"/>
              <a:t>рр</a:t>
            </a:r>
            <a:r>
              <a:rPr lang="ru-RU" dirty="0"/>
              <a:t>. </a:t>
            </a:r>
            <a:r>
              <a:rPr lang="ru-RU" dirty="0" err="1"/>
              <a:t>Сталінське</a:t>
            </a:r>
            <a:r>
              <a:rPr lang="ru-RU" dirty="0"/>
              <a:t> </a:t>
            </a:r>
            <a:r>
              <a:rPr lang="ru-RU" dirty="0" err="1"/>
              <a:t>керівництво</a:t>
            </a:r>
            <a:r>
              <a:rPr lang="ru-RU" dirty="0"/>
              <a:t> заборонило </a:t>
            </a:r>
            <a:r>
              <a:rPr lang="ru-RU" dirty="0" err="1"/>
              <a:t>згадувати</a:t>
            </a:r>
            <a:r>
              <a:rPr lang="ru-RU" dirty="0"/>
              <a:t> про </a:t>
            </a:r>
            <a:r>
              <a:rPr lang="ru-RU" dirty="0" err="1"/>
              <a:t>нього</a:t>
            </a:r>
            <a:r>
              <a:rPr lang="ru-RU" dirty="0"/>
              <a:t> в </a:t>
            </a:r>
            <a:r>
              <a:rPr lang="ru-RU" dirty="0" err="1"/>
              <a:t>засобах</a:t>
            </a:r>
            <a:r>
              <a:rPr lang="ru-RU" dirty="0"/>
              <a:t> </a:t>
            </a:r>
            <a:r>
              <a:rPr lang="ru-RU" dirty="0" err="1"/>
              <a:t>інформації</a:t>
            </a:r>
            <a:r>
              <a:rPr lang="ru-RU" dirty="0"/>
              <a:t>. У </a:t>
            </a:r>
            <a:r>
              <a:rPr lang="ru-RU" dirty="0" err="1"/>
              <a:t>січні</a:t>
            </a:r>
            <a:r>
              <a:rPr lang="ru-RU" dirty="0"/>
              <a:t> 1933 р., коли </a:t>
            </a:r>
            <a:r>
              <a:rPr lang="ru-RU" dirty="0" err="1"/>
              <a:t>від</a:t>
            </a:r>
            <a:r>
              <a:rPr lang="ru-RU" dirty="0"/>
              <a:t> голоду </a:t>
            </a:r>
            <a:r>
              <a:rPr lang="ru-RU" dirty="0" err="1"/>
              <a:t>щоденно</a:t>
            </a:r>
            <a:r>
              <a:rPr lang="ru-RU" dirty="0"/>
              <a:t> гинули десятки </a:t>
            </a:r>
            <a:r>
              <a:rPr lang="ru-RU" dirty="0" err="1"/>
              <a:t>тисяч</a:t>
            </a:r>
            <a:r>
              <a:rPr lang="ru-RU" dirty="0"/>
              <a:t> селян, </a:t>
            </a:r>
            <a:r>
              <a:rPr lang="ru-RU" dirty="0" err="1"/>
              <a:t>Сталін</a:t>
            </a:r>
            <a:r>
              <a:rPr lang="ru-RU" dirty="0"/>
              <a:t> на </a:t>
            </a:r>
            <a:r>
              <a:rPr lang="ru-RU" dirty="0" err="1"/>
              <a:t>об'єднаному</a:t>
            </a:r>
            <a:r>
              <a:rPr lang="ru-RU" dirty="0"/>
              <a:t> </a:t>
            </a:r>
            <a:r>
              <a:rPr lang="ru-RU" dirty="0" err="1"/>
              <a:t>пленумі</a:t>
            </a:r>
            <a:r>
              <a:rPr lang="ru-RU" dirty="0"/>
              <a:t> ЦКК і ЦК ВКП(б) заявив, </a:t>
            </a:r>
            <a:r>
              <a:rPr lang="ru-RU" dirty="0" err="1"/>
              <a:t>що</a:t>
            </a:r>
            <a:r>
              <a:rPr lang="ru-RU" dirty="0"/>
              <a:t> </a:t>
            </a:r>
            <a:r>
              <a:rPr lang="ru-RU" dirty="0" err="1"/>
              <a:t>матеріальне</a:t>
            </a:r>
            <a:r>
              <a:rPr lang="ru-RU" dirty="0"/>
              <a:t> становище </a:t>
            </a:r>
            <a:r>
              <a:rPr lang="ru-RU" dirty="0" err="1"/>
              <a:t>робітників</a:t>
            </a:r>
            <a:r>
              <a:rPr lang="ru-RU" dirty="0"/>
              <a:t> і селян </a:t>
            </a:r>
            <a:r>
              <a:rPr lang="ru-RU" dirty="0" err="1"/>
              <a:t>поліпшується</a:t>
            </a:r>
            <a:r>
              <a:rPr lang="ru-RU" dirty="0"/>
              <a:t> з року в </a:t>
            </a:r>
            <a:r>
              <a:rPr lang="ru-RU" dirty="0" err="1"/>
              <a:t>рік</a:t>
            </a:r>
            <a:r>
              <a:rPr lang="ru-RU" dirty="0"/>
              <a:t> і </a:t>
            </a:r>
            <a:r>
              <a:rPr lang="ru-RU" dirty="0" err="1"/>
              <a:t>що</a:t>
            </a:r>
            <a:r>
              <a:rPr lang="ru-RU" dirty="0"/>
              <a:t> в </a:t>
            </a:r>
            <a:r>
              <a:rPr lang="ru-RU" dirty="0" err="1"/>
              <a:t>цьому</a:t>
            </a:r>
            <a:r>
              <a:rPr lang="ru-RU" dirty="0"/>
              <a:t> </a:t>
            </a:r>
            <a:r>
              <a:rPr lang="ru-RU" dirty="0" err="1"/>
              <a:t>можуть</a:t>
            </a:r>
            <a:r>
              <a:rPr lang="ru-RU" dirty="0"/>
              <a:t> </a:t>
            </a:r>
            <a:r>
              <a:rPr lang="ru-RU" dirty="0" err="1"/>
              <a:t>сумніватися</a:t>
            </a:r>
            <a:r>
              <a:rPr lang="ru-RU" dirty="0"/>
              <a:t> </a:t>
            </a:r>
            <a:r>
              <a:rPr lang="ru-RU" dirty="0" err="1"/>
              <a:t>лише</a:t>
            </a:r>
            <a:r>
              <a:rPr lang="ru-RU" dirty="0"/>
              <a:t> </a:t>
            </a:r>
            <a:r>
              <a:rPr lang="ru-RU" dirty="0" err="1"/>
              <a:t>затяті</a:t>
            </a:r>
            <a:r>
              <a:rPr lang="ru-RU" dirty="0"/>
              <a:t> вороги </a:t>
            </a:r>
            <a:r>
              <a:rPr lang="ru-RU" dirty="0" err="1"/>
              <a:t>радянської</a:t>
            </a:r>
            <a:r>
              <a:rPr lang="ru-RU" dirty="0"/>
              <a:t> </a:t>
            </a:r>
            <a:r>
              <a:rPr lang="ru-RU" dirty="0" err="1"/>
              <a:t>влади</a:t>
            </a:r>
            <a:r>
              <a:rPr lang="ru-RU" dirty="0"/>
              <a:t>. </a:t>
            </a:r>
          </a:p>
          <a:p>
            <a:endParaRPr lang="ru-RU" dirty="0"/>
          </a:p>
          <a:p>
            <a:endParaRPr lang="ru-RU" dirty="0"/>
          </a:p>
          <a:p>
            <a:r>
              <a:rPr lang="ru-RU" dirty="0" err="1"/>
              <a:t>Дослідження</a:t>
            </a:r>
            <a:r>
              <a:rPr lang="ru-RU" dirty="0"/>
              <a:t> голодомору 1932-1933 </a:t>
            </a:r>
            <a:r>
              <a:rPr lang="ru-RU" dirty="0" err="1"/>
              <a:t>рр</a:t>
            </a:r>
            <a:r>
              <a:rPr lang="ru-RU" dirty="0"/>
              <a:t>. в </a:t>
            </a:r>
            <a:r>
              <a:rPr lang="ru-RU" dirty="0" err="1"/>
              <a:t>Україні</a:t>
            </a:r>
            <a:r>
              <a:rPr lang="ru-RU" dirty="0"/>
              <a:t> </a:t>
            </a:r>
            <a:r>
              <a:rPr lang="ru-RU" dirty="0" err="1"/>
              <a:t>розпочалося</a:t>
            </a:r>
            <a:r>
              <a:rPr lang="ru-RU" dirty="0"/>
              <a:t> </a:t>
            </a:r>
            <a:r>
              <a:rPr lang="ru-RU" dirty="0" err="1"/>
              <a:t>наприкінці</a:t>
            </a:r>
            <a:r>
              <a:rPr lang="ru-RU" dirty="0"/>
              <a:t> 80-х </a:t>
            </a:r>
            <a:r>
              <a:rPr lang="ru-RU" dirty="0" err="1"/>
              <a:t>років</a:t>
            </a:r>
            <a:r>
              <a:rPr lang="ru-RU" dirty="0"/>
              <a:t>. </a:t>
            </a:r>
            <a:r>
              <a:rPr lang="ru-RU" dirty="0" err="1"/>
              <a:t>Автори</a:t>
            </a:r>
            <a:r>
              <a:rPr lang="ru-RU" dirty="0"/>
              <a:t> </a:t>
            </a:r>
            <a:r>
              <a:rPr lang="ru-RU" dirty="0" err="1"/>
              <a:t>називають</a:t>
            </a:r>
            <a:r>
              <a:rPr lang="ru-RU" dirty="0"/>
              <a:t> </a:t>
            </a:r>
            <a:r>
              <a:rPr lang="ru-RU" dirty="0" err="1"/>
              <a:t>різні</a:t>
            </a:r>
            <a:r>
              <a:rPr lang="ru-RU" dirty="0"/>
              <a:t> </a:t>
            </a:r>
            <a:r>
              <a:rPr lang="ru-RU" dirty="0" err="1"/>
              <a:t>цифри</a:t>
            </a:r>
            <a:r>
              <a:rPr lang="ru-RU" dirty="0"/>
              <a:t> </a:t>
            </a:r>
            <a:r>
              <a:rPr lang="ru-RU" dirty="0" err="1"/>
              <a:t>померлих</a:t>
            </a:r>
            <a:r>
              <a:rPr lang="ru-RU" dirty="0"/>
              <a:t> </a:t>
            </a:r>
            <a:r>
              <a:rPr lang="ru-RU" dirty="0" err="1"/>
              <a:t>від</a:t>
            </a:r>
            <a:r>
              <a:rPr lang="ru-RU" dirty="0"/>
              <a:t> голоду, </a:t>
            </a:r>
            <a:r>
              <a:rPr lang="ru-RU" dirty="0" err="1"/>
              <a:t>які</a:t>
            </a:r>
            <a:r>
              <a:rPr lang="ru-RU" dirty="0"/>
              <a:t> </a:t>
            </a:r>
            <a:r>
              <a:rPr lang="ru-RU" dirty="0" err="1"/>
              <a:t>істотно</a:t>
            </a:r>
            <a:r>
              <a:rPr lang="ru-RU" dirty="0"/>
              <a:t> </a:t>
            </a:r>
            <a:r>
              <a:rPr lang="ru-RU" dirty="0" err="1"/>
              <a:t>різняться</a:t>
            </a:r>
            <a:r>
              <a:rPr lang="ru-RU" dirty="0"/>
              <a:t> - </a:t>
            </a:r>
            <a:r>
              <a:rPr lang="ru-RU" dirty="0" err="1"/>
              <a:t>від</a:t>
            </a:r>
            <a:r>
              <a:rPr lang="ru-RU" dirty="0"/>
              <a:t> 3,0 до 4,5 млн </a:t>
            </a:r>
            <a:r>
              <a:rPr lang="ru-RU" dirty="0" err="1"/>
              <a:t>чол</a:t>
            </a:r>
            <a:r>
              <a:rPr lang="ru-RU" dirty="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6848" y="1772816"/>
            <a:ext cx="4150679"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271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Завершення колективізації.</a:t>
            </a:r>
          </a:p>
        </p:txBody>
      </p:sp>
      <p:sp>
        <p:nvSpPr>
          <p:cNvPr id="3" name="Объект 2"/>
          <p:cNvSpPr>
            <a:spLocks noGrp="1"/>
          </p:cNvSpPr>
          <p:nvPr>
            <p:ph sz="half" idx="1"/>
          </p:nvPr>
        </p:nvSpPr>
        <p:spPr/>
        <p:txBody>
          <a:bodyPr>
            <a:normAutofit fontScale="77500" lnSpcReduction="20000"/>
          </a:bodyPr>
          <a:lstStyle/>
          <a:p>
            <a:r>
              <a:rPr lang="uk-UA" smtClean="0"/>
              <a:t>На </a:t>
            </a:r>
            <a:r>
              <a:rPr lang="uk-UA" dirty="0"/>
              <a:t>1937 р. колгоспи України об'єднували 96,1 % селянських господарств і 99,7 % посівної площі. </a:t>
            </a:r>
            <a:endParaRPr lang="uk-UA" dirty="0" smtClean="0"/>
          </a:p>
          <a:p>
            <a:r>
              <a:rPr lang="uk-UA" dirty="0" smtClean="0"/>
              <a:t>Напередодні </a:t>
            </a:r>
            <a:r>
              <a:rPr lang="uk-UA" dirty="0"/>
              <a:t>Другої світової війни у республіці існувало майже 30 тис. колгоспів, близько тисячі радгоспів. </a:t>
            </a:r>
            <a:endParaRPr lang="uk-UA" dirty="0" smtClean="0"/>
          </a:p>
          <a:p>
            <a:r>
              <a:rPr lang="uk-UA" dirty="0" smtClean="0"/>
              <a:t>Селянство </a:t>
            </a:r>
            <a:r>
              <a:rPr lang="uk-UA" dirty="0"/>
              <a:t>поступово звикало працювати в умовах колгоспної системи, яка до найменших дрібниць регламентувала виробництво, вказувала де, коли і що сіяти, як обробляти, коли і в який спосіб збирати врожай.</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981810" y="1790362"/>
            <a:ext cx="3371380" cy="4145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9460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4005064"/>
            <a:ext cx="8458200" cy="1222375"/>
          </a:xfrm>
        </p:spPr>
        <p:txBody>
          <a:bodyPr>
            <a:normAutofit fontScale="90000"/>
          </a:bodyPr>
          <a:lstStyle/>
          <a:p>
            <a:r>
              <a:rPr lang="ru-RU" dirty="0" smtClean="0"/>
              <a:t>Голодомор 1931 – 1933 </a:t>
            </a:r>
            <a:r>
              <a:rPr lang="ru-RU" dirty="0" err="1" smtClean="0"/>
              <a:t>років</a:t>
            </a:r>
            <a:endParaRPr lang="ru-RU" dirty="0"/>
          </a:p>
        </p:txBody>
      </p:sp>
      <p:sp>
        <p:nvSpPr>
          <p:cNvPr id="3" name="Подзаголовок 2"/>
          <p:cNvSpPr>
            <a:spLocks noGrp="1"/>
          </p:cNvSpPr>
          <p:nvPr>
            <p:ph type="subTitle" idx="1"/>
          </p:nvPr>
        </p:nvSpPr>
        <p:spPr>
          <a:xfrm>
            <a:off x="1331640" y="5589240"/>
            <a:ext cx="6400800" cy="985664"/>
          </a:xfrm>
        </p:spPr>
        <p:txBody>
          <a:bodyPr>
            <a:noAutofit/>
          </a:bodyPr>
          <a:lstStyle/>
          <a:p>
            <a:endParaRPr lang="ru-RU"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60647"/>
            <a:ext cx="3095997" cy="3168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586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dirty="0"/>
              <a:t>Завершення колективізації.</a:t>
            </a:r>
          </a:p>
        </p:txBody>
      </p:sp>
      <p:sp>
        <p:nvSpPr>
          <p:cNvPr id="5" name="Объект 4"/>
          <p:cNvSpPr>
            <a:spLocks noGrp="1"/>
          </p:cNvSpPr>
          <p:nvPr>
            <p:ph sz="half" idx="1"/>
          </p:nvPr>
        </p:nvSpPr>
        <p:spPr/>
        <p:txBody>
          <a:bodyPr>
            <a:normAutofit/>
          </a:bodyPr>
          <a:lstStyle/>
          <a:p>
            <a:pPr marL="0" indent="0">
              <a:buNone/>
            </a:pPr>
            <a:r>
              <a:rPr lang="ru-RU" dirty="0" smtClean="0"/>
              <a:t>а</a:t>
            </a:r>
            <a:r>
              <a:rPr lang="ru-RU" dirty="0"/>
              <a:t>) </a:t>
            </a:r>
            <a:r>
              <a:rPr lang="ru-RU" dirty="0" err="1" smtClean="0"/>
              <a:t>Порівняйте</a:t>
            </a:r>
            <a:r>
              <a:rPr lang="ru-RU" dirty="0" smtClean="0"/>
              <a:t> </a:t>
            </a:r>
            <a:r>
              <a:rPr lang="ru-RU" dirty="0" err="1"/>
              <a:t>урожайність</a:t>
            </a:r>
            <a:r>
              <a:rPr lang="ru-RU" dirty="0"/>
              <a:t> </a:t>
            </a:r>
            <a:r>
              <a:rPr lang="ru-RU" dirty="0" err="1"/>
              <a:t>основних</a:t>
            </a:r>
            <a:r>
              <a:rPr lang="ru-RU" dirty="0"/>
              <a:t> </a:t>
            </a:r>
            <a:r>
              <a:rPr lang="ru-RU" dirty="0" err="1"/>
              <a:t>сільськогосподарських</a:t>
            </a:r>
            <a:r>
              <a:rPr lang="ru-RU" dirty="0"/>
              <a:t> культур в 1933-1938 і у 1895-1904 </a:t>
            </a:r>
            <a:r>
              <a:rPr lang="ru-RU" dirty="0" err="1"/>
              <a:t>рр</a:t>
            </a:r>
            <a:r>
              <a:rPr lang="ru-RU" dirty="0"/>
              <a:t>.</a:t>
            </a:r>
          </a:p>
          <a:p>
            <a:pPr marL="0" indent="0">
              <a:buNone/>
            </a:pPr>
            <a:r>
              <a:rPr lang="ru-RU" dirty="0"/>
              <a:t>б) </a:t>
            </a:r>
            <a:r>
              <a:rPr lang="ru-RU" dirty="0" err="1"/>
              <a:t>Що</a:t>
            </a:r>
            <a:r>
              <a:rPr lang="ru-RU" dirty="0"/>
              <a:t> </a:t>
            </a:r>
            <a:r>
              <a:rPr lang="ru-RU" dirty="0" err="1"/>
              <a:t>можна</a:t>
            </a:r>
            <a:r>
              <a:rPr lang="ru-RU" dirty="0"/>
              <a:t> </a:t>
            </a:r>
            <a:r>
              <a:rPr lang="ru-RU" dirty="0" err="1"/>
              <a:t>сказати</a:t>
            </a:r>
            <a:r>
              <a:rPr lang="ru-RU" dirty="0"/>
              <a:t> про </a:t>
            </a:r>
            <a:r>
              <a:rPr lang="ru-RU" dirty="0" err="1"/>
              <a:t>економічну</a:t>
            </a:r>
            <a:r>
              <a:rPr lang="ru-RU" dirty="0"/>
              <a:t> </a:t>
            </a:r>
            <a:r>
              <a:rPr lang="ru-RU" dirty="0" err="1"/>
              <a:t>ефективність</a:t>
            </a:r>
            <a:r>
              <a:rPr lang="ru-RU" dirty="0"/>
              <a:t> </a:t>
            </a:r>
            <a:r>
              <a:rPr lang="ru-RU" dirty="0" err="1"/>
              <a:t>колгоспного</a:t>
            </a:r>
            <a:r>
              <a:rPr lang="ru-RU" dirty="0"/>
              <a:t> ладу?</a:t>
            </a:r>
            <a:endParaRPr lang="uk-U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9209" y="1556792"/>
            <a:ext cx="4153213"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7597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Заходи щодо зміцнення колгоспів. </a:t>
            </a:r>
          </a:p>
        </p:txBody>
      </p:sp>
      <p:sp>
        <p:nvSpPr>
          <p:cNvPr id="3" name="Объект 2"/>
          <p:cNvSpPr>
            <a:spLocks noGrp="1"/>
          </p:cNvSpPr>
          <p:nvPr>
            <p:ph sz="half" idx="1"/>
          </p:nvPr>
        </p:nvSpPr>
        <p:spPr/>
        <p:txBody>
          <a:bodyPr>
            <a:normAutofit fontScale="55000" lnSpcReduction="20000"/>
          </a:bodyPr>
          <a:lstStyle/>
          <a:p>
            <a:r>
              <a:rPr lang="uk-UA" dirty="0" smtClean="0"/>
              <a:t>Січень </a:t>
            </a:r>
            <a:r>
              <a:rPr lang="uk-UA" dirty="0"/>
              <a:t>1933 р</a:t>
            </a:r>
            <a:r>
              <a:rPr lang="uk-UA" dirty="0" smtClean="0"/>
              <a:t>. -  постанова  </a:t>
            </a:r>
            <a:r>
              <a:rPr lang="uk-UA" dirty="0"/>
              <a:t>РНК СРСР і ЦК ВКП(б) </a:t>
            </a:r>
            <a:r>
              <a:rPr lang="uk-UA" dirty="0" smtClean="0"/>
              <a:t>«</a:t>
            </a:r>
            <a:r>
              <a:rPr lang="uk-UA" dirty="0"/>
              <a:t>Про обов'язкову поставку зерна державі колгоспами й одноосібними господарствами</a:t>
            </a:r>
            <a:r>
              <a:rPr lang="uk-UA" dirty="0" smtClean="0"/>
              <a:t>».</a:t>
            </a:r>
          </a:p>
          <a:p>
            <a:r>
              <a:rPr lang="uk-UA" dirty="0" smtClean="0"/>
              <a:t> Запровадження погектарного принципу </a:t>
            </a:r>
            <a:r>
              <a:rPr lang="uk-UA" dirty="0" err="1" smtClean="0"/>
              <a:t>хлібозаготівель</a:t>
            </a:r>
            <a:r>
              <a:rPr lang="uk-UA" dirty="0" smtClean="0"/>
              <a:t> - навесні </a:t>
            </a:r>
            <a:r>
              <a:rPr lang="uk-UA" dirty="0"/>
              <a:t>доводили до відома колгоспів і колгоспників, яка частина врожаю залишиться виробникам, а яка - державі. </a:t>
            </a:r>
            <a:endParaRPr lang="uk-UA" dirty="0" smtClean="0"/>
          </a:p>
          <a:p>
            <a:r>
              <a:rPr lang="uk-UA" dirty="0" smtClean="0"/>
              <a:t>У </a:t>
            </a:r>
            <a:r>
              <a:rPr lang="uk-UA" dirty="0"/>
              <a:t>колгоспах було створено виробничі бригади, з'явилася колгоспна ланка як форма організації праці всередині бригади. Ланка мала постійний склад, за нею закріплювалися земля й реманент на весь виробничий сезон. </a:t>
            </a:r>
            <a:endParaRPr lang="uk-UA" dirty="0" smtClean="0"/>
          </a:p>
          <a:p>
            <a:r>
              <a:rPr lang="uk-UA" dirty="0" smtClean="0"/>
              <a:t>У </a:t>
            </a:r>
            <a:r>
              <a:rPr lang="uk-UA" dirty="0"/>
              <a:t>колгоспах впроваджувались елементи нормування й відрядна форма оплати праці</a:t>
            </a:r>
            <a:r>
              <a:rPr lang="uk-UA" dirty="0" smtClean="0"/>
              <a:t>.</a:t>
            </a:r>
            <a:endParaRPr lang="uk-UA" dirty="0"/>
          </a:p>
        </p:txBody>
      </p:sp>
      <p:sp>
        <p:nvSpPr>
          <p:cNvPr id="4" name="Объект 3"/>
          <p:cNvSpPr>
            <a:spLocks noGrp="1"/>
          </p:cNvSpPr>
          <p:nvPr>
            <p:ph sz="half" idx="2"/>
          </p:nvPr>
        </p:nvSpPr>
        <p:spPr/>
        <p:txBody>
          <a:bodyPr>
            <a:normAutofit fontScale="55000" lnSpcReduction="20000"/>
          </a:bodyPr>
          <a:lstStyle/>
          <a:p>
            <a:r>
              <a:rPr lang="uk-UA" dirty="0"/>
              <a:t>Водночас колгоспи оснащувалися сільськогосподарською технікою. </a:t>
            </a:r>
            <a:endParaRPr lang="uk-UA" dirty="0" smtClean="0"/>
          </a:p>
          <a:p>
            <a:r>
              <a:rPr lang="uk-UA" dirty="0" smtClean="0"/>
              <a:t>Її </a:t>
            </a:r>
            <a:r>
              <a:rPr lang="uk-UA" dirty="0"/>
              <a:t>випускали заводи сільськогосподарського машинобудування: Харківський тракторний, запорізький комбайновий «Комунар», харківський «Серп і молот», кіровоградський «Червона зірка» та інші.</a:t>
            </a:r>
          </a:p>
          <a:p>
            <a:r>
              <a:rPr lang="uk-UA" dirty="0"/>
              <a:t>Технічне обслуговування колгоспів здійснювали державні організації - машинно-тракторні станції (МТС). </a:t>
            </a:r>
            <a:endParaRPr lang="uk-UA" dirty="0" smtClean="0"/>
          </a:p>
          <a:p>
            <a:r>
              <a:rPr lang="uk-UA" dirty="0" smtClean="0"/>
              <a:t>Наприкінці </a:t>
            </a:r>
            <a:r>
              <a:rPr lang="uk-UA" dirty="0"/>
              <a:t>другої п'ятирічки їх було 958. Проте великий загін механізаторів МТС мав загалом досить низький технічний рівень. Як правило, це були вчорашні селяни, які після короткотермінових курсів сідали за кермо сучасної машини. </a:t>
            </a:r>
            <a:endParaRPr lang="uk-UA" dirty="0" smtClean="0"/>
          </a:p>
          <a:p>
            <a:r>
              <a:rPr lang="uk-UA" dirty="0" smtClean="0"/>
              <a:t>Майже </a:t>
            </a:r>
            <a:r>
              <a:rPr lang="uk-UA" dirty="0"/>
              <a:t>половина тракторів і комбайнів, які потрапляли в їхнє розпорядження, досить швидко перетворювалася на брухт.</a:t>
            </a:r>
          </a:p>
          <a:p>
            <a:endParaRPr lang="uk-UA" dirty="0"/>
          </a:p>
        </p:txBody>
      </p:sp>
    </p:spTree>
    <p:extLst>
      <p:ext uri="{BB962C8B-B14F-4D97-AF65-F5344CB8AC3E}">
        <p14:creationId xmlns:p14="http://schemas.microsoft.com/office/powerpoint/2010/main" val="125330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Закріплення</a:t>
            </a:r>
            <a:endParaRPr lang="ru-RU" dirty="0"/>
          </a:p>
        </p:txBody>
      </p:sp>
      <p:sp>
        <p:nvSpPr>
          <p:cNvPr id="4" name="Объект 3"/>
          <p:cNvSpPr>
            <a:spLocks noGrp="1"/>
          </p:cNvSpPr>
          <p:nvPr>
            <p:ph idx="1"/>
          </p:nvPr>
        </p:nvSpPr>
        <p:spPr/>
        <p:txBody>
          <a:bodyPr>
            <a:normAutofit fontScale="70000" lnSpcReduction="20000"/>
          </a:bodyPr>
          <a:lstStyle/>
          <a:p>
            <a:pPr algn="just"/>
            <a:r>
              <a:rPr lang="uk-UA" b="1" i="1" dirty="0">
                <a:solidFill>
                  <a:schemeClr val="bg1"/>
                </a:solidFill>
              </a:rPr>
              <a:t>Україна... має служити колосальною лабораторією випробуванням нових форм соціально-економічної та виробничо-технічної перебудови сільської економіки всього Радянського Союзу.</a:t>
            </a:r>
          </a:p>
          <a:p>
            <a:pPr marL="0" indent="0" algn="r">
              <a:buNone/>
            </a:pPr>
            <a:r>
              <a:rPr lang="uk-UA" sz="2300" dirty="0"/>
              <a:t>(Перший п'ятирічний план.)</a:t>
            </a:r>
          </a:p>
          <a:p>
            <a:pPr algn="just"/>
            <a:r>
              <a:rPr lang="uk-UA" b="1" i="1" dirty="0">
                <a:solidFill>
                  <a:schemeClr val="bg1"/>
                </a:solidFill>
              </a:rPr>
              <a:t>"Спеціальне завдання колективізації на Україні полягає в тому, щоб знищити соціальну базу українського націоналізму ─ індивідуальне селянське господарство.«</a:t>
            </a:r>
          </a:p>
          <a:p>
            <a:pPr marL="0" indent="0" algn="r">
              <a:buNone/>
            </a:pPr>
            <a:r>
              <a:rPr lang="uk-UA" sz="2300" dirty="0"/>
              <a:t>(Газета"Правда України.)</a:t>
            </a:r>
          </a:p>
          <a:p>
            <a:r>
              <a:rPr lang="uk-UA" b="1" i="1" dirty="0">
                <a:solidFill>
                  <a:schemeClr val="bg1"/>
                </a:solidFill>
              </a:rPr>
              <a:t>"Між селянами і нашою владою точиться жорстока боротьба. Це боротьба на смерть. Цей рік став випробуванням нашої сили і їхньої витривалості. Голод довів їм, хто тут господар. Він коштував мільйони життів, але колгоспна система існуватиме завжди. Ми виграли війну."</a:t>
            </a:r>
          </a:p>
          <a:p>
            <a:pPr marL="0" indent="0" algn="r">
              <a:buNone/>
            </a:pPr>
            <a:r>
              <a:rPr lang="uk-UA" sz="2300" dirty="0"/>
              <a:t>(М.  </a:t>
            </a:r>
            <a:r>
              <a:rPr lang="uk-UA" sz="2300" dirty="0" err="1"/>
              <a:t>Хатаєвич</a:t>
            </a:r>
            <a:r>
              <a:rPr lang="uk-UA" sz="2300" dirty="0"/>
              <a:t>  (Секретар  ЦК КП(б)У  і  секретар  Дніпропетровського</a:t>
            </a:r>
            <a:br>
              <a:rPr lang="uk-UA" sz="2300" dirty="0"/>
            </a:br>
            <a:r>
              <a:rPr lang="uk-UA" sz="2300" dirty="0"/>
              <a:t>обкому КП(б)У.)</a:t>
            </a:r>
          </a:p>
          <a:p>
            <a:endParaRPr lang="uk-UA" dirty="0"/>
          </a:p>
        </p:txBody>
      </p:sp>
      <p:sp>
        <p:nvSpPr>
          <p:cNvPr id="6" name="Прямоугольник 5"/>
          <p:cNvSpPr/>
          <p:nvPr/>
        </p:nvSpPr>
        <p:spPr>
          <a:xfrm>
            <a:off x="467544" y="5805264"/>
            <a:ext cx="8280920" cy="646331"/>
          </a:xfrm>
          <a:prstGeom prst="rect">
            <a:avLst/>
          </a:prstGeom>
        </p:spPr>
        <p:txBody>
          <a:bodyPr wrap="square">
            <a:spAutoFit/>
          </a:bodyPr>
          <a:lstStyle/>
          <a:p>
            <a:pPr algn="just"/>
            <a:r>
              <a:rPr lang="uk-UA" b="1" i="1" u="sng" dirty="0"/>
              <a:t>На скільки події 1932 – 1933 року підтверджують  або спростовують зазначені вище твердження? Доведіть</a:t>
            </a:r>
          </a:p>
        </p:txBody>
      </p:sp>
    </p:spTree>
    <p:extLst>
      <p:ext uri="{BB962C8B-B14F-4D97-AF65-F5344CB8AC3E}">
        <p14:creationId xmlns:p14="http://schemas.microsoft.com/office/powerpoint/2010/main" val="38245375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4704"/>
            <a:ext cx="8352928" cy="5822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060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686800" cy="4525963"/>
          </a:xfrm>
        </p:spPr>
        <p:txBody>
          <a:bodyPr>
            <a:normAutofit fontScale="77500" lnSpcReduction="20000"/>
          </a:bodyPr>
          <a:lstStyle/>
          <a:p>
            <a:pPr algn="just"/>
            <a:r>
              <a:rPr lang="uk-UA" b="1" i="1" dirty="0">
                <a:solidFill>
                  <a:schemeClr val="bg1"/>
                </a:solidFill>
              </a:rPr>
              <a:t>Україна... має служити колосальною лабораторією випробуванням нових форм соціально-економічної та виробничо-технічної перебудови сільської економіки всього Радянського Союзу.</a:t>
            </a:r>
          </a:p>
          <a:p>
            <a:pPr marL="0" indent="0" algn="r">
              <a:buNone/>
            </a:pPr>
            <a:r>
              <a:rPr lang="uk-UA" sz="2300" dirty="0">
                <a:solidFill>
                  <a:schemeClr val="bg1"/>
                </a:solidFill>
              </a:rPr>
              <a:t>(Перший п'ятирічний план</a:t>
            </a:r>
            <a:r>
              <a:rPr lang="uk-UA" sz="2300" dirty="0" smtClean="0">
                <a:solidFill>
                  <a:schemeClr val="bg1"/>
                </a:solidFill>
              </a:rPr>
              <a:t>.)</a:t>
            </a:r>
          </a:p>
          <a:p>
            <a:pPr algn="just"/>
            <a:r>
              <a:rPr lang="uk-UA" b="1" i="1" dirty="0">
                <a:solidFill>
                  <a:schemeClr val="bg1"/>
                </a:solidFill>
              </a:rPr>
              <a:t>"Спеціальне завдання колективізації на Україні полягає в тому, щоб знищити соціальну базу українського </a:t>
            </a:r>
            <a:r>
              <a:rPr lang="uk-UA" b="1" i="1" dirty="0" smtClean="0">
                <a:solidFill>
                  <a:schemeClr val="bg1"/>
                </a:solidFill>
              </a:rPr>
              <a:t>націоналізму ─ </a:t>
            </a:r>
            <a:r>
              <a:rPr lang="uk-UA" b="1" i="1" dirty="0">
                <a:solidFill>
                  <a:schemeClr val="bg1"/>
                </a:solidFill>
              </a:rPr>
              <a:t>індивідуальне селянське господарство</a:t>
            </a:r>
            <a:r>
              <a:rPr lang="uk-UA" b="1" i="1" dirty="0" smtClean="0">
                <a:solidFill>
                  <a:schemeClr val="bg1"/>
                </a:solidFill>
              </a:rPr>
              <a:t>.«</a:t>
            </a:r>
          </a:p>
          <a:p>
            <a:pPr marL="0" indent="0" algn="r">
              <a:buNone/>
            </a:pPr>
            <a:r>
              <a:rPr lang="uk-UA" sz="2300" dirty="0" smtClean="0">
                <a:solidFill>
                  <a:schemeClr val="bg1"/>
                </a:solidFill>
              </a:rPr>
              <a:t>(</a:t>
            </a:r>
            <a:r>
              <a:rPr lang="uk-UA" sz="2300" dirty="0">
                <a:solidFill>
                  <a:schemeClr val="bg1"/>
                </a:solidFill>
              </a:rPr>
              <a:t>Газета"Правда України</a:t>
            </a:r>
            <a:r>
              <a:rPr lang="uk-UA" sz="2300" dirty="0" smtClean="0">
                <a:solidFill>
                  <a:schemeClr val="bg1"/>
                </a:solidFill>
              </a:rPr>
              <a:t>.)</a:t>
            </a:r>
          </a:p>
          <a:p>
            <a:r>
              <a:rPr lang="uk-UA" b="1" i="1" dirty="0">
                <a:solidFill>
                  <a:schemeClr val="bg1"/>
                </a:solidFill>
              </a:rPr>
              <a:t>"Між селянами і нашою владою точиться жорстока боротьба. Це боротьба на смерть. Цей рік став випробуванням нашої сили і їхньої витривалості. Голод довів їм, хто тут господар. Він коштував мільйони життів, але колгоспна система існуватиме завжди. Ми виграли війну."</a:t>
            </a:r>
          </a:p>
          <a:p>
            <a:pPr marL="0" indent="0" algn="r">
              <a:buNone/>
            </a:pPr>
            <a:r>
              <a:rPr lang="uk-UA" sz="2300" dirty="0"/>
              <a:t>(М.  </a:t>
            </a:r>
            <a:r>
              <a:rPr lang="uk-UA" sz="2300" dirty="0" err="1"/>
              <a:t>Хатаєвич</a:t>
            </a:r>
            <a:r>
              <a:rPr lang="uk-UA" sz="2300" dirty="0"/>
              <a:t>  (Секретар  </a:t>
            </a:r>
            <a:r>
              <a:rPr lang="uk-UA" sz="2300" dirty="0" smtClean="0"/>
              <a:t>ЦК КП(б)У  </a:t>
            </a:r>
            <a:r>
              <a:rPr lang="uk-UA" sz="2300" dirty="0"/>
              <a:t>і  секретар  Дніпропетровського</a:t>
            </a:r>
            <a:br>
              <a:rPr lang="uk-UA" sz="2300" dirty="0"/>
            </a:br>
            <a:r>
              <a:rPr lang="uk-UA" sz="2300" dirty="0"/>
              <a:t>обкому КП(б)У.)</a:t>
            </a:r>
          </a:p>
          <a:p>
            <a:pPr marL="0" indent="0" algn="r">
              <a:buNone/>
            </a:pPr>
            <a:endParaRPr lang="uk-UA" dirty="0"/>
          </a:p>
          <a:p>
            <a:pPr marL="0" indent="0" algn="r">
              <a:buNone/>
            </a:pPr>
            <a:endParaRPr lang="uk-UA" dirty="0"/>
          </a:p>
          <a:p>
            <a:endParaRPr lang="uk-UA" dirty="0"/>
          </a:p>
        </p:txBody>
      </p:sp>
      <p:sp>
        <p:nvSpPr>
          <p:cNvPr id="4" name="TextBox 3"/>
          <p:cNvSpPr txBox="1"/>
          <p:nvPr/>
        </p:nvSpPr>
        <p:spPr>
          <a:xfrm>
            <a:off x="251520" y="4941168"/>
            <a:ext cx="8496944" cy="830997"/>
          </a:xfrm>
          <a:prstGeom prst="rect">
            <a:avLst/>
          </a:prstGeom>
          <a:noFill/>
        </p:spPr>
        <p:txBody>
          <a:bodyPr wrap="square" rtlCol="0">
            <a:spAutoFit/>
          </a:bodyPr>
          <a:lstStyle/>
          <a:p>
            <a:pPr algn="just"/>
            <a:r>
              <a:rPr lang="uk-UA" sz="2400" b="1" i="1" u="sng" dirty="0" smtClean="0"/>
              <a:t>На скільки події 1932 – 1933 року підтверджують  або спростовують зазначені вище твердження? Доведіть</a:t>
            </a:r>
            <a:endParaRPr lang="uk-UA" sz="2400" b="1" i="1" u="sng" dirty="0"/>
          </a:p>
        </p:txBody>
      </p:sp>
    </p:spTree>
    <p:extLst>
      <p:ext uri="{BB962C8B-B14F-4D97-AF65-F5344CB8AC3E}">
        <p14:creationId xmlns:p14="http://schemas.microsoft.com/office/powerpoint/2010/main" val="3565344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Актуалізація опорних знань</a:t>
            </a:r>
            <a:endParaRPr lang="ru-RU" dirty="0"/>
          </a:p>
        </p:txBody>
      </p:sp>
      <p:sp>
        <p:nvSpPr>
          <p:cNvPr id="5" name="Объект 4"/>
          <p:cNvSpPr>
            <a:spLocks noGrp="1"/>
          </p:cNvSpPr>
          <p:nvPr>
            <p:ph idx="1"/>
          </p:nvPr>
        </p:nvSpPr>
        <p:spPr/>
        <p:txBody>
          <a:bodyPr>
            <a:normAutofit/>
          </a:bodyPr>
          <a:lstStyle/>
          <a:p>
            <a:r>
              <a:rPr lang="ru-RU" dirty="0" err="1" smtClean="0">
                <a:solidFill>
                  <a:schemeClr val="accent6">
                    <a:lumMod val="50000"/>
                  </a:schemeClr>
                </a:solidFill>
              </a:rPr>
              <a:t>Що</a:t>
            </a:r>
            <a:r>
              <a:rPr lang="ru-RU" dirty="0" smtClean="0">
                <a:solidFill>
                  <a:schemeClr val="accent6">
                    <a:lumMod val="50000"/>
                  </a:schemeClr>
                </a:solidFill>
              </a:rPr>
              <a:t> </a:t>
            </a:r>
            <a:r>
              <a:rPr lang="ru-RU" dirty="0" err="1" smtClean="0">
                <a:solidFill>
                  <a:schemeClr val="accent6">
                    <a:lumMod val="50000"/>
                  </a:schemeClr>
                </a:solidFill>
              </a:rPr>
              <a:t>таке</a:t>
            </a:r>
            <a:r>
              <a:rPr lang="ru-RU" dirty="0" smtClean="0">
                <a:solidFill>
                  <a:schemeClr val="accent6">
                    <a:lumMod val="50000"/>
                  </a:schemeClr>
                </a:solidFill>
              </a:rPr>
              <a:t> голодомор?</a:t>
            </a:r>
          </a:p>
          <a:p>
            <a:r>
              <a:rPr lang="ru-RU" dirty="0" err="1" smtClean="0">
                <a:solidFill>
                  <a:schemeClr val="accent6">
                    <a:lumMod val="50000"/>
                  </a:schemeClr>
                </a:solidFill>
              </a:rPr>
              <a:t>Що</a:t>
            </a:r>
            <a:r>
              <a:rPr lang="ru-RU" dirty="0" smtClean="0">
                <a:solidFill>
                  <a:schemeClr val="accent6">
                    <a:lumMod val="50000"/>
                  </a:schemeClr>
                </a:solidFill>
              </a:rPr>
              <a:t> </a:t>
            </a:r>
            <a:r>
              <a:rPr lang="ru-RU" dirty="0" err="1" smtClean="0">
                <a:solidFill>
                  <a:schemeClr val="accent6">
                    <a:lumMod val="50000"/>
                  </a:schemeClr>
                </a:solidFill>
              </a:rPr>
              <a:t>викликало</a:t>
            </a:r>
            <a:r>
              <a:rPr lang="ru-RU" dirty="0" smtClean="0">
                <a:solidFill>
                  <a:schemeClr val="accent6">
                    <a:lumMod val="50000"/>
                  </a:schemeClr>
                </a:solidFill>
              </a:rPr>
              <a:t> голодомор у 1921 – 1923рр. у </a:t>
            </a:r>
            <a:r>
              <a:rPr lang="ru-RU" dirty="0" err="1" smtClean="0">
                <a:solidFill>
                  <a:schemeClr val="accent6">
                    <a:lumMod val="50000"/>
                  </a:schemeClr>
                </a:solidFill>
              </a:rPr>
              <a:t>південних</a:t>
            </a:r>
            <a:r>
              <a:rPr lang="ru-RU" dirty="0" smtClean="0">
                <a:solidFill>
                  <a:schemeClr val="accent6">
                    <a:lumMod val="50000"/>
                  </a:schemeClr>
                </a:solidFill>
              </a:rPr>
              <a:t> </a:t>
            </a:r>
            <a:r>
              <a:rPr lang="ru-RU" dirty="0" err="1" smtClean="0">
                <a:solidFill>
                  <a:schemeClr val="accent6">
                    <a:lumMod val="50000"/>
                  </a:schemeClr>
                </a:solidFill>
              </a:rPr>
              <a:t>губерніях</a:t>
            </a:r>
            <a:r>
              <a:rPr lang="ru-RU" dirty="0" smtClean="0">
                <a:solidFill>
                  <a:schemeClr val="accent6">
                    <a:lumMod val="50000"/>
                  </a:schemeClr>
                </a:solidFill>
              </a:rPr>
              <a:t> </a:t>
            </a:r>
            <a:r>
              <a:rPr lang="ru-RU" dirty="0" err="1" smtClean="0">
                <a:solidFill>
                  <a:schemeClr val="accent6">
                    <a:lumMod val="50000"/>
                  </a:schemeClr>
                </a:solidFill>
              </a:rPr>
              <a:t>України</a:t>
            </a:r>
            <a:r>
              <a:rPr lang="ru-RU" dirty="0" smtClean="0">
                <a:solidFill>
                  <a:schemeClr val="accent6">
                    <a:lumMod val="50000"/>
                  </a:schemeClr>
                </a:solidFill>
              </a:rPr>
              <a:t>?</a:t>
            </a:r>
          </a:p>
          <a:p>
            <a:r>
              <a:rPr lang="ru-RU" dirty="0" err="1" smtClean="0">
                <a:solidFill>
                  <a:schemeClr val="accent6">
                    <a:lumMod val="50000"/>
                  </a:schemeClr>
                </a:solidFill>
              </a:rPr>
              <a:t>Чому</a:t>
            </a:r>
            <a:r>
              <a:rPr lang="ru-RU" dirty="0" smtClean="0">
                <a:solidFill>
                  <a:schemeClr val="accent6">
                    <a:lumMod val="50000"/>
                  </a:schemeClr>
                </a:solidFill>
              </a:rPr>
              <a:t> держава </a:t>
            </a:r>
            <a:r>
              <a:rPr lang="ru-RU" dirty="0" err="1" smtClean="0">
                <a:solidFill>
                  <a:schemeClr val="accent6">
                    <a:lumMod val="50000"/>
                  </a:schemeClr>
                </a:solidFill>
              </a:rPr>
              <a:t>вчасно</a:t>
            </a:r>
            <a:r>
              <a:rPr lang="ru-RU" dirty="0" smtClean="0">
                <a:solidFill>
                  <a:schemeClr val="accent6">
                    <a:lumMod val="50000"/>
                  </a:schemeClr>
                </a:solidFill>
              </a:rPr>
              <a:t> не </a:t>
            </a:r>
            <a:r>
              <a:rPr lang="ru-RU" dirty="0" err="1" smtClean="0">
                <a:solidFill>
                  <a:schemeClr val="accent6">
                    <a:lumMod val="50000"/>
                  </a:schemeClr>
                </a:solidFill>
              </a:rPr>
              <a:t>надала</a:t>
            </a:r>
            <a:r>
              <a:rPr lang="ru-RU" dirty="0" smtClean="0">
                <a:solidFill>
                  <a:schemeClr val="accent6">
                    <a:lumMod val="50000"/>
                  </a:schemeClr>
                </a:solidFill>
              </a:rPr>
              <a:t> </a:t>
            </a:r>
            <a:r>
              <a:rPr lang="ru-RU" dirty="0" err="1" smtClean="0">
                <a:solidFill>
                  <a:schemeClr val="accent6">
                    <a:lumMod val="50000"/>
                  </a:schemeClr>
                </a:solidFill>
              </a:rPr>
              <a:t>допомогу</a:t>
            </a:r>
            <a:r>
              <a:rPr lang="ru-RU" dirty="0" smtClean="0">
                <a:solidFill>
                  <a:schemeClr val="accent6">
                    <a:lumMod val="50000"/>
                  </a:schemeClr>
                </a:solidFill>
              </a:rPr>
              <a:t> жертвам голодомору в </a:t>
            </a:r>
            <a:r>
              <a:rPr lang="ru-RU" dirty="0" err="1" smtClean="0">
                <a:solidFill>
                  <a:schemeClr val="accent6">
                    <a:lumMod val="50000"/>
                  </a:schemeClr>
                </a:solidFill>
              </a:rPr>
              <a:t>Україні</a:t>
            </a:r>
            <a:r>
              <a:rPr lang="ru-RU" dirty="0" smtClean="0">
                <a:solidFill>
                  <a:schemeClr val="accent6">
                    <a:lumMod val="50000"/>
                  </a:schemeClr>
                </a:solidFill>
              </a:rPr>
              <a:t>?</a:t>
            </a:r>
            <a:endParaRPr lang="ru-RU" dirty="0">
              <a:solidFill>
                <a:schemeClr val="accent6">
                  <a:lumMod val="50000"/>
                </a:schemeClr>
              </a:solidFill>
            </a:endParaRPr>
          </a:p>
        </p:txBody>
      </p:sp>
    </p:spTree>
    <p:extLst>
      <p:ext uri="{BB962C8B-B14F-4D97-AF65-F5344CB8AC3E}">
        <p14:creationId xmlns:p14="http://schemas.microsoft.com/office/powerpoint/2010/main" val="2094459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Основні точки зору щодо причин голодомору. Перша точка зору.</a:t>
            </a:r>
            <a:endParaRPr lang="uk-UA" dirty="0"/>
          </a:p>
        </p:txBody>
      </p:sp>
      <p:sp>
        <p:nvSpPr>
          <p:cNvPr id="3" name="Объект 2"/>
          <p:cNvSpPr>
            <a:spLocks noGrp="1"/>
          </p:cNvSpPr>
          <p:nvPr>
            <p:ph idx="1"/>
          </p:nvPr>
        </p:nvSpPr>
        <p:spPr/>
        <p:txBody>
          <a:bodyPr>
            <a:normAutofit/>
          </a:bodyPr>
          <a:lstStyle/>
          <a:p>
            <a:r>
              <a:rPr lang="ru-RU" dirty="0" err="1" smtClean="0"/>
              <a:t>Неврожай</a:t>
            </a:r>
            <a:r>
              <a:rPr lang="ru-RU" dirty="0" smtClean="0"/>
              <a:t> 1932року в СРСР та УРСР;</a:t>
            </a:r>
          </a:p>
          <a:p>
            <a:r>
              <a:rPr lang="ru-RU" dirty="0" err="1" smtClean="0"/>
              <a:t>Катастрофічний</a:t>
            </a:r>
            <a:r>
              <a:rPr lang="ru-RU" dirty="0" smtClean="0"/>
              <a:t> стан </a:t>
            </a:r>
            <a:r>
              <a:rPr lang="ru-RU" dirty="0" err="1" smtClean="0"/>
              <a:t>сільського</a:t>
            </a:r>
            <a:r>
              <a:rPr lang="ru-RU" dirty="0" smtClean="0"/>
              <a:t> </a:t>
            </a:r>
            <a:r>
              <a:rPr lang="ru-RU" dirty="0" err="1" smtClean="0"/>
              <a:t>господарства</a:t>
            </a:r>
            <a:r>
              <a:rPr lang="ru-RU" dirty="0" smtClean="0"/>
              <a:t> та </a:t>
            </a:r>
            <a:r>
              <a:rPr lang="ru-RU" dirty="0" err="1" smtClean="0"/>
              <a:t>тваринництва</a:t>
            </a:r>
            <a:r>
              <a:rPr lang="ru-RU" dirty="0" smtClean="0"/>
              <a:t> в УРСР;</a:t>
            </a:r>
          </a:p>
          <a:p>
            <a:r>
              <a:rPr lang="ru-RU" dirty="0" err="1" smtClean="0"/>
              <a:t>Відсутність</a:t>
            </a:r>
            <a:r>
              <a:rPr lang="ru-RU" dirty="0" smtClean="0"/>
              <a:t> </a:t>
            </a:r>
            <a:r>
              <a:rPr lang="ru-RU" dirty="0" err="1" smtClean="0"/>
              <a:t>повної</a:t>
            </a:r>
            <a:r>
              <a:rPr lang="ru-RU" dirty="0" smtClean="0"/>
              <a:t> </a:t>
            </a:r>
            <a:r>
              <a:rPr lang="ru-RU" dirty="0" err="1" smtClean="0"/>
              <a:t>об»єктивної</a:t>
            </a:r>
            <a:r>
              <a:rPr lang="ru-RU" dirty="0" smtClean="0"/>
              <a:t> та </a:t>
            </a:r>
            <a:r>
              <a:rPr lang="ru-RU" dirty="0" err="1" smtClean="0"/>
              <a:t>своєчасної</a:t>
            </a:r>
            <a:r>
              <a:rPr lang="ru-RU" dirty="0" smtClean="0"/>
              <a:t> </a:t>
            </a:r>
            <a:r>
              <a:rPr lang="ru-RU" dirty="0" err="1" smtClean="0"/>
              <a:t>інформації</a:t>
            </a:r>
            <a:r>
              <a:rPr lang="ru-RU" dirty="0" smtClean="0"/>
              <a:t> про стан справ на </a:t>
            </a:r>
            <a:r>
              <a:rPr lang="ru-RU" dirty="0" err="1" smtClean="0"/>
              <a:t>місцях</a:t>
            </a:r>
            <a:r>
              <a:rPr lang="ru-RU" dirty="0" smtClean="0"/>
              <a:t>;</a:t>
            </a:r>
          </a:p>
          <a:p>
            <a:r>
              <a:rPr lang="ru-RU" dirty="0" err="1" smtClean="0"/>
              <a:t>Недосконалість</a:t>
            </a:r>
            <a:r>
              <a:rPr lang="ru-RU" dirty="0" smtClean="0"/>
              <a:t> </a:t>
            </a:r>
            <a:r>
              <a:rPr lang="ru-RU" dirty="0" err="1" smtClean="0"/>
              <a:t>системи</a:t>
            </a:r>
            <a:r>
              <a:rPr lang="ru-RU" dirty="0" smtClean="0"/>
              <a:t> </a:t>
            </a:r>
            <a:r>
              <a:rPr lang="ru-RU" dirty="0" err="1" smtClean="0"/>
              <a:t>планування</a:t>
            </a:r>
            <a:r>
              <a:rPr lang="ru-RU" dirty="0" smtClean="0"/>
              <a:t>, </a:t>
            </a:r>
            <a:r>
              <a:rPr lang="ru-RU" dirty="0" err="1" smtClean="0"/>
              <a:t>обліку</a:t>
            </a:r>
            <a:r>
              <a:rPr lang="ru-RU" dirty="0" smtClean="0"/>
              <a:t> та контролю;</a:t>
            </a:r>
          </a:p>
          <a:p>
            <a:r>
              <a:rPr lang="ru-RU" dirty="0" err="1" smtClean="0"/>
              <a:t>Неефективність</a:t>
            </a:r>
            <a:r>
              <a:rPr lang="ru-RU" dirty="0" smtClean="0"/>
              <a:t> </a:t>
            </a:r>
            <a:r>
              <a:rPr lang="ru-RU" dirty="0" err="1" smtClean="0"/>
              <a:t>системи</a:t>
            </a:r>
            <a:r>
              <a:rPr lang="ru-RU" dirty="0" smtClean="0"/>
              <a:t> </a:t>
            </a:r>
            <a:r>
              <a:rPr lang="ru-RU" dirty="0" err="1" smtClean="0"/>
              <a:t>розподілу</a:t>
            </a:r>
            <a:r>
              <a:rPr lang="ru-RU" dirty="0" smtClean="0"/>
              <a:t> та </a:t>
            </a:r>
            <a:r>
              <a:rPr lang="ru-RU" dirty="0" err="1" smtClean="0"/>
              <a:t>постачання</a:t>
            </a:r>
            <a:r>
              <a:rPr lang="ru-RU" dirty="0" smtClean="0"/>
              <a:t>;</a:t>
            </a:r>
          </a:p>
        </p:txBody>
      </p:sp>
    </p:spTree>
    <p:extLst>
      <p:ext uri="{BB962C8B-B14F-4D97-AF65-F5344CB8AC3E}">
        <p14:creationId xmlns:p14="http://schemas.microsoft.com/office/powerpoint/2010/main" val="963988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Основні точки зору щодо причин голодомору. </a:t>
            </a:r>
            <a:r>
              <a:rPr lang="uk-UA" dirty="0" smtClean="0"/>
              <a:t>друга </a:t>
            </a:r>
            <a:r>
              <a:rPr lang="uk-UA" dirty="0"/>
              <a:t>точка зору</a:t>
            </a:r>
          </a:p>
        </p:txBody>
      </p:sp>
      <p:sp>
        <p:nvSpPr>
          <p:cNvPr id="3" name="Объект 2"/>
          <p:cNvSpPr>
            <a:spLocks noGrp="1"/>
          </p:cNvSpPr>
          <p:nvPr>
            <p:ph sz="half" idx="1"/>
          </p:nvPr>
        </p:nvSpPr>
        <p:spPr>
          <a:xfrm>
            <a:off x="457200" y="1600200"/>
            <a:ext cx="4038600" cy="5141168"/>
          </a:xfrm>
        </p:spPr>
        <p:txBody>
          <a:bodyPr>
            <a:normAutofit fontScale="62500" lnSpcReduction="20000"/>
          </a:bodyPr>
          <a:lstStyle/>
          <a:p>
            <a:r>
              <a:rPr lang="ru-RU" sz="2900" dirty="0" err="1" smtClean="0"/>
              <a:t>Проведення</a:t>
            </a:r>
            <a:r>
              <a:rPr lang="ru-RU" sz="2900" dirty="0" smtClean="0"/>
              <a:t> </a:t>
            </a:r>
            <a:r>
              <a:rPr lang="ru-RU" sz="2900" dirty="0" err="1" smtClean="0"/>
              <a:t>індустріалізації</a:t>
            </a:r>
            <a:r>
              <a:rPr lang="ru-RU" sz="2900" dirty="0" smtClean="0"/>
              <a:t> за </a:t>
            </a:r>
            <a:r>
              <a:rPr lang="ru-RU" sz="2900" dirty="0" err="1" smtClean="0"/>
              <a:t>рахунок</a:t>
            </a:r>
            <a:r>
              <a:rPr lang="ru-RU" sz="2900" dirty="0" smtClean="0"/>
              <a:t> </a:t>
            </a:r>
            <a:r>
              <a:rPr lang="ru-RU" sz="2900" dirty="0" err="1" smtClean="0"/>
              <a:t>коштів</a:t>
            </a:r>
            <a:r>
              <a:rPr lang="ru-RU" sz="2900" dirty="0" smtClean="0"/>
              <a:t> </a:t>
            </a:r>
            <a:r>
              <a:rPr lang="ru-RU" sz="2900" dirty="0" err="1" smtClean="0"/>
              <a:t>сільського</a:t>
            </a:r>
            <a:r>
              <a:rPr lang="ru-RU" sz="2900" dirty="0" smtClean="0"/>
              <a:t> </a:t>
            </a:r>
            <a:r>
              <a:rPr lang="ru-RU" sz="2900" dirty="0" err="1" smtClean="0"/>
              <a:t>господарства</a:t>
            </a:r>
            <a:r>
              <a:rPr lang="ru-RU" sz="2900" dirty="0" smtClean="0"/>
              <a:t>;</a:t>
            </a:r>
          </a:p>
          <a:p>
            <a:r>
              <a:rPr lang="ru-RU" sz="2900" dirty="0" err="1" smtClean="0"/>
              <a:t>Ліквідація</a:t>
            </a:r>
            <a:r>
              <a:rPr lang="ru-RU" sz="2900" dirty="0" smtClean="0"/>
              <a:t> опору </a:t>
            </a:r>
            <a:r>
              <a:rPr lang="ru-RU" sz="2900" dirty="0" err="1" smtClean="0"/>
              <a:t>українського</a:t>
            </a:r>
            <a:r>
              <a:rPr lang="ru-RU" sz="2900" dirty="0" smtClean="0"/>
              <a:t> селянства </a:t>
            </a:r>
            <a:r>
              <a:rPr lang="ru-RU" sz="2900" dirty="0" err="1" smtClean="0"/>
              <a:t>політиці</a:t>
            </a:r>
            <a:r>
              <a:rPr lang="ru-RU" sz="2900" dirty="0" smtClean="0"/>
              <a:t> </a:t>
            </a:r>
            <a:r>
              <a:rPr lang="ru-RU" sz="2900" dirty="0" err="1" smtClean="0"/>
              <a:t>колективізації</a:t>
            </a:r>
            <a:r>
              <a:rPr lang="ru-RU" sz="2900" dirty="0" smtClean="0"/>
              <a:t>;</a:t>
            </a:r>
          </a:p>
          <a:p>
            <a:r>
              <a:rPr lang="ru-RU" sz="2900" dirty="0" err="1" smtClean="0"/>
              <a:t>Нереальні</a:t>
            </a:r>
            <a:r>
              <a:rPr lang="ru-RU" sz="2900" dirty="0" smtClean="0"/>
              <a:t> </a:t>
            </a:r>
            <a:r>
              <a:rPr lang="ru-RU" sz="2900" dirty="0" err="1" smtClean="0"/>
              <a:t>плани</a:t>
            </a:r>
            <a:r>
              <a:rPr lang="ru-RU" sz="2900" dirty="0" smtClean="0"/>
              <a:t> </a:t>
            </a:r>
            <a:r>
              <a:rPr lang="ru-RU" sz="2900" dirty="0" err="1" smtClean="0"/>
              <a:t>хлібозаготівель</a:t>
            </a:r>
            <a:r>
              <a:rPr lang="ru-RU" sz="2900" dirty="0" smtClean="0"/>
              <a:t> для УРСР на 1932рік;</a:t>
            </a:r>
          </a:p>
          <a:p>
            <a:r>
              <a:rPr lang="ru-RU" sz="2900" dirty="0" err="1" smtClean="0"/>
              <a:t>Політика</a:t>
            </a:r>
            <a:r>
              <a:rPr lang="ru-RU" sz="2900" dirty="0" smtClean="0"/>
              <a:t> </a:t>
            </a:r>
            <a:r>
              <a:rPr lang="ru-RU" sz="2900" dirty="0" err="1" smtClean="0"/>
              <a:t>терору</a:t>
            </a:r>
            <a:r>
              <a:rPr lang="ru-RU" sz="2900" dirty="0" smtClean="0"/>
              <a:t> </a:t>
            </a:r>
            <a:r>
              <a:rPr lang="ru-RU" sz="2900" dirty="0" err="1" smtClean="0"/>
              <a:t>щодо</a:t>
            </a:r>
            <a:r>
              <a:rPr lang="ru-RU" sz="2900" dirty="0" smtClean="0"/>
              <a:t> </a:t>
            </a:r>
            <a:r>
              <a:rPr lang="ru-RU" sz="2900" dirty="0" err="1" smtClean="0"/>
              <a:t>районів</a:t>
            </a:r>
            <a:r>
              <a:rPr lang="ru-RU" sz="2900" dirty="0" smtClean="0"/>
              <a:t>, </a:t>
            </a:r>
            <a:r>
              <a:rPr lang="ru-RU" sz="2900" dirty="0" err="1" smtClean="0"/>
              <a:t>які</a:t>
            </a:r>
            <a:r>
              <a:rPr lang="ru-RU" sz="2900" dirty="0" smtClean="0"/>
              <a:t> не </a:t>
            </a:r>
            <a:r>
              <a:rPr lang="ru-RU" sz="2900" dirty="0" err="1" smtClean="0"/>
              <a:t>виконали</a:t>
            </a:r>
            <a:r>
              <a:rPr lang="ru-RU" sz="2900" dirty="0" smtClean="0"/>
              <a:t> </a:t>
            </a:r>
            <a:r>
              <a:rPr lang="ru-RU" sz="2900" dirty="0" err="1" smtClean="0"/>
              <a:t>плани</a:t>
            </a:r>
            <a:r>
              <a:rPr lang="ru-RU" sz="2900" dirty="0" smtClean="0"/>
              <a:t> </a:t>
            </a:r>
            <a:r>
              <a:rPr lang="ru-RU" sz="2900" dirty="0" err="1" smtClean="0"/>
              <a:t>хлібозаготівель</a:t>
            </a:r>
            <a:r>
              <a:rPr lang="ru-RU" sz="2900" dirty="0" smtClean="0"/>
              <a:t>;</a:t>
            </a:r>
          </a:p>
          <a:p>
            <a:r>
              <a:rPr lang="ru-RU" sz="2900" dirty="0" err="1" smtClean="0"/>
              <a:t>Відсутність</a:t>
            </a:r>
            <a:r>
              <a:rPr lang="ru-RU" sz="2900" dirty="0" smtClean="0"/>
              <a:t> з боку </a:t>
            </a:r>
            <a:r>
              <a:rPr lang="ru-RU" sz="2900" dirty="0" err="1" smtClean="0"/>
              <a:t>держави</a:t>
            </a:r>
            <a:r>
              <a:rPr lang="ru-RU" sz="2900" dirty="0" smtClean="0"/>
              <a:t> </a:t>
            </a:r>
            <a:r>
              <a:rPr lang="ru-RU" sz="2900" dirty="0" err="1" smtClean="0"/>
              <a:t>реальної</a:t>
            </a:r>
            <a:r>
              <a:rPr lang="ru-RU" sz="2900" dirty="0" smtClean="0"/>
              <a:t> </a:t>
            </a:r>
            <a:r>
              <a:rPr lang="ru-RU" sz="2900" dirty="0" err="1" smtClean="0"/>
              <a:t>допомоги</a:t>
            </a:r>
            <a:r>
              <a:rPr lang="ru-RU" sz="2900" dirty="0" smtClean="0"/>
              <a:t> </a:t>
            </a:r>
            <a:r>
              <a:rPr lang="ru-RU" sz="2900" dirty="0" err="1" smtClean="0"/>
              <a:t>голодуючим</a:t>
            </a:r>
            <a:r>
              <a:rPr lang="ru-RU" sz="2900" dirty="0" smtClean="0"/>
              <a:t>;</a:t>
            </a:r>
          </a:p>
          <a:p>
            <a:r>
              <a:rPr lang="ru-RU" sz="2900" dirty="0" err="1" smtClean="0"/>
              <a:t>Недопушення</a:t>
            </a:r>
            <a:r>
              <a:rPr lang="ru-RU" sz="2900" dirty="0" smtClean="0"/>
              <a:t> </a:t>
            </a:r>
            <a:r>
              <a:rPr lang="ru-RU" sz="2900" dirty="0" err="1" smtClean="0"/>
              <a:t>можливості</a:t>
            </a:r>
            <a:r>
              <a:rPr lang="ru-RU" sz="2900" dirty="0" smtClean="0"/>
              <a:t> </a:t>
            </a:r>
            <a:r>
              <a:rPr lang="ru-RU" sz="2900" dirty="0" err="1" smtClean="0"/>
              <a:t>надання</a:t>
            </a:r>
            <a:r>
              <a:rPr lang="ru-RU" sz="2900" dirty="0" smtClean="0"/>
              <a:t> </a:t>
            </a:r>
            <a:r>
              <a:rPr lang="ru-RU" sz="2900" dirty="0" err="1" smtClean="0"/>
              <a:t>іноземної</a:t>
            </a:r>
            <a:r>
              <a:rPr lang="ru-RU" sz="2900" dirty="0" smtClean="0"/>
              <a:t> </a:t>
            </a:r>
            <a:r>
              <a:rPr lang="ru-RU" sz="2900" dirty="0" err="1" smtClean="0"/>
              <a:t>продовольчої</a:t>
            </a:r>
            <a:r>
              <a:rPr lang="ru-RU" sz="2900" dirty="0" smtClean="0"/>
              <a:t> </a:t>
            </a:r>
            <a:r>
              <a:rPr lang="ru-RU" sz="2900" dirty="0" err="1" smtClean="0"/>
              <a:t>допомоги</a:t>
            </a:r>
            <a:r>
              <a:rPr lang="ru-RU" sz="2900" dirty="0" smtClean="0"/>
              <a:t> </a:t>
            </a:r>
            <a:r>
              <a:rPr lang="ru-RU" sz="2900" dirty="0" err="1" smtClean="0"/>
              <a:t>засобами</a:t>
            </a:r>
            <a:r>
              <a:rPr lang="ru-RU" sz="2900" dirty="0" smtClean="0"/>
              <a:t> </a:t>
            </a:r>
            <a:r>
              <a:rPr lang="ru-RU" sz="2900" dirty="0" err="1" smtClean="0"/>
              <a:t>інформаційцної</a:t>
            </a:r>
            <a:r>
              <a:rPr lang="ru-RU" sz="2900" dirty="0" smtClean="0"/>
              <a:t> </a:t>
            </a:r>
            <a:r>
              <a:rPr lang="ru-RU" sz="2900" dirty="0" err="1" smtClean="0"/>
              <a:t>блокади</a:t>
            </a:r>
            <a:r>
              <a:rPr lang="ru-RU" sz="2900" dirty="0" smtClean="0"/>
              <a:t>;</a:t>
            </a:r>
          </a:p>
          <a:p>
            <a:r>
              <a:rPr lang="ru-RU" sz="2900" dirty="0" err="1" smtClean="0"/>
              <a:t>Запровадження</a:t>
            </a:r>
            <a:r>
              <a:rPr lang="ru-RU" sz="2900" dirty="0" smtClean="0"/>
              <a:t> </a:t>
            </a:r>
            <a:r>
              <a:rPr lang="ru-RU" sz="2900" dirty="0" err="1" smtClean="0"/>
              <a:t>надзвичайної</a:t>
            </a:r>
            <a:r>
              <a:rPr lang="ru-RU" sz="2900" dirty="0" smtClean="0"/>
              <a:t> </a:t>
            </a:r>
            <a:r>
              <a:rPr lang="ru-RU" sz="2900" dirty="0" err="1" smtClean="0"/>
              <a:t>комісії</a:t>
            </a:r>
            <a:r>
              <a:rPr lang="ru-RU" dirty="0" smtClean="0"/>
              <a:t>.</a:t>
            </a:r>
            <a:endParaRPr lang="ru-RU"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2140682"/>
            <a:ext cx="4038600" cy="344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744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699792" y="2492896"/>
            <a:ext cx="4176464"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rgbClr val="C00000"/>
                </a:solidFill>
              </a:rPr>
              <a:t>Причини голодомору</a:t>
            </a:r>
          </a:p>
          <a:p>
            <a:pPr algn="ctr"/>
            <a:r>
              <a:rPr lang="uk-UA" dirty="0" smtClean="0">
                <a:solidFill>
                  <a:srgbClr val="C00000"/>
                </a:solidFill>
              </a:rPr>
              <a:t>1932 – 1933рр.</a:t>
            </a:r>
            <a:endParaRPr lang="uk-UA" dirty="0">
              <a:solidFill>
                <a:srgbClr val="C00000"/>
              </a:solidFill>
            </a:endParaRPr>
          </a:p>
        </p:txBody>
      </p:sp>
      <p:sp>
        <p:nvSpPr>
          <p:cNvPr id="5" name="Скругленный прямоугольник 4"/>
          <p:cNvSpPr/>
          <p:nvPr/>
        </p:nvSpPr>
        <p:spPr>
          <a:xfrm>
            <a:off x="2699792" y="1772816"/>
            <a:ext cx="4176464"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rgbClr val="C00000"/>
                </a:solidFill>
              </a:rPr>
              <a:t>Аграрна політика ВКП(б)</a:t>
            </a:r>
            <a:endParaRPr lang="uk-UA" dirty="0">
              <a:solidFill>
                <a:srgbClr val="C00000"/>
              </a:solidFill>
            </a:endParaRPr>
          </a:p>
        </p:txBody>
      </p:sp>
      <p:sp>
        <p:nvSpPr>
          <p:cNvPr id="6" name="Скругленный прямоугольник 5"/>
          <p:cNvSpPr/>
          <p:nvPr/>
        </p:nvSpPr>
        <p:spPr>
          <a:xfrm>
            <a:off x="107504" y="188640"/>
            <a:ext cx="230425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rgbClr val="C00000"/>
                </a:solidFill>
              </a:rPr>
              <a:t>Суцільна примусова</a:t>
            </a:r>
          </a:p>
          <a:p>
            <a:pPr algn="ctr"/>
            <a:r>
              <a:rPr lang="uk-UA" dirty="0" smtClean="0">
                <a:solidFill>
                  <a:srgbClr val="C00000"/>
                </a:solidFill>
              </a:rPr>
              <a:t>колективізація</a:t>
            </a:r>
            <a:endParaRPr lang="uk-UA" dirty="0">
              <a:solidFill>
                <a:srgbClr val="C00000"/>
              </a:solidFill>
            </a:endParaRPr>
          </a:p>
        </p:txBody>
      </p:sp>
      <p:sp>
        <p:nvSpPr>
          <p:cNvPr id="7" name="Скругленный прямоугольник 6"/>
          <p:cNvSpPr/>
          <p:nvPr/>
        </p:nvSpPr>
        <p:spPr>
          <a:xfrm>
            <a:off x="2699792" y="188640"/>
            <a:ext cx="187220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rgbClr val="C00000"/>
                </a:solidFill>
              </a:rPr>
              <a:t>Відновлення продрозкладки</a:t>
            </a:r>
            <a:endParaRPr lang="uk-UA" dirty="0">
              <a:solidFill>
                <a:srgbClr val="C00000"/>
              </a:solidFill>
            </a:endParaRPr>
          </a:p>
        </p:txBody>
      </p:sp>
      <p:sp>
        <p:nvSpPr>
          <p:cNvPr id="8" name="Скругленный прямоугольник 7"/>
          <p:cNvSpPr/>
          <p:nvPr/>
        </p:nvSpPr>
        <p:spPr>
          <a:xfrm>
            <a:off x="4788024" y="183316"/>
            <a:ext cx="230425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rgbClr val="C00000"/>
                </a:solidFill>
              </a:rPr>
              <a:t>Примусова, майже безкоштовна праця селян</a:t>
            </a:r>
            <a:endParaRPr lang="uk-UA" dirty="0">
              <a:solidFill>
                <a:srgbClr val="C00000"/>
              </a:solidFill>
            </a:endParaRPr>
          </a:p>
        </p:txBody>
      </p:sp>
      <p:sp>
        <p:nvSpPr>
          <p:cNvPr id="9" name="Скругленный прямоугольник 8"/>
          <p:cNvSpPr/>
          <p:nvPr/>
        </p:nvSpPr>
        <p:spPr>
          <a:xfrm>
            <a:off x="7380312" y="188640"/>
            <a:ext cx="158417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rgbClr val="C00000"/>
                </a:solidFill>
              </a:rPr>
              <a:t>Введення натуральних штрафів</a:t>
            </a:r>
            <a:endParaRPr lang="uk-UA" dirty="0">
              <a:solidFill>
                <a:srgbClr val="C00000"/>
              </a:solidFill>
            </a:endParaRPr>
          </a:p>
        </p:txBody>
      </p:sp>
      <p:sp>
        <p:nvSpPr>
          <p:cNvPr id="10" name="Скругленный прямоугольник 9"/>
          <p:cNvSpPr/>
          <p:nvPr/>
        </p:nvSpPr>
        <p:spPr>
          <a:xfrm>
            <a:off x="107504" y="2492896"/>
            <a:ext cx="230425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rgbClr val="C00000"/>
                </a:solidFill>
              </a:rPr>
              <a:t>Несприятливі погодні умови </a:t>
            </a:r>
          </a:p>
          <a:p>
            <a:pPr algn="ctr"/>
            <a:r>
              <a:rPr lang="uk-UA" dirty="0" smtClean="0">
                <a:solidFill>
                  <a:srgbClr val="C00000"/>
                </a:solidFill>
              </a:rPr>
              <a:t>( посуха 1932р.)</a:t>
            </a:r>
            <a:endParaRPr lang="uk-UA" dirty="0">
              <a:solidFill>
                <a:srgbClr val="C00000"/>
              </a:solidFill>
            </a:endParaRPr>
          </a:p>
        </p:txBody>
      </p:sp>
      <p:sp>
        <p:nvSpPr>
          <p:cNvPr id="11" name="Скругленный прямоугольник 10"/>
          <p:cNvSpPr/>
          <p:nvPr/>
        </p:nvSpPr>
        <p:spPr>
          <a:xfrm>
            <a:off x="7092280" y="2492896"/>
            <a:ext cx="1944216" cy="2088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rgbClr val="C00000"/>
                </a:solidFill>
              </a:rPr>
              <a:t>Відсутність законодавчої бази щодо захисту колгоспів від сваволі органів влади</a:t>
            </a:r>
            <a:endParaRPr lang="uk-UA" dirty="0">
              <a:solidFill>
                <a:srgbClr val="C00000"/>
              </a:solidFill>
            </a:endParaRPr>
          </a:p>
        </p:txBody>
      </p:sp>
      <p:sp>
        <p:nvSpPr>
          <p:cNvPr id="12" name="Скругленный прямоугольник 11"/>
          <p:cNvSpPr/>
          <p:nvPr/>
        </p:nvSpPr>
        <p:spPr>
          <a:xfrm>
            <a:off x="2843808" y="4221088"/>
            <a:ext cx="388843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rgbClr val="C00000"/>
                </a:solidFill>
              </a:rPr>
              <a:t>Створення надзвичайної комісії з вивезення хліба</a:t>
            </a:r>
            <a:endParaRPr lang="uk-UA" dirty="0">
              <a:solidFill>
                <a:srgbClr val="C00000"/>
              </a:solidFill>
            </a:endParaRPr>
          </a:p>
        </p:txBody>
      </p:sp>
      <p:cxnSp>
        <p:nvCxnSpPr>
          <p:cNvPr id="14" name="Прямая со стрелкой 13"/>
          <p:cNvCxnSpPr>
            <a:stCxn id="4" idx="0"/>
          </p:cNvCxnSpPr>
          <p:nvPr/>
        </p:nvCxnSpPr>
        <p:spPr>
          <a:xfrm flipV="1">
            <a:off x="4788024" y="2204864"/>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5" idx="0"/>
          </p:cNvCxnSpPr>
          <p:nvPr/>
        </p:nvCxnSpPr>
        <p:spPr>
          <a:xfrm flipV="1">
            <a:off x="4788024" y="1124744"/>
            <a:ext cx="2592288"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5" idx="0"/>
          </p:cNvCxnSpPr>
          <p:nvPr/>
        </p:nvCxnSpPr>
        <p:spPr>
          <a:xfrm flipV="1">
            <a:off x="4788024" y="1124744"/>
            <a:ext cx="1008112"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5" idx="0"/>
          </p:cNvCxnSpPr>
          <p:nvPr/>
        </p:nvCxnSpPr>
        <p:spPr>
          <a:xfrm flipH="1" flipV="1">
            <a:off x="2339752" y="1124744"/>
            <a:ext cx="2448272"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5" idx="0"/>
          </p:cNvCxnSpPr>
          <p:nvPr/>
        </p:nvCxnSpPr>
        <p:spPr>
          <a:xfrm flipH="1" flipV="1">
            <a:off x="3923928" y="1124744"/>
            <a:ext cx="864096" cy="6480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4" idx="1"/>
            <a:endCxn id="10" idx="3"/>
          </p:cNvCxnSpPr>
          <p:nvPr/>
        </p:nvCxnSpPr>
        <p:spPr>
          <a:xfrm flipH="1">
            <a:off x="2411760" y="2960948"/>
            <a:ext cx="28803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4" idx="3"/>
          </p:cNvCxnSpPr>
          <p:nvPr/>
        </p:nvCxnSpPr>
        <p:spPr>
          <a:xfrm>
            <a:off x="6876256" y="2960948"/>
            <a:ext cx="21602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4" idx="2"/>
            <a:endCxn id="12" idx="0"/>
          </p:cNvCxnSpPr>
          <p:nvPr/>
        </p:nvCxnSpPr>
        <p:spPr>
          <a:xfrm>
            <a:off x="4788024" y="3429000"/>
            <a:ext cx="0" cy="7920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Скругленный прямоугольник 29"/>
          <p:cNvSpPr/>
          <p:nvPr/>
        </p:nvSpPr>
        <p:spPr>
          <a:xfrm>
            <a:off x="251520" y="4293096"/>
            <a:ext cx="2088232" cy="2160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rgbClr val="C00000"/>
                </a:solidFill>
              </a:rPr>
              <a:t>Терор проти партійних та керівних працівників </a:t>
            </a:r>
            <a:endParaRPr lang="uk-UA" dirty="0">
              <a:solidFill>
                <a:srgbClr val="C00000"/>
              </a:solidFill>
            </a:endParaRPr>
          </a:p>
        </p:txBody>
      </p:sp>
      <p:cxnSp>
        <p:nvCxnSpPr>
          <p:cNvPr id="32" name="Прямая со стрелкой 31"/>
          <p:cNvCxnSpPr>
            <a:stCxn id="4" idx="2"/>
          </p:cNvCxnSpPr>
          <p:nvPr/>
        </p:nvCxnSpPr>
        <p:spPr>
          <a:xfrm flipH="1">
            <a:off x="2123728" y="3429000"/>
            <a:ext cx="2664296" cy="7920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2760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normAutofit fontScale="90000"/>
          </a:bodyPr>
          <a:lstStyle/>
          <a:p>
            <a:r>
              <a:rPr lang="uk-UA" dirty="0"/>
              <a:t>Причини й передумови голодомору</a:t>
            </a:r>
            <a:r>
              <a:rPr lang="uk-UA" dirty="0" smtClean="0"/>
              <a:t>.</a:t>
            </a:r>
            <a:endParaRPr lang="ru-RU" dirty="0"/>
          </a:p>
        </p:txBody>
      </p:sp>
      <p:sp>
        <p:nvSpPr>
          <p:cNvPr id="2" name="Объект 1"/>
          <p:cNvSpPr>
            <a:spLocks noGrp="1"/>
          </p:cNvSpPr>
          <p:nvPr>
            <p:ph idx="1"/>
          </p:nvPr>
        </p:nvSpPr>
        <p:spPr>
          <a:xfrm>
            <a:off x="107504" y="1554162"/>
            <a:ext cx="2736304" cy="4525963"/>
          </a:xfrm>
        </p:spPr>
        <p:txBody>
          <a:bodyPr>
            <a:normAutofit fontScale="92500" lnSpcReduction="10000"/>
          </a:bodyPr>
          <a:lstStyle/>
          <a:p>
            <a:r>
              <a:rPr lang="uk-UA" sz="2400" dirty="0" smtClean="0"/>
              <a:t>На основі даних діаграми визначте:</a:t>
            </a:r>
          </a:p>
          <a:p>
            <a:pPr marL="457200" indent="-457200">
              <a:buAutoNum type="arabicPeriod"/>
            </a:pPr>
            <a:r>
              <a:rPr lang="uk-UA" sz="2400" dirty="0" smtClean="0"/>
              <a:t>Яка тенденція спостерігалася у виконанні плану </a:t>
            </a:r>
            <a:r>
              <a:rPr lang="uk-UA" sz="2400" dirty="0" err="1" smtClean="0"/>
              <a:t>хлібозаготівель</a:t>
            </a:r>
            <a:r>
              <a:rPr lang="uk-UA" sz="2400" dirty="0" smtClean="0"/>
              <a:t> в УРСР?</a:t>
            </a:r>
          </a:p>
          <a:p>
            <a:pPr marL="457200" indent="-457200">
              <a:buAutoNum type="arabicPeriod"/>
            </a:pPr>
            <a:r>
              <a:rPr lang="uk-UA" sz="2400" dirty="0" smtClean="0"/>
              <a:t>Які заходи повинні були прийняті керівництвом для поліпшення ситуації?</a:t>
            </a:r>
          </a:p>
          <a:p>
            <a:pPr marL="457200" indent="-457200">
              <a:buAutoNum type="arabicPeriod"/>
            </a:pPr>
            <a:endParaRPr lang="uk-UA" sz="2400" dirty="0"/>
          </a:p>
        </p:txBody>
      </p:sp>
      <p:graphicFrame>
        <p:nvGraphicFramePr>
          <p:cNvPr id="3" name="Диаграмма 2"/>
          <p:cNvGraphicFramePr/>
          <p:nvPr>
            <p:extLst>
              <p:ext uri="{D42A27DB-BD31-4B8C-83A1-F6EECF244321}">
                <p14:modId xmlns:p14="http://schemas.microsoft.com/office/powerpoint/2010/main" val="3984105079"/>
              </p:ext>
            </p:extLst>
          </p:nvPr>
        </p:nvGraphicFramePr>
        <p:xfrm>
          <a:off x="2771800" y="1484784"/>
          <a:ext cx="6192688" cy="48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2515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Посилення «</a:t>
            </a:r>
            <a:r>
              <a:rPr lang="uk-UA" dirty="0" err="1"/>
              <a:t>хлібозаготівель</a:t>
            </a:r>
            <a:r>
              <a:rPr lang="uk-UA" dirty="0"/>
              <a:t>» та їх суть</a:t>
            </a:r>
          </a:p>
        </p:txBody>
      </p:sp>
      <p:sp>
        <p:nvSpPr>
          <p:cNvPr id="3" name="Объект 2"/>
          <p:cNvSpPr>
            <a:spLocks noGrp="1"/>
          </p:cNvSpPr>
          <p:nvPr>
            <p:ph sz="half" idx="1"/>
          </p:nvPr>
        </p:nvSpPr>
        <p:spPr/>
        <p:txBody>
          <a:bodyPr/>
          <a:lstStyle/>
          <a:p>
            <a:r>
              <a:rPr lang="uk-UA" dirty="0" smtClean="0"/>
              <a:t>18.10.2932р. – постанова ЦК КП(б)У – «Про заходи для посилення </a:t>
            </a:r>
            <a:r>
              <a:rPr lang="uk-UA" dirty="0" err="1" smtClean="0"/>
              <a:t>хлібозаготівель</a:t>
            </a:r>
            <a:r>
              <a:rPr lang="uk-UA" dirty="0" smtClean="0"/>
              <a:t>»;</a:t>
            </a:r>
          </a:p>
          <a:p>
            <a:r>
              <a:rPr lang="uk-UA" dirty="0" smtClean="0"/>
              <a:t>20.10.1932р. – постанова РНК УРСР </a:t>
            </a:r>
            <a:r>
              <a:rPr lang="uk-UA" dirty="0"/>
              <a:t>«Про заходи для посилення </a:t>
            </a:r>
            <a:r>
              <a:rPr lang="uk-UA" dirty="0" err="1"/>
              <a:t>хлібозаготівель</a:t>
            </a:r>
            <a:r>
              <a:rPr lang="uk-UA" dirty="0"/>
              <a:t>»;</a:t>
            </a:r>
          </a:p>
          <a:p>
            <a:endParaRPr lang="uk-UA" dirty="0"/>
          </a:p>
        </p:txBody>
      </p:sp>
      <p:sp>
        <p:nvSpPr>
          <p:cNvPr id="4" name="Объект 3"/>
          <p:cNvSpPr>
            <a:spLocks noGrp="1"/>
          </p:cNvSpPr>
          <p:nvPr>
            <p:ph sz="half" idx="2"/>
          </p:nvPr>
        </p:nvSpPr>
        <p:spPr/>
        <p:txBody>
          <a:bodyPr/>
          <a:lstStyle/>
          <a:p>
            <a:r>
              <a:rPr lang="uk-UA" dirty="0" smtClean="0"/>
              <a:t>Повернення незаконно розданого колгоспникам </a:t>
            </a:r>
            <a:r>
              <a:rPr lang="uk-UA" dirty="0"/>
              <a:t>х</a:t>
            </a:r>
            <a:r>
              <a:rPr lang="uk-UA" dirty="0" smtClean="0"/>
              <a:t>ліба;</a:t>
            </a:r>
          </a:p>
          <a:p>
            <a:r>
              <a:rPr lang="uk-UA" dirty="0" smtClean="0"/>
              <a:t>Введення натуральних штрафів;</a:t>
            </a:r>
          </a:p>
          <a:p>
            <a:r>
              <a:rPr lang="uk-UA" dirty="0" smtClean="0"/>
              <a:t>Вилучення у колгоспах натуральних фондів – посівного, продовольчого, фуражного.</a:t>
            </a:r>
            <a:endParaRPr lang="uk-UA" dirty="0"/>
          </a:p>
        </p:txBody>
      </p:sp>
    </p:spTree>
    <p:extLst>
      <p:ext uri="{BB962C8B-B14F-4D97-AF65-F5344CB8AC3E}">
        <p14:creationId xmlns:p14="http://schemas.microsoft.com/office/powerpoint/2010/main" val="35011689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486</TotalTime>
  <Words>2010</Words>
  <Application>Microsoft Office PowerPoint</Application>
  <PresentationFormat>Экран (4:3)</PresentationFormat>
  <Paragraphs>116</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Апекс</vt:lpstr>
      <vt:lpstr>Презентация PowerPoint</vt:lpstr>
      <vt:lpstr>Голодомор 1931 – 1933 років</vt:lpstr>
      <vt:lpstr>Презентация PowerPoint</vt:lpstr>
      <vt:lpstr>Актуалізація опорних знань</vt:lpstr>
      <vt:lpstr>Основні точки зору щодо причин голодомору. Перша точка зору.</vt:lpstr>
      <vt:lpstr>Основні точки зору щодо причин голодомору. друга точка зору</vt:lpstr>
      <vt:lpstr>Презентация PowerPoint</vt:lpstr>
      <vt:lpstr>Причини й передумови голодомору.</vt:lpstr>
      <vt:lpstr>Посилення «хлібозаготівель» та їх суть</vt:lpstr>
      <vt:lpstr>Законодавчі акти Радянської держави</vt:lpstr>
      <vt:lpstr>Законодавчі акти радянської держави</vt:lpstr>
      <vt:lpstr>Державна політика на селі за голодомору</vt:lpstr>
      <vt:lpstr>Посилення «хлібозаготівель» та їх суть</vt:lpstr>
      <vt:lpstr>ставлення влади до подій в Україні</vt:lpstr>
      <vt:lpstr>ставлення влади до подій в Україні</vt:lpstr>
      <vt:lpstr>Ставлення влади до подій в Україні</vt:lpstr>
      <vt:lpstr>Норми Харчування в україні</vt:lpstr>
      <vt:lpstr>Демографічні втрати</vt:lpstr>
      <vt:lpstr>Завершення колективізації.</vt:lpstr>
      <vt:lpstr>Завершення колективізації.</vt:lpstr>
      <vt:lpstr>Заходи щодо зміцнення колгоспів. </vt:lpstr>
      <vt:lpstr>Закріплення</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Початок революції у Франції</dc:title>
  <dc:creator>Володимир</dc:creator>
  <cp:lastModifiedBy>Лариса</cp:lastModifiedBy>
  <cp:revision>62</cp:revision>
  <dcterms:modified xsi:type="dcterms:W3CDTF">2013-11-24T15:14:40Z</dcterms:modified>
</cp:coreProperties>
</file>