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56C"/>
    <a:srgbClr val="E94B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21" autoAdjust="0"/>
    <p:restoredTop sz="94660"/>
  </p:normalViewPr>
  <p:slideViewPr>
    <p:cSldViewPr>
      <p:cViewPr varScale="1">
        <p:scale>
          <a:sx n="68" d="100"/>
          <a:sy n="68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AECC-19A7-43BA-9C60-1244AB871B74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4BFC-1476-4AF4-A1B2-50E54ED53D9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0%B7%D0%B0%D0%BA%D1%82%D0%B8%D0%B2%D0%B0%D1%86%D1%96%D1%8F" TargetMode="External"/><Relationship Id="rId2" Type="http://schemas.openxmlformats.org/officeDocument/2006/relationships/hyperlink" Target="http://uk.wikipedia.org/wiki/%D0%A1%D0%B0%D1%80%D0%BA%D0%BE%D1%84%D0%B0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uk.wikipedia.org/wiki/198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E%D0%BD%D0%BD%D0%B0" TargetMode="External"/><Relationship Id="rId7" Type="http://schemas.openxmlformats.org/officeDocument/2006/relationships/hyperlink" Target="http://uk.wikipedia.org/wiki/%D0%A6%D0%B5%D0%B7%D1%96%D0%B9" TargetMode="External"/><Relationship Id="rId2" Type="http://schemas.openxmlformats.org/officeDocument/2006/relationships/hyperlink" Target="http://uk.wikipedia.org/wiki/%D0%9D%D0%B0%D1%81%D0%B5%D0%BB%D0%B5%D0%BD%D0%B8%D0%B9_%D0%BF%D1%83%D0%BD%D0%BA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86%D0%B7%D0%BE%D1%82%D0%BE%D0%BF%D0%B8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uk.wikipedia.org/w/index.php?title=%D0%94%D1%96%D0%BE%D0%BA%D1%81%D0%B8%D0%B4_%D1%83%D1%80%D0%B0%D0%BD%D1%83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E%D1%89" TargetMode="External"/><Relationship Id="rId2" Type="http://schemas.openxmlformats.org/officeDocument/2006/relationships/hyperlink" Target="http://uk.wikipedia.org/wiki/%D0%90%D1%82%D0%BC%D0%BE%D1%81%D1%84%D0%B5%D1%80%D0%B0_%D0%97%D0%B5%D0%BC%D0%BB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0%BD%D0%B2%D0%B0%D0%BB%D1%96%D0%B4%D0%BD%D1%96%D1%81%D1%82%D1%8C" TargetMode="External"/><Relationship Id="rId3" Type="http://schemas.openxmlformats.org/officeDocument/2006/relationships/hyperlink" Target="http://uk.wikipedia.org/wiki/%D0%9B%D1%96%D0%BA%D0%B0%D1%80%D1%96_%D1%81%D0%B2%D1%96%D1%82%D1%83_%D0%B7%D0%B0_%D0%B7%D0%B0%D0%BF%D0%BE%D0%B1%D1%96%D0%B3%D0%B0%D0%BD%D0%BD%D1%8F_%D1%8F%D0%B4%D0%B5%D1%80%D0%BD%D0%BE%D1%97_%D0%B2%D1%96%D0%B9%D0%BD%D0%B8" TargetMode="External"/><Relationship Id="rId7" Type="http://schemas.openxmlformats.org/officeDocument/2006/relationships/hyperlink" Target="http://uk.wikipedia.org/w/index.php?title=%D0%A1%D0%BE%D1%8E%D0%B7_%C2%AB%D0%A7%D0%BE%D1%80%D0%BD%D0%BE%D0%B1%D0%B8%D0%BB%D1%8C%C2%BB&amp;action=edit&amp;redlink=1" TargetMode="External"/><Relationship Id="rId2" Type="http://schemas.openxmlformats.org/officeDocument/2006/relationships/hyperlink" Target="http://uk.wikipedia.org/wiki/%D2%90%D1%80%D1%96%D0%BD%D0%BF%D1%96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0%D0%BA_%D1%89%D0%B8%D1%82%D0%BE%D0%BF%D0%BE%D0%B4%D1%96%D0%B1%D0%BD%D0%BE%D1%97_%D0%B7%D0%B0%D0%BB%D0%BE%D0%B7%D0%B8" TargetMode="External"/><Relationship Id="rId5" Type="http://schemas.openxmlformats.org/officeDocument/2006/relationships/hyperlink" Target="http://uk.wikipedia.org/w/index.php?title=%D0%92%D1%80%D0%BE%D0%B4%D0%B6%D0%B5%D0%BD%D0%B0_%D0%BF%D0%B0%D1%82%D0%B0%D0%BB%D0%BE%D0%B3%D1%96%D1%8F&amp;action=edit&amp;redlink=1" TargetMode="External"/><Relationship Id="rId10" Type="http://schemas.openxmlformats.org/officeDocument/2006/relationships/image" Target="../media/image32.jpeg"/><Relationship Id="rId4" Type="http://schemas.openxmlformats.org/officeDocument/2006/relationships/hyperlink" Target="http://en.wikipedia.org/wiki/Congenital_abnormality" TargetMode="External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0%BA%D1%80%D0%B0%D1%97%D0%BD%D1%81%D1%8C%D0%BA%D0%B0_%D0%A0%D0%B0%D0%B4%D1%8F%D0%BD%D1%81%D1%8C%D0%BA%D0%B0_%D0%A1%D0%BE%D1%86%D1%96%D0%B0%D0%BB%D1%96%D1%81%D1%82%D0%B8%D1%87%D0%BD%D0%B0_%D0%A0%D0%B5%D1%81%D0%BF%D1%83%D0%B1%D0%BB%D1%96%D0%BA%D0%B0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://uk.wikipedia.org/wiki/%D0%9A%D0%B0%D1%82%D0%B0%D1%81%D1%82%D1%80%D0%BE%D1%84%D0%B0" TargetMode="External"/><Relationship Id="rId7" Type="http://schemas.openxmlformats.org/officeDocument/2006/relationships/hyperlink" Target="http://uk.wikipedia.org/wiki/%D0%A3%D0%BA%D1%80%D0%B0%D1%97%D0%BD%D0%B0" TargetMode="External"/><Relationship Id="rId12" Type="http://schemas.openxmlformats.org/officeDocument/2006/relationships/hyperlink" Target="http://uk.wikipedia.org/wiki/%D0%A8%D0%B5%D0%B2%D1%87%D0%B5%D0%BD%D0%BA%D0%BE_%D0%92%D0%B0%D0%BB%D0%B5%D0%BD%D1%82%D0%B8%D0%BD%D0%B0_%D0%A1%D0%B5%D0%BC%D0%B5%D0%BD%D1%96%D0%B2%D0%BD%D0%B0" TargetMode="External"/><Relationship Id="rId2" Type="http://schemas.openxmlformats.org/officeDocument/2006/relationships/hyperlink" Target="http://uk.wikipedia.org/wiki/%D0%95%D0%BA%D0%BE%D0%BB%D0%BE%D0%B3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86" TargetMode="External"/><Relationship Id="rId11" Type="http://schemas.openxmlformats.org/officeDocument/2006/relationships/hyperlink" Target="http://uk.wikipedia.org/wiki/%D0%A7%D0%BE%D1%80%D0%BD%D0%BE%D0%B1%D0%B8%D0%BB%D1%8C%D1%81%D1%8C%D0%BA%D0%B0_%D0%BA%D0%B0%D1%82%D0%B0%D1%81%D1%82%D1%80%D0%BE%D1%84%D0%B0" TargetMode="External"/><Relationship Id="rId5" Type="http://schemas.openxmlformats.org/officeDocument/2006/relationships/hyperlink" Target="http://uk.wikipedia.org/wiki/26_%D0%BA%D0%B2%D1%96%D1%82%D0%BD%D1%8F" TargetMode="External"/><Relationship Id="rId10" Type="http://schemas.openxmlformats.org/officeDocument/2006/relationships/hyperlink" Target="http://uk.wikipedia.org/wiki/%D0%AF%D0%B4%D0%B5%D1%80%D0%BD%D0%B5_%D0%B1%D0%BE%D0%BC%D0%B1%D0%B0%D1%80%D0%B4%D1%83%D0%B2%D0%B0%D0%BD%D0%BD%D1%8F_%D0%A5%D1%96%D1%80%D0%BE%D1%81%D1%96%D0%BC%D0%B8" TargetMode="External"/><Relationship Id="rId4" Type="http://schemas.openxmlformats.org/officeDocument/2006/relationships/hyperlink" Target="http://uk.wikipedia.org/wiki/%D0%A7%D0%BE%D1%80%D0%BD%D0%BE%D0%B1%D0%B8%D0%BB%D1%8C%D1%81%D1%8C%D0%BA%D0%B0_%D0%B0%D1%82%D0%BE%D0%BC%D0%BD%D0%B0_%D0%B5%D0%BB%D0%B5%D0%BA%D1%82%D1%80%D0%BE%D1%81%D1%82%D0%B0%D0%BD%D1%86%D1%96%D1%8F" TargetMode="External"/><Relationship Id="rId9" Type="http://schemas.openxmlformats.org/officeDocument/2006/relationships/hyperlink" Target="http://uk.wikipedia.org/wiki/%D0%AF%D0%B4%D0%B5%D1%80%D0%BD%D0%B8%D0%B9_%D1%80%D0%B5%D0%B0%D0%BA%D1%82%D0%BE%D1%8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5%D1%82%D0%BE%D0%BD" TargetMode="External"/><Relationship Id="rId3" Type="http://schemas.openxmlformats.org/officeDocument/2006/relationships/hyperlink" Target="http://uk.wikipedia.org/wiki/1986" TargetMode="External"/><Relationship Id="rId7" Type="http://schemas.openxmlformats.org/officeDocument/2006/relationships/hyperlink" Target="http://uk.wikipedia.org/wiki/%D0%9F%D1%96%D1%81%D0%BE%D0%BA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://uk.wikipedia.org/wiki/26_%D0%BA%D0%B2%D1%96%D1%8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5%D1%82%D0%B0%D0%BB%D0%B8" TargetMode="External"/><Relationship Id="rId11" Type="http://schemas.openxmlformats.org/officeDocument/2006/relationships/hyperlink" Target="http://uk.wikipedia.org/wiki/%D0%A1%D0%BE%D1%8E%D0%B7_%D0%A0%D0%B0%D0%B4%D1%8F%D0%BD%D1%81%D1%8C%D0%BA%D0%B8%D1%85_%D0%A1%D0%BE%D1%86%D1%96%D0%B0%D0%BB%D1%96%D1%81%D1%82%D0%B8%D1%87%D0%BD%D0%B8%D1%85_%D0%A0%D0%B5%D1%81%D0%BF%D1%83%D0%B1%D0%BB%D1%96%D0%BA" TargetMode="External"/><Relationship Id="rId5" Type="http://schemas.openxmlformats.org/officeDocument/2006/relationships/hyperlink" Target="http://uk.wikipedia.org/wiki/%D0%9F%D0%BE%D0%B6%D0%B5%D0%B6%D0%B0" TargetMode="External"/><Relationship Id="rId10" Type="http://schemas.openxmlformats.org/officeDocument/2006/relationships/hyperlink" Target="http://uk.wikipedia.org/wiki/%D0%93%D0%BE%D1%80%D1%96%D0%BD%D0%BD%D1%8F" TargetMode="External"/><Relationship Id="rId4" Type="http://schemas.openxmlformats.org/officeDocument/2006/relationships/hyperlink" Target="http://uk.wikipedia.org/wiki/%D0%A7%D0%BE%D1%80%D0%BD%D0%BE%D0%B1%D0%B8%D0%BB%D1%8C%D1%81%D1%8C%D0%BA%D0%B0_%D0%BA%D0%B0%D1%82%D0%B0%D1%81%D1%82%D1%80%D0%BE%D1%84%D0%B0" TargetMode="External"/><Relationship Id="rId9" Type="http://schemas.openxmlformats.org/officeDocument/2006/relationships/hyperlink" Target="http://uk.wikipedia.org/wiki/%D0%93%D1%80%D0%B0%D1%84%D1%96%D1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86" TargetMode="External"/><Relationship Id="rId3" Type="http://schemas.openxmlformats.org/officeDocument/2006/relationships/hyperlink" Target="http://uk.wikipedia.org/wiki/%D0%92%D0%BE%D0%B4%D0%B5%D0%BD%D1%8C" TargetMode="External"/><Relationship Id="rId7" Type="http://schemas.openxmlformats.org/officeDocument/2006/relationships/hyperlink" Target="http://uk.wikipedia.org/wiki/10_%D1%82%D1%80%D0%B0%D0%B2%D0%BD%D1%8F" TargetMode="External"/><Relationship Id="rId2" Type="http://schemas.openxmlformats.org/officeDocument/2006/relationships/hyperlink" Target="http://uk.wikipedia.org/wiki/%D0%A0%D0%B5%D0%BD%D1%82%D0%B3%D0%B5%D0%BD_(%D0%BE%D0%B4%D0%B8%D0%BD%D0%B8%D1%86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0%D0%BE%D0%BC%D0%B5%D0%BD%D0%B5%D0%B2%D0%B0_%D1%85%D0%B2%D0%BE%D1%80%D0%BE%D0%B1%D0%B0" TargetMode="External"/><Relationship Id="rId5" Type="http://schemas.openxmlformats.org/officeDocument/2006/relationships/hyperlink" Target="http://uk.wikipedia.org/wiki/9_%D1%82%D1%80%D0%B0%D0%B2%D0%BD%D1%8F" TargetMode="External"/><Relationship Id="rId4" Type="http://schemas.openxmlformats.org/officeDocument/2006/relationships/hyperlink" Target="http://uk.wikipedia.org/wiki/%D0%9F%D1%80%D0%B0%D0%B2%D0%B8%D0%BA_%D0%92%D0%BE%D0%BB%D0%BE%D0%B4%D0%B8%D0%BC%D0%B8%D1%80_%D0%9F%D0%B0%D0%B2%D0%BB%D0%BE%D0%B2%D0%B8%D1%87" TargetMode="External"/><Relationship Id="rId9" Type="http://schemas.openxmlformats.org/officeDocument/2006/relationships/hyperlink" Target="http://uk.wikipedia.org/wiki/%D0%93%D1%80%D0%B0%D1%84%D1%96%D1%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7" TargetMode="External"/><Relationship Id="rId2" Type="http://schemas.openxmlformats.org/officeDocument/2006/relationships/hyperlink" Target="http://uk.wikipedia.org/wiki/19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niac.com.ua/theme/photos/1269620413_785e9e3236790a8416f1592d431895db126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57694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У перші дні основні зусилля були направлені на зниження радіоактивних викидів із зруйнованого реактора і запобігання ще серйознішим наслідкам. Наприклад, існували побоювання, що через залишкове тепловиділення в паливі, що залишається в реакторі, станеться розплавлення активної зони. Розплавлена речовина могла б проникнути в затоплене приміщення під реактором і викликати ще один вибух з великим викидом радіоактивності. Вода з цих приміщень була </a:t>
            </a:r>
            <a:r>
              <a:rPr lang="uk-UA" dirty="0" err="1"/>
              <a:t>відкачана</a:t>
            </a:r>
            <a:r>
              <a:rPr lang="uk-UA" dirty="0"/>
              <a:t>. Також були прийняті заходи для того, щоб запобігти проникненню розплавленої речовини в ґрунт під реактором.</a:t>
            </a:r>
          </a:p>
          <a:p>
            <a:r>
              <a:rPr lang="uk-UA" dirty="0"/>
              <a:t>Потім почалися роботи з очищення території і поховання зруйнованого реактора. Довкола 4-го блоку був побудований бетонний «саркофаг» (</a:t>
            </a:r>
            <a:r>
              <a:rPr lang="uk-UA" dirty="0">
                <a:hlinkClick r:id="rId2" tooltip="Саркофаг"/>
              </a:rPr>
              <a:t>об'єкт «Укриття»</a:t>
            </a:r>
            <a:r>
              <a:rPr lang="uk-UA" dirty="0"/>
              <a:t>). Оскільки було вирішено запустити 1-й, 2-й і 3-й блок станції, радіоактивні уламки, розкидані територією АЕС і на даху машинного залу були прибрані всередину саркофага або забетоновані. У приміщеннях перших трьох енергоблоків проводилася </a:t>
            </a:r>
            <a:r>
              <a:rPr lang="uk-UA" dirty="0">
                <a:hlinkClick r:id="rId3" tooltip="Дезактивація"/>
              </a:rPr>
              <a:t>дезактивація</a:t>
            </a:r>
            <a:r>
              <a:rPr lang="uk-UA" dirty="0"/>
              <a:t>. Будівництво саркофага було завершене в кінці листопада </a:t>
            </a:r>
            <a:r>
              <a:rPr lang="uk-UA" dirty="0">
                <a:hlinkClick r:id="rId4" tooltip="1986"/>
              </a:rPr>
              <a:t>1986</a:t>
            </a:r>
            <a:r>
              <a:rPr lang="uk-UA" dirty="0"/>
              <a:t> року.</a:t>
            </a:r>
          </a:p>
          <a:p>
            <a:endParaRPr lang="uk-UA" dirty="0"/>
          </a:p>
        </p:txBody>
      </p:sp>
      <p:pic>
        <p:nvPicPr>
          <p:cNvPr id="22530" name="Picture 2" descr="http://image.tsn.ua/media/images2/original/Apr2009/eff5f1ee68_1249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478631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chornobyl.in.ua/wp-content/uploads/pripyat-radi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929066"/>
            <a:ext cx="471487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_B7175l203Ps/Sy_izwBvlmI/AAAAAAAAAIk/hvstkT7o3Wk/s400/%D0%BF%D1%80%D0%B8%D0%BF%D1%8F%D1%82%D1%8C+%D0%BC%D1%96%D1%81%D1%82%D0%BE+%D0%BA%D0%B0%D1%80%D1%83%D1%81%D0%BD%D0%BB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37349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image.tsn.ua/media/images/550xX/May2008/64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0" y="3371849"/>
            <a:ext cx="5238750" cy="348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pics.livejournal.com/mr_brut/pic/002pdd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-1"/>
            <a:ext cx="5000628" cy="333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http://sichkarnya.org.ua/uploads/posts/2010-02/1265729796_131_chernobylpripyat_go2load.c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4620"/>
            <a:ext cx="4143372" cy="414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.io.ua/img_aa/large/0133/36/01333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765477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lebca.com/fromrussiawithlove/wp-content/uploads/2009/12/20091121-%D1%87%D0%BE%D1%80%D0%BD%D0%BE%D0%B1%D0%B8%D0%BB%D1%8C-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85775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cikavo.com/images2/2011/01/16/img_13667884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357186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cikavo.com/images2/2011/01/16/img_13230147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3448049"/>
            <a:ext cx="4305300" cy="369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chornobyl.in.ua/wp-content/uploads/imr-chornobyl-acci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492919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://os1.i.ua/3/1/6304457_467df2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6314830" cy="421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os1.i.ua/3/1/6304454_e9d4bf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3134" y="4143380"/>
            <a:ext cx="429086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fotoclub.info/-imgs/exhibitions/photos/size2/0k/photo_1304622023_4dc2f3c7ecd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200" y="0"/>
            <a:ext cx="2946800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Забруднення довкілля</a:t>
            </a:r>
            <a:br>
              <a:rPr lang="uk-UA" b="1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4714876" cy="6000768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В результаті аварії з сільськогосподарського користування було виведено близько 5 </a:t>
            </a:r>
            <a:r>
              <a:rPr lang="uk-UA" dirty="0" err="1"/>
              <a:t>млн</a:t>
            </a:r>
            <a:r>
              <a:rPr lang="uk-UA" dirty="0"/>
              <a:t> га земель, довкола АЕС створена 30-кілометрова зона відчуження, знищені і поховані (закопані важкою технікою) сотні дрібних </a:t>
            </a:r>
            <a:r>
              <a:rPr lang="uk-UA" dirty="0">
                <a:hlinkClick r:id="rId2" tooltip="Населений пункт"/>
              </a:rPr>
              <a:t>населених пунктів</a:t>
            </a:r>
            <a:r>
              <a:rPr lang="uk-UA" dirty="0"/>
              <a:t>.</a:t>
            </a:r>
          </a:p>
          <a:p>
            <a:r>
              <a:rPr lang="uk-UA" dirty="0"/>
              <a:t>Перед аварією в реакторі четвертого блоку знаходилося 180–190 </a:t>
            </a:r>
            <a:r>
              <a:rPr lang="uk-UA" dirty="0">
                <a:hlinkClick r:id="rId3" tooltip="Тонна"/>
              </a:rPr>
              <a:t>тонн</a:t>
            </a:r>
            <a:r>
              <a:rPr lang="uk-UA" dirty="0"/>
              <a:t> ядерного палива (</a:t>
            </a:r>
            <a:r>
              <a:rPr lang="uk-UA" dirty="0" err="1">
                <a:hlinkClick r:id="rId4" tooltip="Діоксид урану (ще не написана)"/>
              </a:rPr>
              <a:t>діоксиду</a:t>
            </a:r>
            <a:r>
              <a:rPr lang="uk-UA" dirty="0">
                <a:hlinkClick r:id="rId4" tooltip="Діоксид урану (ще не написана)"/>
              </a:rPr>
              <a:t> урану</a:t>
            </a:r>
            <a:r>
              <a:rPr lang="uk-UA" dirty="0"/>
              <a:t>). </a:t>
            </a:r>
          </a:p>
          <a:p>
            <a:r>
              <a:rPr lang="uk-UA" dirty="0"/>
              <a:t> Слід, проте, враховувати, що об'єм 180 тонн </a:t>
            </a:r>
            <a:r>
              <a:rPr lang="uk-UA" dirty="0" err="1"/>
              <a:t>діоксиду</a:t>
            </a:r>
            <a:r>
              <a:rPr lang="uk-UA" dirty="0"/>
              <a:t> урану складає лише незначну частину від об'єму реактора. Реактор в основному був заповнений графітом; вважається, що він згорів в перші дні після аварії. Крім того, частина вмісту реактора розплавилася і перемістилася через розломи внизу корпусу реактора за його межі.</a:t>
            </a:r>
          </a:p>
        </p:txBody>
      </p:sp>
      <p:pic>
        <p:nvPicPr>
          <p:cNvPr id="26626" name="Picture 2" descr="http://upload.wikimedia.org/wikipedia/commons/thumb/0/0d/Chornobyl_radiation_1996_%28uk%29.svg/350px-Chornobyl_radiation_1996_%28uk%29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642918"/>
            <a:ext cx="4000496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4357694"/>
            <a:ext cx="3929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Карта радіоактивного забруднення </a:t>
            </a:r>
            <a:r>
              <a:rPr lang="uk-UA" dirty="0">
                <a:hlinkClick r:id="rId6" tooltip="Ізотопи"/>
              </a:rPr>
              <a:t>ізотопом</a:t>
            </a:r>
            <a:r>
              <a:rPr lang="uk-UA" dirty="0"/>
              <a:t> </a:t>
            </a:r>
            <a:r>
              <a:rPr lang="uk-UA" dirty="0">
                <a:hlinkClick r:id="rId7" tooltip="Цезій"/>
              </a:rPr>
              <a:t>цезію</a:t>
            </a:r>
            <a:r>
              <a:rPr lang="uk-UA" dirty="0"/>
              <a:t>-137: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   Закриті зони (більше 40 </a:t>
            </a:r>
            <a:r>
              <a:rPr lang="uk-UA" dirty="0" err="1"/>
              <a:t>Кі</a:t>
            </a:r>
            <a:r>
              <a:rPr lang="uk-UA" dirty="0"/>
              <a:t>/</a:t>
            </a:r>
            <a:r>
              <a:rPr lang="uk-UA" dirty="0" err="1"/>
              <a:t>км²</a:t>
            </a:r>
            <a:r>
              <a:rPr lang="uk-UA" dirty="0"/>
              <a:t>)</a:t>
            </a:r>
          </a:p>
          <a:p>
            <a:r>
              <a:rPr lang="uk-UA" dirty="0"/>
              <a:t>   Зони постійного контролю 15-40 </a:t>
            </a:r>
            <a:r>
              <a:rPr lang="uk-UA" dirty="0" err="1"/>
              <a:t>Кі</a:t>
            </a:r>
            <a:r>
              <a:rPr lang="uk-UA" dirty="0"/>
              <a:t>/</a:t>
            </a:r>
            <a:r>
              <a:rPr lang="uk-UA" dirty="0" err="1"/>
              <a:t>км²</a:t>
            </a:r>
            <a:endParaRPr lang="uk-UA" dirty="0"/>
          </a:p>
          <a:p>
            <a:r>
              <a:rPr lang="uk-UA" dirty="0"/>
              <a:t>   Зони періодичного контролю 5-15 </a:t>
            </a:r>
            <a:r>
              <a:rPr lang="uk-UA" dirty="0" err="1"/>
              <a:t>Кі</a:t>
            </a:r>
            <a:r>
              <a:rPr lang="uk-UA" dirty="0"/>
              <a:t>/</a:t>
            </a:r>
            <a:r>
              <a:rPr lang="uk-UA" dirty="0" err="1"/>
              <a:t>км²</a:t>
            </a:r>
            <a:endParaRPr lang="uk-UA" dirty="0"/>
          </a:p>
          <a:p>
            <a:r>
              <a:rPr lang="uk-UA" dirty="0"/>
              <a:t>   Неназвані зони 1-15 </a:t>
            </a:r>
            <a:r>
              <a:rPr lang="uk-UA" dirty="0" err="1"/>
              <a:t>Кі</a:t>
            </a:r>
            <a:r>
              <a:rPr lang="uk-UA" dirty="0"/>
              <a:t>/</a:t>
            </a:r>
            <a:r>
              <a:rPr lang="uk-UA" dirty="0" err="1"/>
              <a:t>км²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000636"/>
            <a:ext cx="142876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143504" y="5286388"/>
            <a:ext cx="142876" cy="142876"/>
          </a:xfrm>
          <a:prstGeom prst="rect">
            <a:avLst/>
          </a:prstGeom>
          <a:solidFill>
            <a:srgbClr val="E94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857892"/>
            <a:ext cx="142876" cy="142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6357958"/>
            <a:ext cx="142876" cy="142876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92906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Забрудненню піддалося більше 200 000 </a:t>
            </a:r>
            <a:r>
              <a:rPr lang="uk-UA" dirty="0" err="1"/>
              <a:t>км²</a:t>
            </a:r>
            <a:r>
              <a:rPr lang="uk-UA" dirty="0"/>
              <a:t>, приблизно 70% — на території Білорусі, Росії і України. Радіоактивні речовини поширювалися у вигляді аерозолів, які поступово осідали на поверхню землі.</a:t>
            </a:r>
          </a:p>
          <a:p>
            <a:r>
              <a:rPr lang="uk-UA" dirty="0"/>
              <a:t>Інертні гази розсіялися в </a:t>
            </a:r>
            <a:r>
              <a:rPr lang="uk-UA" dirty="0">
                <a:hlinkClick r:id="rId2" tooltip="Атмосфера Землі"/>
              </a:rPr>
              <a:t>атмосфері</a:t>
            </a:r>
            <a:r>
              <a:rPr lang="uk-UA" dirty="0"/>
              <a:t> і не вносили вкладу до забруднення прилеглих до станції регіонів. Забруднення було дуже нерівномірним, воно залежало від напряму вітру в перші дні після аварії. Найсильніше постраждали області, в яких в цей час пройшов </a:t>
            </a:r>
            <a:r>
              <a:rPr lang="uk-UA" dirty="0">
                <a:hlinkClick r:id="rId3" tooltip="Дощ"/>
              </a:rPr>
              <a:t>дощ</a:t>
            </a:r>
            <a:r>
              <a:rPr lang="uk-UA" dirty="0"/>
              <a:t>. Велика частина стронцію і плутонію випала в межах 100 кілометрів від станції, оскільки вони містилися в основному в більших частках. Йод і цезій поширилися на ширшу територію.</a:t>
            </a:r>
          </a:p>
        </p:txBody>
      </p:sp>
      <p:pic>
        <p:nvPicPr>
          <p:cNvPr id="27650" name="Picture 2" descr="http://upload.wikimedia.org/wikipedia/commons/thumb/8/8f/Airdosechernobyl2.jpg/350px-Airdosechernoby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4000528" cy="27317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40005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Процентне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ізотопами</a:t>
            </a:r>
            <a:r>
              <a:rPr lang="ru-RU" dirty="0"/>
              <a:t> через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endParaRPr lang="uk-UA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Вплив</a:t>
            </a:r>
            <a:r>
              <a:rPr lang="ru-RU" b="1" dirty="0"/>
              <a:t> </a:t>
            </a:r>
            <a:r>
              <a:rPr lang="ru-RU" b="1" dirty="0" err="1"/>
              <a:t>аварії</a:t>
            </a:r>
            <a:r>
              <a:rPr lang="ru-RU" b="1" dirty="0"/>
              <a:t> на </a:t>
            </a:r>
            <a:r>
              <a:rPr lang="ru-RU" b="1" dirty="0" err="1"/>
              <a:t>здоров'я</a:t>
            </a:r>
            <a:r>
              <a:rPr lang="ru-RU" b="1" dirty="0"/>
              <a:t> людей</a:t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9"/>
            <a:ext cx="8929718" cy="2428892"/>
          </a:xfrm>
        </p:spPr>
        <p:txBody>
          <a:bodyPr>
            <a:normAutofit fontScale="70000" lnSpcReduction="20000"/>
          </a:bodyPr>
          <a:lstStyle/>
          <a:p>
            <a:r>
              <a:rPr lang="uk-UA" dirty="0" err="1">
                <a:hlinkClick r:id="rId2" tooltip="Ґрінпіс"/>
              </a:rPr>
              <a:t>Ґрінпіс</a:t>
            </a:r>
            <a:r>
              <a:rPr lang="uk-UA" dirty="0"/>
              <a:t> і міжнародна організація </a:t>
            </a:r>
            <a:r>
              <a:rPr lang="uk-UA" dirty="0">
                <a:hlinkClick r:id="rId3" tooltip="Лікарі світу за запобігання ядерної війни"/>
              </a:rPr>
              <a:t>«Лікарі проти ядерної війни»</a:t>
            </a:r>
            <a:r>
              <a:rPr lang="uk-UA" dirty="0"/>
              <a:t> </a:t>
            </a:r>
            <a:r>
              <a:rPr lang="uk-UA" dirty="0" smtClean="0"/>
              <a:t>стверджують</a:t>
            </a:r>
            <a:r>
              <a:rPr lang="uk-UA" baseline="30000" dirty="0" smtClean="0"/>
              <a:t>[</a:t>
            </a:r>
            <a:r>
              <a:rPr lang="uk-UA" dirty="0" smtClean="0"/>
              <a:t>, </a:t>
            </a:r>
            <a:r>
              <a:rPr lang="uk-UA" dirty="0"/>
              <a:t>що в результаті аварії лише серед ліквідаторів померли десятки тисяч чоловік, в Європі зафіксовано 10 000 випадків </a:t>
            </a:r>
            <a:r>
              <a:rPr lang="uk-UA" dirty="0">
                <a:hlinkClick r:id="rId4" tooltip="en:Congenital abnormality"/>
              </a:rPr>
              <a:t>вроджених </a:t>
            </a:r>
            <a:r>
              <a:rPr lang="uk-UA" dirty="0" err="1">
                <a:hlinkClick r:id="rId4" tooltip="en:Congenital abnormality"/>
              </a:rPr>
              <a:t>патологій</a:t>
            </a:r>
            <a:r>
              <a:rPr lang="uk-UA" dirty="0"/>
              <a:t>(англ.)</a:t>
            </a:r>
            <a:r>
              <a:rPr lang="uk-UA" dirty="0">
                <a:hlinkClick r:id="rId5" tooltip="Вроджена паталогія (ще не написана)"/>
              </a:rPr>
              <a:t>укр.</a:t>
            </a:r>
            <a:r>
              <a:rPr lang="uk-UA" dirty="0"/>
              <a:t> в новонароджених, 10 000 випадків </a:t>
            </a:r>
            <a:r>
              <a:rPr lang="uk-UA" dirty="0">
                <a:hlinkClick r:id="rId6" tooltip="Рак щитоподібної залози"/>
              </a:rPr>
              <a:t>раку щитоподібної залози</a:t>
            </a:r>
            <a:r>
              <a:rPr lang="uk-UA" dirty="0"/>
              <a:t> і очікується ще 50 тисяч. За даними організації </a:t>
            </a:r>
            <a:r>
              <a:rPr lang="uk-UA" dirty="0">
                <a:hlinkClick r:id="rId7" tooltip="Союз «Чорнобиль» (ще не написана)"/>
              </a:rPr>
              <a:t>Союз «Чорнобиль»</a:t>
            </a:r>
            <a:r>
              <a:rPr lang="uk-UA" dirty="0"/>
              <a:t>, з 600 000 ліквідаторів 10% померло і 165 000 стало </a:t>
            </a:r>
            <a:r>
              <a:rPr lang="uk-UA" dirty="0">
                <a:hlinkClick r:id="rId8" tooltip="Інвалідність"/>
              </a:rPr>
              <a:t>інвалідами</a:t>
            </a:r>
            <a:r>
              <a:rPr lang="uk-UA" dirty="0"/>
              <a:t>.</a:t>
            </a:r>
          </a:p>
        </p:txBody>
      </p:sp>
      <p:pic>
        <p:nvPicPr>
          <p:cNvPr id="28674" name="Picture 2" descr="http://static.diary.ru/userdir/4/3/6/1/436197/1757745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000372"/>
            <a:ext cx="46717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mirnyatom.net/wp-content/uploads/2011/04/viewpi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0" y="3000372"/>
            <a:ext cx="4286250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ssets2.lookatme.ru/assets/event_image-image/72/65/1777279/article_image-image-article.02270c0d-b340-406e-a0a9-819f0c348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803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phenomenom.ru/img/pa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85762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f5.ru/files/images/compiled/f39/f395186e45482424651653802102c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507206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cripo.com.ua/photo/chernobyl_20years_spain_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7384" y="3357562"/>
            <a:ext cx="410661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spg.nolblog.hu/files/2012/05/Minden%20rendb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.photo-space.ru/photos/bigpicture/45caf3a6e68cb0941b2d66880724c8d0-baf0c4f24bb2a940bcca685d3197a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4" y="0"/>
            <a:ext cx="44291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s52.radikal.ru/i137/0905/d8/c454ba91b13b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9924"/>
            <a:ext cx="4714876" cy="364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etkonca.ru/uploads/posts/2011-11/1322206186_3ca8589f877048eae75ccd802deb94bd-fdd17cf6ddc65dd2877c2616745022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7910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medical.odaily.info/media/_articles/a_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207170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beno.3dn.ru/FOTO/291907780803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8074"/>
            <a:ext cx="4357686" cy="320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gorod.tomsk.ru/uploads/4607/1305072896/1235906073_1235536590_0_7f8_99353963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08" y="0"/>
            <a:ext cx="242889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71480"/>
            <a:ext cx="4157634" cy="2071678"/>
          </a:xfrm>
        </p:spPr>
        <p:txBody>
          <a:bodyPr>
            <a:normAutofit fontScale="90000"/>
          </a:bodyPr>
          <a:lstStyle/>
          <a:p>
            <a:r>
              <a:rPr lang="uk-UA" dirty="0"/>
              <a:t>Чорнобильська катастрофа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85704"/>
            <a:ext cx="5643602" cy="6572296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/>
              <a:t>Чорно́бильська катастро́фа</a:t>
            </a:r>
            <a:r>
              <a:rPr lang="vi-VN" dirty="0"/>
              <a:t> </a:t>
            </a:r>
            <a:r>
              <a:rPr lang="en-US" dirty="0"/>
              <a:t> -</a:t>
            </a:r>
            <a:r>
              <a:rPr lang="vi-VN" dirty="0" smtClean="0">
                <a:hlinkClick r:id="rId2" tooltip="Екологія"/>
              </a:rPr>
              <a:t>екологічно</a:t>
            </a:r>
            <a:r>
              <a:rPr lang="vi-VN" dirty="0" smtClean="0"/>
              <a:t>-соціальна</a:t>
            </a:r>
            <a:r>
              <a:rPr lang="vi-VN" dirty="0"/>
              <a:t> </a:t>
            </a:r>
            <a:r>
              <a:rPr lang="vi-VN" dirty="0">
                <a:hlinkClick r:id="rId3" tooltip="Катастрофа"/>
              </a:rPr>
              <a:t>катастрофа</a:t>
            </a:r>
            <a:r>
              <a:rPr lang="vi-VN" dirty="0"/>
              <a:t>, спричинена вибухом і подальшим руйнуванням четвертого енергоблоку </a:t>
            </a:r>
            <a:r>
              <a:rPr lang="vi-VN" dirty="0">
                <a:hlinkClick r:id="rId4" tooltip="Чорнобильська атомна електростанція"/>
              </a:rPr>
              <a:t>Чорнобильської атомної електростанції</a:t>
            </a:r>
            <a:r>
              <a:rPr lang="vi-VN" dirty="0"/>
              <a:t> в ніч на </a:t>
            </a:r>
            <a:r>
              <a:rPr lang="vi-VN" dirty="0">
                <a:hlinkClick r:id="rId5" tooltip="26 квітня"/>
              </a:rPr>
              <a:t>26 квітня</a:t>
            </a:r>
            <a:r>
              <a:rPr lang="vi-VN" dirty="0"/>
              <a:t> </a:t>
            </a:r>
            <a:r>
              <a:rPr lang="vi-VN" dirty="0">
                <a:hlinkClick r:id="rId6" tooltip="1986"/>
              </a:rPr>
              <a:t>1986</a:t>
            </a:r>
            <a:r>
              <a:rPr lang="vi-VN" dirty="0"/>
              <a:t> року, розташованої на території </a:t>
            </a:r>
            <a:r>
              <a:rPr lang="vi-VN" dirty="0">
                <a:hlinkClick r:id="rId7" tooltip="Україна"/>
              </a:rPr>
              <a:t>України</a:t>
            </a:r>
            <a:r>
              <a:rPr lang="vi-VN" dirty="0"/>
              <a:t> (у той час —</a:t>
            </a:r>
            <a:r>
              <a:rPr lang="vi-VN" dirty="0">
                <a:hlinkClick r:id="rId8" tooltip="Українська Радянська Соціалістична Республіка"/>
              </a:rPr>
              <a:t>Української РСР</a:t>
            </a:r>
            <a:r>
              <a:rPr lang="vi-VN" dirty="0"/>
              <a:t>). Руйнування мало вибуховий характер, </a:t>
            </a:r>
            <a:r>
              <a:rPr lang="vi-VN" dirty="0">
                <a:hlinkClick r:id="rId9" tooltip="Ядерний реактор"/>
              </a:rPr>
              <a:t>реактор</a:t>
            </a:r>
            <a:r>
              <a:rPr lang="vi-VN" dirty="0"/>
              <a:t> був повністю зруйнований і в довкілля було викинуто велику кількість радіоактивних речовин. Відбувся радіоактивний викид потужністю в 300 </a:t>
            </a:r>
            <a:r>
              <a:rPr lang="vi-VN" dirty="0">
                <a:hlinkClick r:id="rId10" tooltip="Ядерне бомбардування Хіросіми"/>
              </a:rPr>
              <a:t>Хіросім</a:t>
            </a:r>
            <a:r>
              <a:rPr lang="vi-VN" baseline="30000" dirty="0">
                <a:hlinkClick r:id="rId11"/>
              </a:rPr>
              <a:t>[1]</a:t>
            </a:r>
            <a:r>
              <a:rPr lang="vi-VN" dirty="0"/>
              <a:t>. На думку багатьох людей, зокрема тодішньої голови Президії Верховної Ради УРСР </a:t>
            </a:r>
            <a:r>
              <a:rPr lang="vi-VN" dirty="0">
                <a:hlinkClick r:id="rId12" tooltip="Шевченко Валентина Семенівна"/>
              </a:rPr>
              <a:t>Валентини Семенівни Шевченко</a:t>
            </a:r>
            <a:r>
              <a:rPr lang="vi-VN" dirty="0"/>
              <a:t>, ця подія так само як офіційна реакція, яка була продемонстрована у Москві, стала однією з причин розвалу СРСР.</a:t>
            </a:r>
            <a:endParaRPr lang="uk-UA" dirty="0"/>
          </a:p>
        </p:txBody>
      </p:sp>
      <p:pic>
        <p:nvPicPr>
          <p:cNvPr id="14338" name="Picture 2" descr="http://myreferatik.in.ua/kataloh_ref/images_ref/12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6314" y="2143116"/>
            <a:ext cx="41434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285728"/>
            <a:ext cx="5572132" cy="6858000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Приблизно о 1:23:50 </a:t>
            </a:r>
            <a:r>
              <a:rPr lang="uk-UA" dirty="0">
                <a:hlinkClick r:id="rId2" tooltip="26 квітня"/>
              </a:rPr>
              <a:t>26 квітня</a:t>
            </a:r>
            <a:r>
              <a:rPr lang="uk-UA" dirty="0"/>
              <a:t> </a:t>
            </a:r>
            <a:r>
              <a:rPr lang="uk-UA" dirty="0">
                <a:hlinkClick r:id="rId3" tooltip="1986"/>
              </a:rPr>
              <a:t>1986</a:t>
            </a:r>
            <a:r>
              <a:rPr lang="uk-UA" dirty="0"/>
              <a:t> року на четвертому енергоблоці Чорнобильської АЕС стався вибух, який повністю зруйнував реактор. Будівля </a:t>
            </a:r>
            <a:r>
              <a:rPr lang="uk-UA" dirty="0" err="1"/>
              <a:t>енергоблока</a:t>
            </a:r>
            <a:r>
              <a:rPr lang="uk-UA" dirty="0"/>
              <a:t> частково обвалилася, при цьому, як вважається, загинула 1 людина — Валерій </a:t>
            </a:r>
            <a:r>
              <a:rPr lang="uk-UA" dirty="0" err="1"/>
              <a:t>Ходимчук</a:t>
            </a:r>
            <a:r>
              <a:rPr lang="uk-UA" baseline="30000" dirty="0">
                <a:hlinkClick r:id="rId4"/>
              </a:rPr>
              <a:t>[5]</a:t>
            </a:r>
            <a:r>
              <a:rPr lang="uk-UA" dirty="0"/>
              <a:t>. У різних приміщеннях і на даху почалася </a:t>
            </a:r>
            <a:r>
              <a:rPr lang="uk-UA" dirty="0">
                <a:hlinkClick r:id="rId5" tooltip="Пожежа"/>
              </a:rPr>
              <a:t>пожежа</a:t>
            </a:r>
            <a:r>
              <a:rPr lang="uk-UA" dirty="0"/>
              <a:t>. Згодом залишки активної зони розплавилися. Суміш з розплавленого </a:t>
            </a:r>
            <a:r>
              <a:rPr lang="uk-UA" dirty="0">
                <a:hlinkClick r:id="rId6" tooltip="Метали"/>
              </a:rPr>
              <a:t>металу</a:t>
            </a:r>
            <a:r>
              <a:rPr lang="uk-UA" dirty="0"/>
              <a:t>, </a:t>
            </a:r>
            <a:r>
              <a:rPr lang="uk-UA" dirty="0">
                <a:hlinkClick r:id="rId7" tooltip="Пісок"/>
              </a:rPr>
              <a:t>піску</a:t>
            </a:r>
            <a:r>
              <a:rPr lang="uk-UA" dirty="0"/>
              <a:t>, </a:t>
            </a:r>
            <a:r>
              <a:rPr lang="uk-UA" dirty="0">
                <a:hlinkClick r:id="rId8" tooltip="Бетон"/>
              </a:rPr>
              <a:t>бетону</a:t>
            </a:r>
            <a:r>
              <a:rPr lang="uk-UA" dirty="0"/>
              <a:t> і частинок палива розтікалася </a:t>
            </a:r>
            <a:r>
              <a:rPr lang="uk-UA" dirty="0" err="1"/>
              <a:t>підреакторними</a:t>
            </a:r>
            <a:r>
              <a:rPr lang="uk-UA" dirty="0"/>
              <a:t> приміщеннями</a:t>
            </a:r>
            <a:r>
              <a:rPr lang="uk-UA" dirty="0" smtClean="0"/>
              <a:t>.</a:t>
            </a:r>
            <a:r>
              <a:rPr lang="uk-UA" dirty="0"/>
              <a:t> </a:t>
            </a:r>
            <a:r>
              <a:rPr lang="uk-UA" dirty="0" err="1"/>
              <a:t>итуація</a:t>
            </a:r>
            <a:r>
              <a:rPr lang="uk-UA" dirty="0"/>
              <a:t> погіршувалася в зв'язку з тим, що в зруйнованому реакторі продовжувалися неконтрольовані ядерні і хімічні (від горіння запасів </a:t>
            </a:r>
            <a:r>
              <a:rPr lang="uk-UA" dirty="0">
                <a:hlinkClick r:id="rId9" tooltip="Графіт"/>
              </a:rPr>
              <a:t>графіту</a:t>
            </a:r>
            <a:r>
              <a:rPr lang="uk-UA" dirty="0"/>
              <a:t>) реакції з виділенням тепла, з виверженням з розлому протягом багатьох днів продуктів </a:t>
            </a:r>
            <a:r>
              <a:rPr lang="uk-UA" dirty="0">
                <a:hlinkClick r:id="rId10" tooltip="Горіння"/>
              </a:rPr>
              <a:t>горіння</a:t>
            </a:r>
            <a:r>
              <a:rPr lang="uk-UA" dirty="0"/>
              <a:t> радіоактивних елементів і зараження ними великих територій. Зупинити активне виверження радіоактивних речовин із зруйнованого реактора вдалося лише до кінця травня </a:t>
            </a:r>
            <a:r>
              <a:rPr lang="uk-UA" dirty="0">
                <a:hlinkClick r:id="rId3" tooltip="1986"/>
              </a:rPr>
              <a:t>1986</a:t>
            </a:r>
            <a:r>
              <a:rPr lang="uk-UA" dirty="0"/>
              <a:t> року мобілізацією ресурсів усього </a:t>
            </a:r>
            <a:r>
              <a:rPr lang="uk-UA" dirty="0">
                <a:hlinkClick r:id="rId11" tooltip="Союз Радянських Соціалістичних Республік"/>
              </a:rPr>
              <a:t>СРСР</a:t>
            </a:r>
            <a:r>
              <a:rPr lang="uk-UA" dirty="0"/>
              <a:t> і ціною масового опромінення тисяч ліквідаторів.</a:t>
            </a:r>
          </a:p>
        </p:txBody>
      </p:sp>
      <p:pic>
        <p:nvPicPr>
          <p:cNvPr id="15362" name="Picture 2" descr="http://ukranews.com/uploads/news/2010/12/13/3127e8f058dc221814c478af699b6ec73a0f789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6" y="857232"/>
            <a:ext cx="407193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Причини аварії</a:t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3643338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err="1"/>
              <a:t>Грубі</a:t>
            </a:r>
            <a:r>
              <a:rPr lang="ru-RU" sz="3800" dirty="0"/>
              <a:t> </a:t>
            </a:r>
            <a:r>
              <a:rPr lang="ru-RU" sz="3800" dirty="0" err="1"/>
              <a:t>порушення</a:t>
            </a:r>
            <a:r>
              <a:rPr lang="ru-RU" sz="3800" dirty="0"/>
              <a:t> правил </a:t>
            </a:r>
            <a:r>
              <a:rPr lang="ru-RU" sz="3800" dirty="0" err="1"/>
              <a:t>експлуатації</a:t>
            </a:r>
            <a:r>
              <a:rPr lang="ru-RU" sz="3800" dirty="0"/>
              <a:t> АЕС, </a:t>
            </a:r>
            <a:r>
              <a:rPr lang="ru-RU" sz="3800" dirty="0" err="1"/>
              <a:t>скоєні</a:t>
            </a:r>
            <a:r>
              <a:rPr lang="ru-RU" sz="3800" dirty="0"/>
              <a:t> персоналом ЧАЕС, за </a:t>
            </a:r>
            <a:r>
              <a:rPr lang="ru-RU" sz="3800" dirty="0" err="1"/>
              <a:t>цією</a:t>
            </a:r>
            <a:r>
              <a:rPr lang="ru-RU" sz="3800" dirty="0"/>
              <a:t> </a:t>
            </a:r>
            <a:r>
              <a:rPr lang="ru-RU" sz="3800" dirty="0" err="1"/>
              <a:t>версією</a:t>
            </a:r>
            <a:r>
              <a:rPr lang="ru-RU" sz="3800" dirty="0"/>
              <a:t>, </a:t>
            </a:r>
            <a:r>
              <a:rPr lang="ru-RU" sz="3800" dirty="0" err="1"/>
              <a:t>полягали</a:t>
            </a:r>
            <a:r>
              <a:rPr lang="ru-RU" sz="3800" dirty="0"/>
              <a:t> в </a:t>
            </a:r>
            <a:r>
              <a:rPr lang="ru-RU" sz="3800" dirty="0" err="1"/>
              <a:t>наступному</a:t>
            </a:r>
            <a:r>
              <a:rPr lang="ru-RU" sz="3800" dirty="0"/>
              <a:t>:</a:t>
            </a:r>
          </a:p>
          <a:p>
            <a:r>
              <a:rPr lang="ru-RU" sz="3800" dirty="0" err="1"/>
              <a:t>проведення</a:t>
            </a:r>
            <a:r>
              <a:rPr lang="ru-RU" sz="3800" dirty="0"/>
              <a:t> </a:t>
            </a:r>
            <a:r>
              <a:rPr lang="ru-RU" sz="3800" dirty="0" err="1"/>
              <a:t>експерименту</a:t>
            </a:r>
            <a:r>
              <a:rPr lang="ru-RU" sz="3800" dirty="0"/>
              <a:t> </a:t>
            </a:r>
            <a:r>
              <a:rPr lang="ru-RU" sz="3800" dirty="0" err="1"/>
              <a:t>будь-якою</a:t>
            </a:r>
            <a:r>
              <a:rPr lang="ru-RU" sz="3800" dirty="0"/>
              <a:t> </a:t>
            </a:r>
            <a:r>
              <a:rPr lang="ru-RU" sz="3800" dirty="0" err="1"/>
              <a:t>ціною</a:t>
            </a:r>
            <a:r>
              <a:rPr lang="ru-RU" sz="3800" dirty="0"/>
              <a:t>, не </a:t>
            </a:r>
            <a:r>
              <a:rPr lang="ru-RU" sz="3800" dirty="0" err="1"/>
              <a:t>зважаючи</a:t>
            </a:r>
            <a:r>
              <a:rPr lang="ru-RU" sz="3800" dirty="0"/>
              <a:t> на </a:t>
            </a:r>
            <a:r>
              <a:rPr lang="ru-RU" sz="3800" dirty="0" err="1"/>
              <a:t>зміну</a:t>
            </a:r>
            <a:r>
              <a:rPr lang="ru-RU" sz="3800" dirty="0"/>
              <a:t> стану реактора;</a:t>
            </a:r>
          </a:p>
          <a:p>
            <a:r>
              <a:rPr lang="ru-RU" sz="3800" dirty="0" err="1"/>
              <a:t>вивід</a:t>
            </a:r>
            <a:r>
              <a:rPr lang="ru-RU" sz="3800" dirty="0"/>
              <a:t> </a:t>
            </a:r>
            <a:r>
              <a:rPr lang="ru-RU" sz="3800" dirty="0" err="1"/>
              <a:t>з</a:t>
            </a:r>
            <a:r>
              <a:rPr lang="ru-RU" sz="3800" dirty="0"/>
              <a:t> </a:t>
            </a:r>
            <a:r>
              <a:rPr lang="ru-RU" sz="3800" dirty="0" err="1"/>
              <a:t>роботи</a:t>
            </a:r>
            <a:r>
              <a:rPr lang="ru-RU" sz="3800" dirty="0"/>
              <a:t> справного </a:t>
            </a:r>
            <a:r>
              <a:rPr lang="ru-RU" sz="3800" dirty="0" err="1"/>
              <a:t>технологічного</a:t>
            </a:r>
            <a:r>
              <a:rPr lang="ru-RU" sz="3800" dirty="0"/>
              <a:t> </a:t>
            </a:r>
            <a:r>
              <a:rPr lang="ru-RU" sz="3800" dirty="0" err="1"/>
              <a:t>захисту</a:t>
            </a:r>
            <a:r>
              <a:rPr lang="ru-RU" sz="3800" dirty="0"/>
              <a:t>, </a:t>
            </a:r>
            <a:r>
              <a:rPr lang="ru-RU" sz="3800" dirty="0" err="1"/>
              <a:t>який</a:t>
            </a:r>
            <a:r>
              <a:rPr lang="ru-RU" sz="3800" dirty="0"/>
              <a:t> просто </a:t>
            </a:r>
            <a:r>
              <a:rPr lang="ru-RU" sz="3800" dirty="0" err="1"/>
              <a:t>зупинив</a:t>
            </a:r>
            <a:r>
              <a:rPr lang="ru-RU" sz="3800" dirty="0"/>
              <a:t> </a:t>
            </a:r>
            <a:r>
              <a:rPr lang="ru-RU" sz="3800" dirty="0" err="1"/>
              <a:t>би</a:t>
            </a:r>
            <a:r>
              <a:rPr lang="ru-RU" sz="3800" dirty="0"/>
              <a:t> реактор </a:t>
            </a:r>
            <a:r>
              <a:rPr lang="ru-RU" sz="3800" dirty="0" err="1"/>
              <a:t>ще</a:t>
            </a:r>
            <a:r>
              <a:rPr lang="ru-RU" sz="3800" dirty="0"/>
              <a:t> до того як </a:t>
            </a:r>
            <a:r>
              <a:rPr lang="ru-RU" sz="3800" dirty="0" err="1"/>
              <a:t>він</a:t>
            </a:r>
            <a:r>
              <a:rPr lang="ru-RU" sz="3800" dirty="0"/>
              <a:t> </a:t>
            </a:r>
            <a:r>
              <a:rPr lang="ru-RU" sz="3800" dirty="0" err="1"/>
              <a:t>потрапив</a:t>
            </a:r>
            <a:r>
              <a:rPr lang="ru-RU" sz="3800" dirty="0"/>
              <a:t> </a:t>
            </a:r>
            <a:r>
              <a:rPr lang="ru-RU" sz="3800" dirty="0" err="1"/>
              <a:t>би</a:t>
            </a:r>
            <a:r>
              <a:rPr lang="ru-RU" sz="3800" dirty="0"/>
              <a:t> в </a:t>
            </a:r>
            <a:r>
              <a:rPr lang="ru-RU" sz="3800" dirty="0" err="1"/>
              <a:t>небезпечний</a:t>
            </a:r>
            <a:r>
              <a:rPr lang="ru-RU" sz="3800" dirty="0"/>
              <a:t> режим;</a:t>
            </a:r>
          </a:p>
          <a:p>
            <a:r>
              <a:rPr lang="ru-RU" sz="3800" dirty="0" err="1"/>
              <a:t>замовчання</a:t>
            </a:r>
            <a:r>
              <a:rPr lang="ru-RU" sz="3800" dirty="0"/>
              <a:t> масштабу </a:t>
            </a:r>
            <a:r>
              <a:rPr lang="ru-RU" sz="3800" dirty="0" err="1"/>
              <a:t>аварії</a:t>
            </a:r>
            <a:r>
              <a:rPr lang="ru-RU" sz="3800" dirty="0"/>
              <a:t> в </a:t>
            </a:r>
            <a:r>
              <a:rPr lang="ru-RU" sz="3800" dirty="0" err="1"/>
              <a:t>перші</a:t>
            </a:r>
            <a:r>
              <a:rPr lang="ru-RU" sz="3800" dirty="0"/>
              <a:t> </a:t>
            </a:r>
            <a:r>
              <a:rPr lang="ru-RU" sz="3800" dirty="0" err="1"/>
              <a:t>дні</a:t>
            </a:r>
            <a:r>
              <a:rPr lang="ru-RU" sz="3800" dirty="0"/>
              <a:t> </a:t>
            </a:r>
            <a:r>
              <a:rPr lang="ru-RU" sz="3800" dirty="0" err="1"/>
              <a:t>керівництвом</a:t>
            </a:r>
            <a:r>
              <a:rPr lang="ru-RU" sz="3800" dirty="0"/>
              <a:t> ЧАЕС.</a:t>
            </a:r>
          </a:p>
          <a:p>
            <a:r>
              <a:rPr lang="ru-RU" sz="3800" dirty="0"/>
              <a:t>У </a:t>
            </a:r>
            <a:r>
              <a:rPr lang="ru-RU" sz="3800" dirty="0" err="1"/>
              <a:t>сучасному</a:t>
            </a:r>
            <a:r>
              <a:rPr lang="ru-RU" sz="3800" dirty="0"/>
              <a:t> </a:t>
            </a:r>
            <a:r>
              <a:rPr lang="ru-RU" sz="3800" dirty="0" err="1"/>
              <a:t>викладі</a:t>
            </a:r>
            <a:r>
              <a:rPr lang="ru-RU" sz="3800" dirty="0"/>
              <a:t>, причини </a:t>
            </a:r>
            <a:r>
              <a:rPr lang="ru-RU" sz="3800" dirty="0" err="1"/>
              <a:t>аварії</a:t>
            </a:r>
            <a:r>
              <a:rPr lang="ru-RU" sz="3800" dirty="0"/>
              <a:t> </a:t>
            </a:r>
            <a:r>
              <a:rPr lang="ru-RU" sz="3800" dirty="0" err="1"/>
              <a:t>такі</a:t>
            </a:r>
            <a:r>
              <a:rPr lang="ru-RU" sz="3800" dirty="0"/>
              <a:t>:</a:t>
            </a:r>
          </a:p>
          <a:p>
            <a:r>
              <a:rPr lang="ru-RU" sz="3800" dirty="0"/>
              <a:t>реактор </a:t>
            </a:r>
            <a:r>
              <a:rPr lang="ru-RU" sz="3800" dirty="0" err="1"/>
              <a:t>був</a:t>
            </a:r>
            <a:r>
              <a:rPr lang="ru-RU" sz="3800" dirty="0"/>
              <a:t> неправильно </a:t>
            </a:r>
            <a:r>
              <a:rPr lang="ru-RU" sz="3800" dirty="0" err="1"/>
              <a:t>спроектований</a:t>
            </a:r>
            <a:r>
              <a:rPr lang="ru-RU" sz="3800" dirty="0"/>
              <a:t> </a:t>
            </a:r>
            <a:r>
              <a:rPr lang="ru-RU" sz="3800" dirty="0" err="1"/>
              <a:t>і</a:t>
            </a:r>
            <a:r>
              <a:rPr lang="ru-RU" sz="3800" dirty="0"/>
              <a:t> </a:t>
            </a:r>
            <a:r>
              <a:rPr lang="ru-RU" sz="3800" dirty="0" err="1"/>
              <a:t>небезпечний</a:t>
            </a:r>
            <a:r>
              <a:rPr lang="ru-RU" sz="3800" dirty="0"/>
              <a:t>;</a:t>
            </a:r>
          </a:p>
          <a:p>
            <a:r>
              <a:rPr lang="ru-RU" sz="3800" dirty="0"/>
              <a:t>персонал не </a:t>
            </a:r>
            <a:r>
              <a:rPr lang="ru-RU" sz="3800" dirty="0" err="1"/>
              <a:t>був</a:t>
            </a:r>
            <a:r>
              <a:rPr lang="ru-RU" sz="3800" dirty="0"/>
              <a:t> </a:t>
            </a:r>
            <a:r>
              <a:rPr lang="ru-RU" sz="3800" dirty="0" err="1"/>
              <a:t>проінформований</a:t>
            </a:r>
            <a:r>
              <a:rPr lang="ru-RU" sz="3800" dirty="0"/>
              <a:t> про </a:t>
            </a:r>
            <a:r>
              <a:rPr lang="ru-RU" sz="3800" dirty="0" err="1"/>
              <a:t>небезпеки</a:t>
            </a:r>
            <a:r>
              <a:rPr lang="ru-RU" sz="3800" dirty="0"/>
              <a:t>;</a:t>
            </a:r>
          </a:p>
          <a:p>
            <a:r>
              <a:rPr lang="ru-RU" sz="3800" dirty="0"/>
              <a:t>персонал допустив ряд </a:t>
            </a:r>
            <a:r>
              <a:rPr lang="ru-RU" sz="3800" dirty="0" err="1"/>
              <a:t>помилок</a:t>
            </a:r>
            <a:r>
              <a:rPr lang="ru-RU" sz="3800" dirty="0"/>
              <a:t> </a:t>
            </a:r>
            <a:r>
              <a:rPr lang="ru-RU" sz="3800" dirty="0" err="1"/>
              <a:t>і</a:t>
            </a:r>
            <a:r>
              <a:rPr lang="ru-RU" sz="3800" dirty="0"/>
              <a:t> </a:t>
            </a:r>
            <a:r>
              <a:rPr lang="ru-RU" sz="3800" dirty="0" err="1"/>
              <a:t>неумисно</a:t>
            </a:r>
            <a:r>
              <a:rPr lang="ru-RU" sz="3800" dirty="0"/>
              <a:t> порушив </a:t>
            </a:r>
            <a:r>
              <a:rPr lang="ru-RU" sz="3800" dirty="0" err="1"/>
              <a:t>існуючі</a:t>
            </a:r>
            <a:r>
              <a:rPr lang="ru-RU" sz="3800" dirty="0"/>
              <a:t> </a:t>
            </a:r>
            <a:r>
              <a:rPr lang="ru-RU" sz="3800" dirty="0" err="1"/>
              <a:t>інструкції</a:t>
            </a:r>
            <a:r>
              <a:rPr lang="ru-RU" sz="3800" dirty="0"/>
              <a:t>, </a:t>
            </a:r>
            <a:r>
              <a:rPr lang="ru-RU" sz="3800" dirty="0" err="1"/>
              <a:t>частково</a:t>
            </a:r>
            <a:r>
              <a:rPr lang="ru-RU" sz="3800" dirty="0"/>
              <a:t> через </a:t>
            </a:r>
            <a:r>
              <a:rPr lang="ru-RU" sz="3800" dirty="0" err="1"/>
              <a:t>відсутність</a:t>
            </a:r>
            <a:r>
              <a:rPr lang="ru-RU" sz="3800" dirty="0"/>
              <a:t> </a:t>
            </a:r>
            <a:r>
              <a:rPr lang="ru-RU" sz="3800" dirty="0" err="1"/>
              <a:t>інформації</a:t>
            </a:r>
            <a:r>
              <a:rPr lang="ru-RU" sz="3800" dirty="0"/>
              <a:t> про </a:t>
            </a:r>
            <a:r>
              <a:rPr lang="ru-RU" sz="3800" dirty="0" err="1"/>
              <a:t>небезпеки</a:t>
            </a:r>
            <a:r>
              <a:rPr lang="ru-RU" sz="3800" dirty="0"/>
              <a:t> реактора;</a:t>
            </a:r>
          </a:p>
          <a:p>
            <a:r>
              <a:rPr lang="ru-RU" sz="3800" dirty="0" err="1"/>
              <a:t>відключення</a:t>
            </a:r>
            <a:r>
              <a:rPr lang="ru-RU" sz="3800" dirty="0"/>
              <a:t> </a:t>
            </a:r>
            <a:r>
              <a:rPr lang="ru-RU" sz="3800" dirty="0" err="1"/>
              <a:t>захисту</a:t>
            </a:r>
            <a:r>
              <a:rPr lang="ru-RU" sz="3800" dirty="0"/>
              <a:t> </a:t>
            </a:r>
            <a:r>
              <a:rPr lang="ru-RU" sz="3800" dirty="0" err="1"/>
              <a:t>або</a:t>
            </a:r>
            <a:r>
              <a:rPr lang="ru-RU" sz="3800" dirty="0"/>
              <a:t> не </a:t>
            </a:r>
            <a:r>
              <a:rPr lang="ru-RU" sz="3800" dirty="0" err="1"/>
              <a:t>вплинуло</a:t>
            </a:r>
            <a:r>
              <a:rPr lang="ru-RU" sz="3800" dirty="0"/>
              <a:t> на </a:t>
            </a:r>
            <a:r>
              <a:rPr lang="ru-RU" sz="3800" dirty="0" err="1"/>
              <a:t>розвиток</a:t>
            </a:r>
            <a:r>
              <a:rPr lang="ru-RU" sz="3800" dirty="0"/>
              <a:t> </a:t>
            </a:r>
            <a:r>
              <a:rPr lang="ru-RU" sz="3800" dirty="0" err="1"/>
              <a:t>аварії</a:t>
            </a:r>
            <a:r>
              <a:rPr lang="ru-RU" sz="3800" dirty="0"/>
              <a:t>, </a:t>
            </a:r>
            <a:r>
              <a:rPr lang="ru-RU" sz="3800" dirty="0" err="1"/>
              <a:t>або</a:t>
            </a:r>
            <a:r>
              <a:rPr lang="ru-RU" sz="3800" dirty="0"/>
              <a:t> не </a:t>
            </a:r>
            <a:r>
              <a:rPr lang="ru-RU" sz="3800" dirty="0" err="1"/>
              <a:t>суперечило</a:t>
            </a:r>
            <a:r>
              <a:rPr lang="ru-RU" sz="3800" dirty="0"/>
              <a:t> </a:t>
            </a:r>
            <a:r>
              <a:rPr lang="ru-RU" sz="3800" dirty="0" err="1"/>
              <a:t>нормативним</a:t>
            </a:r>
            <a:r>
              <a:rPr lang="ru-RU" sz="3800" dirty="0"/>
              <a:t> документам.</a:t>
            </a:r>
          </a:p>
          <a:p>
            <a:endParaRPr lang="uk-UA" dirty="0"/>
          </a:p>
        </p:txBody>
      </p:sp>
      <p:pic>
        <p:nvPicPr>
          <p:cNvPr id="16388" name="Picture 4" descr="http://www.maniac.com.ua/theme/photos_cat/1269619990_6acdf8a261a330548877dc9110e4c5f3783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0"/>
            <a:ext cx="762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nspired.com.ua/wp-content/uploads/2011/04/52eb688563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828680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old.panorama.pl.ua/_files/IMG_1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305" y="0"/>
            <a:ext cx="4923695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AutoShape 6" descr="http://www.photo-space.ru/photos/bigpicture/9eb6725a9a4f00f4a5244a9cf6c0187e-375a4b80b3dd7fb0b1fdb9758dde76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6" name="AutoShape 8" descr="http://www.photo-space.ru/photos/bigpicture/9eb6725a9a4f00f4a5244a9cf6c0187e-375a4b80b3dd7fb0b1fdb9758dde76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8" name="Picture 10" descr="http://www.photo-space.ru/photos/bigpicture/9eb6725a9a4f00f4a5244a9cf6c0187e-375a4b80b3dd7fb0b1fdb9758dde767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uk-UA" dirty="0"/>
              <a:t>Наслідки аварії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50085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З двох наявних приладів для вимірювання радіації на 1000 </a:t>
            </a:r>
            <a:r>
              <a:rPr lang="uk-UA" dirty="0">
                <a:hlinkClick r:id="rId2" tooltip="Рентген (одиниця)"/>
              </a:rPr>
              <a:t>рентген</a:t>
            </a:r>
            <a:r>
              <a:rPr lang="uk-UA" dirty="0"/>
              <a:t> на годину один вийшов з ладу, а інший був недоступний через завали. Тому в перші години аварії ніхто точно не знав реальних рівнів радіації в приміщеннях блоку і довкола нього. Неясним був і стан реактору.</a:t>
            </a:r>
          </a:p>
          <a:p>
            <a:r>
              <a:rPr lang="uk-UA" dirty="0"/>
              <a:t>У перші години після аварії багато хто, мабуть, не усвідомлював, наскільки сильно зруйнований реактор, тому було прийнято помилкове рішення забезпечити подачу води в активну зону реактора для її охолоджування. Ці зусилля були даремними, оскільки і трубопроводи і сама активна зона були зруйновані, але вони вимагали ведення робіт в зонах з високою радіацією, які персонал виконував без захисного одягу. Інші дії персоналу станції, такі як гасіння локальних пожеж в приміщеннях станції, заходи, направлені на запобігання можливого вибуху </a:t>
            </a:r>
            <a:r>
              <a:rPr lang="uk-UA" dirty="0">
                <a:hlinkClick r:id="rId3" tooltip="Водень"/>
              </a:rPr>
              <a:t>водню</a:t>
            </a:r>
            <a:r>
              <a:rPr lang="uk-UA" dirty="0"/>
              <a:t>, та інше, навпаки, були необхідними. Можливо, вони запобігли ще серйознішим наслідкам.</a:t>
            </a:r>
          </a:p>
          <a:p>
            <a:r>
              <a:rPr lang="uk-UA" dirty="0"/>
              <a:t>Майже одразу до місця аварії, прибули пожежні. Першими до ЧАЕС приїхала бригада під командуванням лейтенанта </a:t>
            </a:r>
            <a:r>
              <a:rPr lang="uk-UA" dirty="0">
                <a:hlinkClick r:id="rId4" tooltip="Правик Володимир Павлович"/>
              </a:rPr>
              <a:t>Володимира </a:t>
            </a:r>
            <a:r>
              <a:rPr lang="uk-UA" dirty="0" err="1">
                <a:hlinkClick r:id="rId4" tooltip="Правик Володимир Павлович"/>
              </a:rPr>
              <a:t>Правика</a:t>
            </a:r>
            <a:r>
              <a:rPr lang="uk-UA" dirty="0"/>
              <a:t>, який помер </a:t>
            </a:r>
            <a:r>
              <a:rPr lang="uk-UA" dirty="0">
                <a:hlinkClick r:id="rId5" tooltip="9 травня"/>
              </a:rPr>
              <a:t>9 травня</a:t>
            </a:r>
            <a:r>
              <a:rPr lang="uk-UA" dirty="0"/>
              <a:t> від </a:t>
            </a:r>
            <a:r>
              <a:rPr lang="uk-UA" dirty="0">
                <a:hlinkClick r:id="rId6" tooltip="Променева хвороба"/>
              </a:rPr>
              <a:t>гострої променевої хвороби</a:t>
            </a:r>
            <a:r>
              <a:rPr lang="uk-UA" dirty="0"/>
              <a:t>. Їх не попередили про небезпеку радіоактивного диму і уламків, вони не знали, що ця аварія була чимось більшим, ніж звичайна пожежа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ru-RU" dirty="0" err="1" smtClean="0"/>
              <a:t>Вогонь</a:t>
            </a:r>
            <a:r>
              <a:rPr lang="ru-RU" dirty="0" smtClean="0"/>
              <a:t> гасили до 5 </a:t>
            </a:r>
            <a:r>
              <a:rPr lang="ru-RU" dirty="0" err="1" smtClean="0"/>
              <a:t>години</a:t>
            </a:r>
            <a:r>
              <a:rPr lang="ru-RU" dirty="0" smtClean="0"/>
              <a:t> ранку. У </a:t>
            </a:r>
            <a:r>
              <a:rPr lang="ru-RU" dirty="0" err="1" smtClean="0"/>
              <a:t>середині</a:t>
            </a:r>
            <a:r>
              <a:rPr lang="ru-RU" dirty="0" smtClean="0"/>
              <a:t> четвертого блоку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загасити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до </a:t>
            </a:r>
            <a:r>
              <a:rPr lang="ru-RU" dirty="0">
                <a:hlinkClick r:id="rId7" tooltip="10 травня"/>
              </a:rPr>
              <a:t>10 </a:t>
            </a:r>
            <a:r>
              <a:rPr lang="ru-RU" dirty="0" err="1">
                <a:hlinkClick r:id="rId7" tooltip="10 травня"/>
              </a:rPr>
              <a:t>травня</a:t>
            </a:r>
            <a:r>
              <a:rPr lang="ru-RU" dirty="0" smtClean="0"/>
              <a:t> </a:t>
            </a:r>
            <a:r>
              <a:rPr lang="ru-RU" dirty="0">
                <a:hlinkClick r:id="rId8" tooltip="1986"/>
              </a:rPr>
              <a:t>1986</a:t>
            </a:r>
            <a:r>
              <a:rPr lang="ru-RU" dirty="0" smtClean="0"/>
              <a:t> року, коли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 </a:t>
            </a:r>
            <a:r>
              <a:rPr lang="ru-RU" dirty="0" err="1">
                <a:hlinkClick r:id="rId9" tooltip="Графіт"/>
              </a:rPr>
              <a:t>графіту</a:t>
            </a:r>
            <a:r>
              <a:rPr lang="ru-RU" dirty="0" smtClean="0"/>
              <a:t> </a:t>
            </a:r>
            <a:r>
              <a:rPr lang="ru-RU" dirty="0" err="1" smtClean="0"/>
              <a:t>згоріла</a:t>
            </a:r>
            <a:r>
              <a:rPr lang="ru-RU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  <a:p>
            <a:endParaRPr lang="uk-UA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putnik.ck.ua/themes/sputnik_theme/files/EVRO%202012/9105f2f74f24b7ab4b53c41c99d1e036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24550" cy="396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images.china.cn/attachement/jpg/site1005/20110116/0019b91ec8260e9cde3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21842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static.newsland.com/news_galleries/249/249286_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50053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vkurse.ua/i/2008-05/zhelto-sinyaya-pt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0"/>
            <a:ext cx="34289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Поширення радіації</a:t>
            </a:r>
            <a:br>
              <a:rPr lang="uk-UA" b="1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5"/>
            <a:ext cx="9144000" cy="321471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Після аварії утворилася радіоактивна хмара, яка накрила не лише сучасну Україну, Білорусь та Росію, які знаходилися поблизу ЧАЕС, але й і </a:t>
            </a:r>
            <a:r>
              <a:rPr lang="uk-UA" dirty="0" smtClean="0"/>
              <a:t>Східну </a:t>
            </a:r>
            <a:r>
              <a:rPr lang="en-US" dirty="0" smtClean="0"/>
              <a:t> </a:t>
            </a:r>
            <a:r>
              <a:rPr lang="uk-UA" dirty="0" smtClean="0"/>
              <a:t>Фракію</a:t>
            </a:r>
            <a:r>
              <a:rPr lang="uk-UA" dirty="0"/>
              <a:t>, Македонію, Сербію,Хорватію, Болгарію, Грецію, Румунію, Литву, Естонію, Латвію, Фінляндію, Данію, Норвегію, Швецію, Австрію, Угорщину, Чехію, Словаччину, Нідерланди, Бельгію, Словенію, </a:t>
            </a:r>
            <a:r>
              <a:rPr lang="uk-UA" dirty="0" smtClean="0"/>
              <a:t>Польщу,Швейцарію</a:t>
            </a:r>
            <a:r>
              <a:rPr lang="uk-UA" dirty="0"/>
              <a:t>, Німеччину, Італію, Ірландію, Францію (разом з </a:t>
            </a:r>
            <a:r>
              <a:rPr lang="uk-UA" dirty="0" smtClean="0"/>
              <a:t>Корсикою),</a:t>
            </a:r>
            <a:r>
              <a:rPr lang="uk-UA" dirty="0"/>
              <a:t> Велику Британію та острів </a:t>
            </a:r>
            <a:r>
              <a:rPr lang="uk-UA" dirty="0" err="1"/>
              <a:t>Мен</a:t>
            </a:r>
            <a:endParaRPr lang="uk-UA" dirty="0"/>
          </a:p>
        </p:txBody>
      </p:sp>
      <p:pic>
        <p:nvPicPr>
          <p:cNvPr id="20484" name="Picture 4" descr="http://expres.ua/gfx/news/chornobylska_a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35768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climategroup.org.ua/upl/chorn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286124"/>
            <a:ext cx="4762500" cy="332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6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Ліквідація наслідків аварії</a:t>
            </a:r>
            <a:br>
              <a:rPr lang="uk-UA" b="1" dirty="0"/>
            </a:br>
            <a:r>
              <a:rPr lang="uk-UA" dirty="0"/>
              <a:t/>
            </a:r>
            <a:br>
              <a:rPr lang="uk-UA" dirty="0"/>
            </a:b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428604"/>
            <a:ext cx="4286248" cy="6429396"/>
          </a:xfrm>
        </p:spPr>
        <p:txBody>
          <a:bodyPr>
            <a:noAutofit/>
          </a:bodyPr>
          <a:lstStyle/>
          <a:p>
            <a:r>
              <a:rPr lang="uk-UA" sz="2000" dirty="0"/>
              <a:t>У 30-кілометрову зону навколо ЧАЕС стали прибувати фахівці, які відправлялися для проведення робіт на аварійному блоці і навколо нього, а також військові частини, як регулярні, так і складені з терміново зібраних резервістів. Їх всіх пізніше стали називати «ліквідаторами» </a:t>
            </a:r>
            <a:r>
              <a:rPr lang="en-US" sz="2000" dirty="0" smtClean="0"/>
              <a:t>.</a:t>
            </a:r>
            <a:r>
              <a:rPr lang="uk-UA" sz="2000" dirty="0"/>
              <a:t> Ліквідатори працювали в небезпечній зоні позмінно: ті, хто набрав максимально допустиму дозу радіації, виїжджали, а на їх місце приїжджали інші. Основна частина робіт була виконана в </a:t>
            </a:r>
            <a:r>
              <a:rPr lang="uk-UA" sz="2000" dirty="0">
                <a:hlinkClick r:id="rId2" tooltip="1986"/>
              </a:rPr>
              <a:t>1986</a:t>
            </a:r>
            <a:r>
              <a:rPr lang="uk-UA" sz="2000" dirty="0"/>
              <a:t>—</a:t>
            </a:r>
            <a:r>
              <a:rPr lang="uk-UA" sz="2000" dirty="0">
                <a:hlinkClick r:id="rId3" tooltip="1987"/>
              </a:rPr>
              <a:t>87</a:t>
            </a:r>
            <a:r>
              <a:rPr lang="uk-UA" sz="2000" dirty="0"/>
              <a:t> роках, в них взяли участь приблизно 240 000 чоловік. Загальна кількість ліквідаторів за всі роки приблизно 600 000 чоловік.</a:t>
            </a:r>
          </a:p>
        </p:txBody>
      </p:sp>
      <p:pic>
        <p:nvPicPr>
          <p:cNvPr id="21506" name="Picture 2" descr="Файл:Встановлення знаку &quot;Заборонена зона&quot;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5143504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403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Чорнобильська катастрофа  </vt:lpstr>
      <vt:lpstr>Слайд 3</vt:lpstr>
      <vt:lpstr>Причини аварії </vt:lpstr>
      <vt:lpstr>Слайд 5</vt:lpstr>
      <vt:lpstr>Наслідки аварії</vt:lpstr>
      <vt:lpstr>Слайд 7</vt:lpstr>
      <vt:lpstr>Поширення радіації  </vt:lpstr>
      <vt:lpstr>Ліквідація наслідків аварії  </vt:lpstr>
      <vt:lpstr>Слайд 10</vt:lpstr>
      <vt:lpstr>Слайд 11</vt:lpstr>
      <vt:lpstr>Слайд 12</vt:lpstr>
      <vt:lpstr>Слайд 13</vt:lpstr>
      <vt:lpstr>Забруднення довкілля  </vt:lpstr>
      <vt:lpstr>Слайд 15</vt:lpstr>
      <vt:lpstr>Вплив аварії на здоров'я людей  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8</cp:revision>
  <dcterms:created xsi:type="dcterms:W3CDTF">2013-04-22T18:20:48Z</dcterms:created>
  <dcterms:modified xsi:type="dcterms:W3CDTF">2014-01-17T15:28:57Z</dcterms:modified>
</cp:coreProperties>
</file>