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2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41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C08FB-56E4-43D4-AB80-15EE9F532684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B3EE26B-A072-4096-B0D5-549D80FB5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52295-E54F-4EE1-A013-97BAFD28E50D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BC5BB-4055-4BD7-B7A6-93086380B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2811E-6157-4B6E-925D-00AF1B7F4844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32072-2CFA-4A79-A928-2C1A0497B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5F953-AD4F-4019-A3A1-D343B5CE45E0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81FF-7955-4B2C-9127-9FA0DEDC7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10CF8-99C7-4981-A33C-85280997724C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A775D-D30D-4B7A-8323-3C54ED0D3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B4789-1525-42F3-928A-A9F6C62F12C1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0F51-718A-4EFE-8568-072563D80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022-6D59-46A1-B2C0-0074E7B99DA1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365C8-1D53-482C-82C7-22CF7B55C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CE320-0680-4FB1-A35F-F8B1ADC37332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318EB-FD08-40FA-8DE6-47E75208A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F23C-16EC-4972-9120-652AFACB7E77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433F1-270E-437F-A54F-30CBB4AC4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B61D3-F68E-4218-A16D-C6E38BE4B886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97082-E8AB-4E79-8804-378BD1CB5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512BF-EE8C-484A-A669-7C2E2B335684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CABF7-1A29-4571-B31B-259CCF8A6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BD593-155A-44A2-9AE7-CDDC8C0AEB61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2B813-83A9-410F-8CB9-00A32F974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B2226-37BB-40A6-AC68-ECC9B183E22F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05827-288C-42ED-A19C-A38FE5C67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9D643-B187-426F-9E0C-F69C1F0499D9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3DFF-8F81-4D23-9C3A-E6C2CD42C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73718-731B-4CAA-B2B5-639E0BC3C6FF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F179-812A-43F5-84C0-24D99DA59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BEFB5-99A5-4C4F-A903-6F8A76AA513C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16B16-0CAB-40E3-AD12-7F2030519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4F23A-CA5A-4099-94EF-5226172283F0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5C10F-9C5E-4B21-AC4A-9CADDB9F0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E78E40-0F08-4999-8883-1DD580753988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DE7B24E-37F7-4AF8-92DB-46A7FED62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F1ECF-16C5-4A76-A7E6-FA475FBD1EB5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5D6F-C7D4-492B-A141-3B6B5A097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4129B-8CAF-40A8-9EF4-730B86B4EE09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AC1F9-F7D8-4B3D-82AA-914C6C4C7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E72B1-8F10-4524-B9C1-6CEDB2191D1D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F8C21-EBD5-4248-96FB-28478E40F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6FA1-B37A-49EA-80E7-73F92558852C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66A04-D100-43C6-BE2C-63CD87D80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42512D-0310-4653-A95C-038C54EB0E83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E93ED2-2F51-46F9-B7D2-159CE6BA1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8" r:id="rId2"/>
    <p:sldLayoutId id="2147483697" r:id="rId3"/>
    <p:sldLayoutId id="2147483696" r:id="rId4"/>
    <p:sldLayoutId id="2147483708" r:id="rId5"/>
    <p:sldLayoutId id="2147483709" r:id="rId6"/>
    <p:sldLayoutId id="2147483695" r:id="rId7"/>
    <p:sldLayoutId id="2147483694" r:id="rId8"/>
    <p:sldLayoutId id="2147483693" r:id="rId9"/>
    <p:sldLayoutId id="2147483692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16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1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8513D7-4C07-4916-992F-918BD106C89D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1D80C6-D737-4FC8-BB42-F94BB0193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3321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6" r:id="rId2"/>
    <p:sldLayoutId id="2147483711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12" r:id="rId9"/>
    <p:sldLayoutId id="2147483700" r:id="rId10"/>
    <p:sldLayoutId id="214748369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/>
          </p:nvPr>
        </p:nvSpPr>
        <p:spPr>
          <a:xfrm>
            <a:off x="685800" y="-304800"/>
            <a:ext cx="7772400" cy="3505200"/>
          </a:xfrm>
        </p:spPr>
        <p:txBody>
          <a:bodyPr/>
          <a:lstStyle/>
          <a:p>
            <a:pPr algn="ctr"/>
            <a:r>
              <a:rPr lang="uk-UA" i="1" smtClean="0">
                <a:latin typeface="Cambria" pitchFamily="18" charset="0"/>
              </a:rPr>
              <a:t>Презентація на тему:</a:t>
            </a:r>
            <a:br>
              <a:rPr lang="uk-UA" i="1" smtClean="0">
                <a:latin typeface="Cambria" pitchFamily="18" charset="0"/>
              </a:rPr>
            </a:br>
            <a:r>
              <a:rPr lang="uk-UA" i="1" smtClean="0">
                <a:latin typeface="Cambria" pitchFamily="18" charset="0"/>
              </a:rPr>
              <a:t>“Гайдамаччина. Коліївщина.Опришківство”</a:t>
            </a:r>
            <a:endParaRPr lang="ru-RU" i="1" smtClean="0">
              <a:latin typeface="Cambria" pitchFamily="18" charset="0"/>
            </a:endParaRPr>
          </a:p>
        </p:txBody>
      </p:sp>
      <p:pic>
        <p:nvPicPr>
          <p:cNvPr id="4" name="Рисунок 3" descr="003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4025900"/>
            <a:ext cx="4445000" cy="2832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50px-Haidama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30753" y="3581400"/>
            <a:ext cx="5025461" cy="3276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066800"/>
          </a:xfrm>
        </p:spPr>
        <p:txBody>
          <a:bodyPr/>
          <a:lstStyle/>
          <a:p>
            <a:r>
              <a:rPr lang="uk-UA" sz="4800" b="1" i="1" smtClean="0">
                <a:latin typeface="Cambria" pitchFamily="18" charset="0"/>
              </a:rPr>
              <a:t>Висновок:</a:t>
            </a:r>
            <a:endParaRPr lang="ru-RU" sz="4800" b="1" i="1" smtClean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25146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i="1" dirty="0" smtClean="0">
                <a:latin typeface="Cambria" pitchFamily="18" charset="0"/>
              </a:rPr>
              <a:t>     І гайдамаччина, і </a:t>
            </a:r>
            <a:r>
              <a:rPr lang="uk-UA" sz="2400" i="1" dirty="0" err="1" smtClean="0">
                <a:latin typeface="Cambria" pitchFamily="18" charset="0"/>
              </a:rPr>
              <a:t>коліївщина</a:t>
            </a:r>
            <a:r>
              <a:rPr lang="uk-UA" sz="2400" i="1" dirty="0" smtClean="0">
                <a:latin typeface="Cambria" pitchFamily="18" charset="0"/>
              </a:rPr>
              <a:t> і </a:t>
            </a:r>
            <a:r>
              <a:rPr lang="uk-UA" sz="2400" i="1" dirty="0" err="1" smtClean="0">
                <a:latin typeface="Cambria" pitchFamily="18" charset="0"/>
              </a:rPr>
              <a:t>опришництво</a:t>
            </a:r>
            <a:endParaRPr lang="uk-UA" sz="2400" i="1" dirty="0" smtClean="0">
              <a:latin typeface="Cambria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sz="2400" i="1" dirty="0" smtClean="0">
                <a:latin typeface="Cambria" pitchFamily="18" charset="0"/>
              </a:rPr>
              <a:t>стали </a:t>
            </a:r>
            <a:r>
              <a:rPr lang="ru-RU" sz="2400" i="1" dirty="0" err="1" smtClean="0">
                <a:latin typeface="Cambria" pitchFamily="18" charset="0"/>
              </a:rPr>
              <a:t>невід’ємними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складовими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національно-визвольного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руху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всього</a:t>
            </a:r>
            <a:r>
              <a:rPr lang="ru-RU" sz="2400" i="1" dirty="0" smtClean="0">
                <a:latin typeface="Cambria" pitchFamily="18" charset="0"/>
              </a:rPr>
              <a:t> народу;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sz="2400" i="1" dirty="0" smtClean="0">
                <a:latin typeface="Cambria" pitchFamily="18" charset="0"/>
              </a:rPr>
              <a:t>були вираженням невдоволення </a:t>
            </a:r>
            <a:r>
              <a:rPr lang="uk-UA" sz="2400" i="1" dirty="0" err="1" smtClean="0">
                <a:latin typeface="Cambria" pitchFamily="18" charset="0"/>
              </a:rPr>
              <a:t>ущємлених</a:t>
            </a:r>
            <a:r>
              <a:rPr lang="uk-UA" sz="2400" i="1" dirty="0" smtClean="0">
                <a:latin typeface="Cambria" pitchFamily="18" charset="0"/>
              </a:rPr>
              <a:t> верст населення;</a:t>
            </a:r>
            <a:endParaRPr lang="ru-RU" sz="2400" i="1" dirty="0" smtClean="0">
              <a:latin typeface="Cambria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i="1" dirty="0" err="1" smtClean="0">
                <a:latin typeface="Cambria" pitchFamily="18" charset="0"/>
              </a:rPr>
              <a:t>підточували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підвалини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кріпосницького</a:t>
            </a:r>
            <a:r>
              <a:rPr lang="ru-RU" sz="2400" i="1" dirty="0" smtClean="0">
                <a:latin typeface="Cambria" pitchFamily="18" charset="0"/>
              </a:rPr>
              <a:t> ладу;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i="1" dirty="0" err="1" smtClean="0">
                <a:latin typeface="Cambria" pitchFamily="18" charset="0"/>
              </a:rPr>
              <a:t>мали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антипольське</a:t>
            </a:r>
            <a:r>
              <a:rPr lang="ru-RU" sz="2400" i="1" dirty="0" smtClean="0">
                <a:latin typeface="Cambria" pitchFamily="18" charset="0"/>
              </a:rPr>
              <a:t>, </a:t>
            </a:r>
            <a:r>
              <a:rPr lang="ru-RU" sz="2400" i="1" dirty="0" err="1" smtClean="0">
                <a:latin typeface="Cambria" pitchFamily="18" charset="0"/>
              </a:rPr>
              <a:t>антишляхетське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спрямування</a:t>
            </a:r>
            <a:r>
              <a:rPr lang="ru-RU" sz="2400" i="1" dirty="0" smtClean="0">
                <a:latin typeface="Cambria" pitchFamily="18" charset="0"/>
              </a:rPr>
              <a:t>.</a:t>
            </a:r>
            <a:endParaRPr lang="ru-RU" sz="2400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3200400"/>
          </a:xfrm>
          <a:gradFill flip="none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i="1" dirty="0" smtClean="0">
                <a:latin typeface="Cambria" pitchFamily="18" charset="0"/>
              </a:rPr>
              <a:t>       </a:t>
            </a:r>
            <a:r>
              <a:rPr lang="uk-UA" sz="2400" i="1" dirty="0" smtClean="0">
                <a:latin typeface="Cambria" pitchFamily="18" charset="0"/>
              </a:rPr>
              <a:t>Після Івана Мазепи Правобережна Україна була ізольована від Гетьманщини політикою Росії та Польщі. Тож польські магнати розширяли свої володіння і намагалися взяти владу  над життям </a:t>
            </a:r>
            <a:r>
              <a:rPr lang="uk-UA" sz="2400" i="1" dirty="0" err="1" smtClean="0">
                <a:latin typeface="Cambria" pitchFamily="18" charset="0"/>
              </a:rPr>
              <a:t>країни.Протистояти</a:t>
            </a:r>
            <a:r>
              <a:rPr lang="uk-UA" sz="2400" i="1" dirty="0" smtClean="0">
                <a:latin typeface="Cambria" pitchFamily="18" charset="0"/>
              </a:rPr>
              <a:t> цьому процесу було нікому: шляхта і знать була </a:t>
            </a:r>
            <a:r>
              <a:rPr lang="uk-UA" sz="2400" i="1" dirty="0" err="1" smtClean="0">
                <a:latin typeface="Cambria" pitchFamily="18" charset="0"/>
              </a:rPr>
              <a:t>полонізовала</a:t>
            </a:r>
            <a:r>
              <a:rPr lang="uk-UA" sz="2400" i="1" dirty="0" smtClean="0">
                <a:latin typeface="Cambria" pitchFamily="18" charset="0"/>
              </a:rPr>
              <a:t>, православна церква зосереджена на своїх церковних справах. Це призвело до повстання народного духу невдоволення.</a:t>
            </a:r>
            <a:endParaRPr lang="ru-RU" i="1" dirty="0">
              <a:latin typeface="Cambria" pitchFamily="18" charset="0"/>
            </a:endParaRPr>
          </a:p>
        </p:txBody>
      </p:sp>
      <p:pic>
        <p:nvPicPr>
          <p:cNvPr id="4" name="Рисунок 3" descr="Панщина — 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16674"/>
            <a:ext cx="4431801" cy="29413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_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42338" y="3891280"/>
            <a:ext cx="4401662" cy="2966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09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0761" y="1524000"/>
            <a:ext cx="5543239" cy="2990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1347079519_images.4327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1676399"/>
            <a:ext cx="2667000" cy="2800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 err="1" smtClean="0">
                <a:latin typeface="Cambria" pitchFamily="18" charset="0"/>
              </a:rPr>
              <a:t>Гайдамаччина</a:t>
            </a:r>
            <a:r>
              <a:rPr lang="ru-RU" i="1" dirty="0" smtClean="0">
                <a:latin typeface="Cambria" pitchFamily="18" charset="0"/>
              </a:rPr>
              <a:t>– </a:t>
            </a:r>
            <a:r>
              <a:rPr lang="ru-RU" i="1" dirty="0" err="1" smtClean="0">
                <a:latin typeface="Cambria" pitchFamily="18" charset="0"/>
              </a:rPr>
              <a:t>соціальний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рух</a:t>
            </a:r>
            <a:r>
              <a:rPr lang="ru-RU" i="1" dirty="0" smtClean="0">
                <a:latin typeface="Cambria" pitchFamily="18" charset="0"/>
              </a:rPr>
              <a:t> на </a:t>
            </a:r>
            <a:r>
              <a:rPr lang="ru-RU" i="1" dirty="0" err="1" smtClean="0">
                <a:latin typeface="Cambria" pitchFamily="18" charset="0"/>
              </a:rPr>
              <a:t>Правобережжі</a:t>
            </a:r>
            <a:r>
              <a:rPr lang="ru-RU" i="1" dirty="0" smtClean="0">
                <a:latin typeface="Cambria" pitchFamily="18" charset="0"/>
              </a:rPr>
              <a:t> у ХVІІІ </a:t>
            </a:r>
            <a:r>
              <a:rPr lang="ru-RU" i="1" dirty="0" err="1" smtClean="0">
                <a:latin typeface="Cambria" pitchFamily="18" charset="0"/>
              </a:rPr>
              <a:t>столітті</a:t>
            </a:r>
            <a:r>
              <a:rPr lang="ru-RU" i="1" dirty="0" smtClean="0">
                <a:latin typeface="Cambria" pitchFamily="18" charset="0"/>
              </a:rPr>
              <a:t>. </a:t>
            </a:r>
            <a:endParaRPr lang="ru-RU" i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4267200"/>
            <a:ext cx="8763000" cy="24384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       </a:t>
            </a:r>
            <a:r>
              <a:rPr lang="ru-RU" sz="2000" u="sng" dirty="0" smtClean="0">
                <a:latin typeface="Cambria" pitchFamily="18" charset="0"/>
              </a:rPr>
              <a:t>Причина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повстання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полягає</a:t>
            </a:r>
            <a:r>
              <a:rPr lang="ru-RU" sz="2000" dirty="0" smtClean="0">
                <a:latin typeface="Cambria" pitchFamily="18" charset="0"/>
              </a:rPr>
              <a:t> в тому, </a:t>
            </a:r>
            <a:r>
              <a:rPr lang="ru-RU" sz="2000" dirty="0" err="1" smtClean="0">
                <a:latin typeface="Cambria" pitchFamily="18" charset="0"/>
              </a:rPr>
              <a:t>що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народні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маси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серед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яких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ще</a:t>
            </a:r>
            <a:r>
              <a:rPr lang="ru-RU" sz="2000" dirty="0" smtClean="0">
                <a:latin typeface="Cambria" pitchFamily="18" charset="0"/>
              </a:rPr>
              <a:t> жили </a:t>
            </a:r>
            <a:r>
              <a:rPr lang="ru-RU" sz="2000" dirty="0" err="1" smtClean="0">
                <a:latin typeface="Cambria" pitchFamily="18" charset="0"/>
              </a:rPr>
              <a:t>традиції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козацької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волі</a:t>
            </a:r>
            <a:r>
              <a:rPr lang="ru-RU" sz="2000" dirty="0" smtClean="0">
                <a:latin typeface="Cambria" pitchFamily="18" charset="0"/>
              </a:rPr>
              <a:t>, не </a:t>
            </a:r>
            <a:r>
              <a:rPr lang="ru-RU" sz="2000" dirty="0" err="1" smtClean="0">
                <a:latin typeface="Cambria" pitchFamily="18" charset="0"/>
              </a:rPr>
              <a:t>хотіли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коритися</a:t>
            </a:r>
            <a:r>
              <a:rPr lang="ru-RU" sz="2000" dirty="0" smtClean="0">
                <a:latin typeface="Cambria" pitchFamily="18" charset="0"/>
              </a:rPr>
              <a:t> </a:t>
            </a:r>
            <a:r>
              <a:rPr lang="ru-RU" sz="2000" dirty="0" err="1" smtClean="0">
                <a:latin typeface="Cambria" pitchFamily="18" charset="0"/>
              </a:rPr>
              <a:t>владі</a:t>
            </a:r>
            <a:r>
              <a:rPr lang="ru-RU" sz="2000" dirty="0" smtClean="0">
                <a:latin typeface="Cambria" pitchFamily="18" charset="0"/>
              </a:rPr>
              <a:t> </a:t>
            </a:r>
            <a:r>
              <a:rPr lang="ru-RU" sz="2000" dirty="0" err="1" smtClean="0">
                <a:latin typeface="Cambria" pitchFamily="18" charset="0"/>
              </a:rPr>
              <a:t>панів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зі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зброєю</a:t>
            </a:r>
            <a:r>
              <a:rPr lang="ru-RU" sz="2000" dirty="0" smtClean="0">
                <a:latin typeface="Cambria" pitchFamily="18" charset="0"/>
              </a:rPr>
              <a:t> в руках </a:t>
            </a:r>
            <a:r>
              <a:rPr lang="ru-RU" sz="2000" dirty="0" err="1" smtClean="0">
                <a:latin typeface="Cambria" pitchFamily="18" charset="0"/>
              </a:rPr>
              <a:t>виступали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проти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поневолення</a:t>
            </a:r>
            <a:r>
              <a:rPr lang="ru-RU" sz="2000" dirty="0" smtClean="0">
                <a:latin typeface="Cambria" pitchFamily="18" charset="0"/>
              </a:rPr>
              <a:t>. </a:t>
            </a:r>
            <a:r>
              <a:rPr lang="ru-RU" sz="2000" u="sng" dirty="0" err="1" smtClean="0">
                <a:latin typeface="Cambria" pitchFamily="18" charset="0"/>
              </a:rPr>
              <a:t>Учасниками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гайдамаччини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були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переважно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незаможні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селяни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наймані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робітники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дрібна</a:t>
            </a:r>
            <a:r>
              <a:rPr lang="ru-RU" sz="2000" dirty="0" smtClean="0">
                <a:latin typeface="Cambria" pitchFamily="18" charset="0"/>
              </a:rPr>
              <a:t> шляхта </a:t>
            </a:r>
            <a:r>
              <a:rPr lang="ru-RU" sz="2000" dirty="0" err="1" smtClean="0">
                <a:latin typeface="Cambria" pitchFamily="18" charset="0"/>
              </a:rPr>
              <a:t>й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нижче</a:t>
            </a:r>
            <a:r>
              <a:rPr lang="ru-RU" sz="2000" dirty="0" smtClean="0">
                <a:latin typeface="Cambria" pitchFamily="18" charset="0"/>
              </a:rPr>
              <a:t> духовенство. Гайдамаки </a:t>
            </a:r>
            <a:r>
              <a:rPr lang="ru-RU" sz="2000" dirty="0" err="1" smtClean="0">
                <a:latin typeface="Cambria" pitchFamily="18" charset="0"/>
              </a:rPr>
              <a:t>діяли</a:t>
            </a:r>
            <a:r>
              <a:rPr lang="ru-RU" sz="2000" dirty="0" smtClean="0">
                <a:latin typeface="Cambria" pitchFamily="18" charset="0"/>
              </a:rPr>
              <a:t> невеликими загонами, </a:t>
            </a:r>
            <a:r>
              <a:rPr lang="ru-RU" sz="2000" dirty="0" err="1" smtClean="0">
                <a:latin typeface="Cambria" pitchFamily="18" charset="0"/>
              </a:rPr>
              <a:t>застосовуючи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u="sng" dirty="0" smtClean="0">
                <a:latin typeface="Cambria" pitchFamily="18" charset="0"/>
              </a:rPr>
              <a:t>тактику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партизанської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боротьби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несподівані</a:t>
            </a:r>
            <a:r>
              <a:rPr lang="ru-RU" sz="2000" dirty="0" smtClean="0">
                <a:latin typeface="Cambria" pitchFamily="18" charset="0"/>
              </a:rPr>
              <a:t> напади </a:t>
            </a:r>
            <a:r>
              <a:rPr lang="ru-RU" sz="2000" dirty="0" err="1" smtClean="0">
                <a:latin typeface="Cambria" pitchFamily="18" charset="0"/>
              </a:rPr>
              <a:t>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стрімкі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рейди</a:t>
            </a:r>
            <a:r>
              <a:rPr lang="ru-RU" sz="2000" dirty="0" smtClean="0">
                <a:latin typeface="Cambria" pitchFamily="18" charset="0"/>
              </a:rPr>
              <a:t> на </a:t>
            </a:r>
            <a:r>
              <a:rPr lang="ru-RU" sz="2000" dirty="0" err="1" smtClean="0">
                <a:latin typeface="Cambria" pitchFamily="18" charset="0"/>
              </a:rPr>
              <a:t>панські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маєтки</a:t>
            </a:r>
            <a:r>
              <a:rPr lang="ru-RU" sz="2000" dirty="0" smtClean="0">
                <a:latin typeface="Cambria" pitchFamily="18" charset="0"/>
              </a:rPr>
              <a:t>. 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40x180n_photo_b74b038307e28ce017b3e23ddbde9ad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752600"/>
            <a:ext cx="3759200" cy="259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066800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latin typeface="Cambria" pitchFamily="18" charset="0"/>
              </a:rPr>
              <a:t>1734р. </a:t>
            </a:r>
            <a:r>
              <a:rPr lang="uk-UA" dirty="0" smtClean="0">
                <a:latin typeface="Cambria" pitchFamily="18" charset="0"/>
              </a:rPr>
              <a:t>– 1ший вибух гайдамацького повстання.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4267200"/>
            <a:ext cx="8229600" cy="2322576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sz="2400" i="1" dirty="0" smtClean="0">
                <a:latin typeface="Cambria" pitchFamily="18" charset="0"/>
              </a:rPr>
              <a:t>       В той час коли </a:t>
            </a:r>
            <a:r>
              <a:rPr lang="ru-RU" sz="2400" i="1" dirty="0" err="1" smtClean="0">
                <a:latin typeface="Cambria" pitchFamily="18" charset="0"/>
              </a:rPr>
              <a:t>російська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армія</a:t>
            </a:r>
            <a:r>
              <a:rPr lang="ru-RU" sz="2400" i="1" dirty="0" smtClean="0">
                <a:latin typeface="Cambria" pitchFamily="18" charset="0"/>
              </a:rPr>
              <a:t> разом </a:t>
            </a:r>
            <a:r>
              <a:rPr lang="ru-RU" sz="2400" i="1" dirty="0" err="1" smtClean="0">
                <a:latin typeface="Cambria" pitchFamily="18" charset="0"/>
              </a:rPr>
              <a:t>з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козацькими</a:t>
            </a:r>
            <a:r>
              <a:rPr lang="ru-RU" sz="2400" i="1" dirty="0" smtClean="0">
                <a:latin typeface="Cambria" pitchFamily="18" charset="0"/>
              </a:rPr>
              <a:t> полками </a:t>
            </a:r>
            <a:r>
              <a:rPr lang="ru-RU" sz="2400" i="1" dirty="0" err="1" smtClean="0">
                <a:latin typeface="Cambria" pitchFamily="18" charset="0"/>
              </a:rPr>
              <a:t>увійшла</a:t>
            </a:r>
            <a:r>
              <a:rPr lang="ru-RU" sz="2400" i="1" dirty="0" smtClean="0">
                <a:latin typeface="Cambria" pitchFamily="18" charset="0"/>
              </a:rPr>
              <a:t> на </a:t>
            </a:r>
            <a:r>
              <a:rPr lang="ru-RU" sz="2400" i="1" dirty="0" err="1" smtClean="0">
                <a:latin typeface="Cambria" pitchFamily="18" charset="0"/>
              </a:rPr>
              <a:t>Правобережжя</a:t>
            </a:r>
            <a:r>
              <a:rPr lang="ru-RU" sz="2400" i="1" dirty="0" smtClean="0">
                <a:latin typeface="Cambria" pitchFamily="18" charset="0"/>
              </a:rPr>
              <a:t>, </a:t>
            </a:r>
            <a:r>
              <a:rPr lang="ru-RU" sz="2400" i="1" dirty="0" err="1" smtClean="0">
                <a:latin typeface="Cambria" pitchFamily="18" charset="0"/>
              </a:rPr>
              <a:t>щоб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підтримати</a:t>
            </a:r>
            <a:r>
              <a:rPr lang="ru-RU" sz="2400" i="1" dirty="0" smtClean="0">
                <a:latin typeface="Cambria" pitchFamily="18" charset="0"/>
              </a:rPr>
              <a:t> кандидатуру Августа ІІІ на </a:t>
            </a:r>
            <a:r>
              <a:rPr lang="ru-RU" sz="2400" i="1" dirty="0" err="1" smtClean="0">
                <a:latin typeface="Cambria" pitchFamily="18" charset="0"/>
              </a:rPr>
              <a:t>польську</a:t>
            </a:r>
            <a:r>
              <a:rPr lang="ru-RU" sz="2400" i="1" dirty="0" smtClean="0">
                <a:latin typeface="Cambria" pitchFamily="18" charset="0"/>
              </a:rPr>
              <a:t> корону. </a:t>
            </a:r>
            <a:r>
              <a:rPr lang="ru-RU" sz="2400" i="1" dirty="0" err="1" smtClean="0">
                <a:latin typeface="Cambria" pitchFamily="18" charset="0"/>
              </a:rPr>
              <a:t>Влітку</a:t>
            </a:r>
            <a:r>
              <a:rPr lang="ru-RU" sz="2400" i="1" dirty="0" smtClean="0">
                <a:latin typeface="Cambria" pitchFamily="18" charset="0"/>
              </a:rPr>
              <a:t> 1734 р. на престол у </a:t>
            </a:r>
            <a:r>
              <a:rPr lang="ru-RU" sz="2400" i="1" dirty="0" err="1" smtClean="0">
                <a:latin typeface="Cambria" pitchFamily="18" charset="0"/>
              </a:rPr>
              <a:t>Польщі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сів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ставленик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Росії</a:t>
            </a:r>
            <a:r>
              <a:rPr lang="ru-RU" sz="2400" i="1" dirty="0" smtClean="0">
                <a:latin typeface="Cambria" pitchFamily="18" charset="0"/>
              </a:rPr>
              <a:t> Август ІІІ, </a:t>
            </a:r>
            <a:r>
              <a:rPr lang="ru-RU" sz="2400" i="1" dirty="0" err="1" smtClean="0">
                <a:latin typeface="Cambria" pitchFamily="18" charset="0"/>
              </a:rPr>
              <a:t>і</a:t>
            </a:r>
            <a:r>
              <a:rPr lang="ru-RU" sz="2400" i="1" dirty="0" smtClean="0">
                <a:latin typeface="Cambria" pitchFamily="18" charset="0"/>
              </a:rPr>
              <a:t> на </a:t>
            </a:r>
            <a:r>
              <a:rPr lang="ru-RU" sz="2400" i="1" dirty="0" err="1" smtClean="0">
                <a:latin typeface="Cambria" pitchFamily="18" charset="0"/>
              </a:rPr>
              <a:t>прохання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польських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магнатів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російське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військо</a:t>
            </a:r>
            <a:r>
              <a:rPr lang="ru-RU" sz="2400" i="1" dirty="0" smtClean="0">
                <a:latin typeface="Cambria" pitchFamily="18" charset="0"/>
              </a:rPr>
              <a:t> легко </a:t>
            </a:r>
            <a:r>
              <a:rPr lang="ru-RU" sz="2400" i="1" dirty="0" err="1" smtClean="0">
                <a:latin typeface="Cambria" pitchFamily="18" charset="0"/>
              </a:rPr>
              <a:t>розбило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повстанців</a:t>
            </a:r>
            <a:r>
              <a:rPr lang="ru-RU" sz="2400" i="1" dirty="0" smtClean="0">
                <a:latin typeface="Cambria" pitchFamily="18" charset="0"/>
              </a:rPr>
              <a:t>.</a:t>
            </a:r>
            <a:endParaRPr lang="ru-RU" sz="2400" i="1" dirty="0">
              <a:latin typeface="Cambria" pitchFamily="18" charset="0"/>
            </a:endParaRPr>
          </a:p>
        </p:txBody>
      </p:sp>
      <p:pic>
        <p:nvPicPr>
          <p:cNvPr id="6" name="Рисунок 5" descr="gaidamak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1752600"/>
            <a:ext cx="3752905" cy="2566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77659">
            <a:off x="1600200" y="1524000"/>
            <a:ext cx="6159500" cy="386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0668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Cambria" pitchFamily="18" charset="0"/>
              </a:rPr>
              <a:t>1750р. </a:t>
            </a:r>
            <a:r>
              <a:rPr lang="uk-UA" dirty="0" smtClean="0">
                <a:solidFill>
                  <a:schemeClr val="tx1"/>
                </a:solidFill>
                <a:latin typeface="Cambria" pitchFamily="18" charset="0"/>
              </a:rPr>
              <a:t>-2гий спалах гайдамацького руху.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484376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i="1" dirty="0" smtClean="0">
                <a:latin typeface="Cambria" pitchFamily="18" charset="0"/>
              </a:rPr>
              <a:t>      </a:t>
            </a:r>
            <a:r>
              <a:rPr lang="ru-RU" sz="2400" i="1" dirty="0" err="1" smtClean="0">
                <a:latin typeface="Cambria" pitchFamily="18" charset="0"/>
              </a:rPr>
              <a:t>Проте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неспроможність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створити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цілісну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організацію</a:t>
            </a:r>
            <a:r>
              <a:rPr lang="ru-RU" sz="2400" i="1" dirty="0" smtClean="0">
                <a:latin typeface="Cambria" pitchFamily="18" charset="0"/>
              </a:rPr>
              <a:t>, а </a:t>
            </a:r>
            <a:r>
              <a:rPr lang="ru-RU" sz="2400" i="1" dirty="0" err="1" smtClean="0">
                <a:latin typeface="Cambria" pitchFamily="18" charset="0"/>
              </a:rPr>
              <a:t>також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відсутність</a:t>
            </a:r>
            <a:r>
              <a:rPr lang="ru-RU" sz="2400" i="1" dirty="0" smtClean="0">
                <a:latin typeface="Cambria" pitchFamily="18" charset="0"/>
              </a:rPr>
              <a:t> плану </a:t>
            </a:r>
            <a:r>
              <a:rPr lang="ru-RU" sz="2400" i="1" dirty="0" err="1" smtClean="0">
                <a:latin typeface="Cambria" pitchFamily="18" charset="0"/>
              </a:rPr>
              <a:t>дій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спричинили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поразку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повстання</a:t>
            </a:r>
            <a:r>
              <a:rPr lang="ru-RU" sz="2400" i="1" dirty="0" smtClean="0">
                <a:latin typeface="Cambria" pitchFamily="18" charset="0"/>
              </a:rPr>
              <a:t>.</a:t>
            </a:r>
            <a:endParaRPr lang="ru-RU" sz="2400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9050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i="1" dirty="0" err="1" smtClean="0">
                <a:latin typeface="Cambria" pitchFamily="18" charset="0"/>
              </a:rPr>
              <a:t>Коліївщина</a:t>
            </a:r>
            <a:r>
              <a:rPr lang="ru-RU" sz="3200" i="1" dirty="0" smtClean="0">
                <a:latin typeface="Cambria" pitchFamily="18" charset="0"/>
              </a:rPr>
              <a:t> (</a:t>
            </a:r>
            <a:r>
              <a:rPr lang="ru-RU" sz="3200" i="1" dirty="0" err="1" smtClean="0">
                <a:latin typeface="Cambria" pitchFamily="18" charset="0"/>
              </a:rPr>
              <a:t>від</a:t>
            </a:r>
            <a:r>
              <a:rPr lang="ru-RU" sz="3200" i="1" dirty="0" smtClean="0">
                <a:latin typeface="Cambria" pitchFamily="18" charset="0"/>
              </a:rPr>
              <a:t> </a:t>
            </a:r>
            <a:r>
              <a:rPr lang="ru-RU" sz="3200" i="1" dirty="0" err="1" smtClean="0">
                <a:latin typeface="Cambria" pitchFamily="18" charset="0"/>
              </a:rPr>
              <a:t>слів</a:t>
            </a:r>
            <a:r>
              <a:rPr lang="ru-RU" sz="3200" i="1" dirty="0" smtClean="0">
                <a:latin typeface="Cambria" pitchFamily="18" charset="0"/>
              </a:rPr>
              <a:t> </a:t>
            </a:r>
            <a:r>
              <a:rPr lang="en-US" sz="3200" i="1" dirty="0" smtClean="0">
                <a:latin typeface="Cambria" pitchFamily="18" charset="0"/>
              </a:rPr>
              <a:t>“</a:t>
            </a:r>
            <a:r>
              <a:rPr lang="ru-RU" sz="3200" i="1" dirty="0" err="1" smtClean="0">
                <a:latin typeface="Cambria" pitchFamily="18" charset="0"/>
              </a:rPr>
              <a:t>кіл</a:t>
            </a:r>
            <a:r>
              <a:rPr lang="en-US" sz="3200" i="1" dirty="0" smtClean="0">
                <a:latin typeface="Cambria" pitchFamily="18" charset="0"/>
              </a:rPr>
              <a:t>”</a:t>
            </a:r>
            <a:r>
              <a:rPr lang="ru-RU" sz="3200" i="1" dirty="0" smtClean="0">
                <a:latin typeface="Cambria" pitchFamily="18" charset="0"/>
              </a:rPr>
              <a:t>, </a:t>
            </a:r>
            <a:r>
              <a:rPr lang="en-US" sz="3200" i="1" dirty="0" smtClean="0">
                <a:latin typeface="Cambria" pitchFamily="18" charset="0"/>
              </a:rPr>
              <a:t>“</a:t>
            </a:r>
            <a:r>
              <a:rPr lang="ru-RU" sz="3200" i="1" dirty="0" smtClean="0">
                <a:latin typeface="Cambria" pitchFamily="18" charset="0"/>
              </a:rPr>
              <a:t>колоти</a:t>
            </a:r>
            <a:r>
              <a:rPr lang="en-US" sz="3200" i="1" dirty="0" smtClean="0">
                <a:latin typeface="Cambria" pitchFamily="18" charset="0"/>
              </a:rPr>
              <a:t>”</a:t>
            </a:r>
            <a:r>
              <a:rPr lang="ru-RU" sz="3200" i="1" dirty="0" smtClean="0">
                <a:latin typeface="Cambria" pitchFamily="18" charset="0"/>
              </a:rPr>
              <a:t>, </a:t>
            </a:r>
            <a:r>
              <a:rPr lang="en-US" sz="3200" i="1" dirty="0" smtClean="0">
                <a:latin typeface="Cambria" pitchFamily="18" charset="0"/>
              </a:rPr>
              <a:t>“</a:t>
            </a:r>
            <a:r>
              <a:rPr lang="ru-RU" sz="3200" i="1" dirty="0" err="1" smtClean="0">
                <a:latin typeface="Cambria" pitchFamily="18" charset="0"/>
              </a:rPr>
              <a:t>колій</a:t>
            </a:r>
            <a:r>
              <a:rPr lang="en-US" sz="3200" i="1" dirty="0" smtClean="0">
                <a:latin typeface="Cambria" pitchFamily="18" charset="0"/>
              </a:rPr>
              <a:t>”)</a:t>
            </a:r>
            <a:r>
              <a:rPr lang="ru-RU" sz="3200" i="1" dirty="0" smtClean="0">
                <a:latin typeface="Cambria" pitchFamily="18" charset="0"/>
              </a:rPr>
              <a:t>– </a:t>
            </a:r>
            <a:r>
              <a:rPr lang="ru-RU" sz="3200" i="1" dirty="0" err="1" smtClean="0">
                <a:latin typeface="Cambria" pitchFamily="18" charset="0"/>
              </a:rPr>
              <a:t>найвідоміший</a:t>
            </a:r>
            <a:r>
              <a:rPr lang="ru-RU" sz="3200" i="1" dirty="0" smtClean="0">
                <a:latin typeface="Cambria" pitchFamily="18" charset="0"/>
              </a:rPr>
              <a:t> </a:t>
            </a:r>
            <a:r>
              <a:rPr lang="ru-RU" sz="3200" i="1" dirty="0" err="1" smtClean="0">
                <a:latin typeface="Cambria" pitchFamily="18" charset="0"/>
              </a:rPr>
              <a:t>виступ</a:t>
            </a:r>
            <a:r>
              <a:rPr lang="ru-RU" sz="3200" i="1" dirty="0" smtClean="0">
                <a:latin typeface="Cambria" pitchFamily="18" charset="0"/>
              </a:rPr>
              <a:t> </a:t>
            </a:r>
            <a:r>
              <a:rPr lang="ru-RU" sz="3200" i="1" dirty="0" err="1" smtClean="0">
                <a:latin typeface="Cambria" pitchFamily="18" charset="0"/>
              </a:rPr>
              <a:t>гайдамаків</a:t>
            </a:r>
            <a:r>
              <a:rPr lang="ru-RU" sz="3200" i="1" dirty="0" smtClean="0">
                <a:latin typeface="Cambria" pitchFamily="18" charset="0"/>
              </a:rPr>
              <a:t> 1768 року. Основною </a:t>
            </a:r>
            <a:r>
              <a:rPr lang="ru-RU" sz="3200" i="1" dirty="0" err="1" smtClean="0">
                <a:latin typeface="Cambria" pitchFamily="18" charset="0"/>
              </a:rPr>
              <a:t>його</a:t>
            </a:r>
            <a:r>
              <a:rPr lang="ru-RU" sz="3200" i="1" dirty="0" smtClean="0">
                <a:latin typeface="Cambria" pitchFamily="18" charset="0"/>
              </a:rPr>
              <a:t> силою </a:t>
            </a:r>
            <a:r>
              <a:rPr lang="ru-RU" sz="3200" i="1" dirty="0" err="1" smtClean="0">
                <a:latin typeface="Cambria" pitchFamily="18" charset="0"/>
              </a:rPr>
              <a:t>було</a:t>
            </a:r>
            <a:r>
              <a:rPr lang="ru-RU" sz="3200" i="1" dirty="0" smtClean="0">
                <a:latin typeface="Cambria" pitchFamily="18" charset="0"/>
              </a:rPr>
              <a:t> селянство. </a:t>
            </a:r>
            <a:endParaRPr lang="ru-RU" sz="3200" i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907536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300" dirty="0" smtClean="0">
                <a:latin typeface="Cambria" pitchFamily="18" charset="0"/>
              </a:rPr>
              <a:t>     </a:t>
            </a:r>
            <a:r>
              <a:rPr lang="ru-RU" sz="2300" u="sng" dirty="0" smtClean="0">
                <a:latin typeface="Cambria" pitchFamily="18" charset="0"/>
              </a:rPr>
              <a:t>  </a:t>
            </a:r>
            <a:r>
              <a:rPr lang="ru-RU" sz="2300" u="sng" dirty="0" err="1" smtClean="0">
                <a:latin typeface="Cambria" pitchFamily="18" charset="0"/>
              </a:rPr>
              <a:t>Це</a:t>
            </a:r>
            <a:r>
              <a:rPr lang="ru-RU" sz="2300" u="sng" dirty="0" smtClean="0">
                <a:latin typeface="Cambria" pitchFamily="18" charset="0"/>
              </a:rPr>
              <a:t> </a:t>
            </a:r>
            <a:r>
              <a:rPr lang="ru-RU" sz="2300" u="sng" dirty="0" err="1" smtClean="0">
                <a:latin typeface="Cambria" pitchFamily="18" charset="0"/>
              </a:rPr>
              <a:t>повстання</a:t>
            </a:r>
            <a:r>
              <a:rPr lang="ru-RU" sz="2300" u="sng" dirty="0" smtClean="0">
                <a:latin typeface="Cambria" pitchFamily="18" charset="0"/>
              </a:rPr>
              <a:t> </a:t>
            </a:r>
            <a:r>
              <a:rPr lang="ru-RU" sz="2300" u="sng" dirty="0" err="1" smtClean="0">
                <a:latin typeface="Cambria" pitchFamily="18" charset="0"/>
              </a:rPr>
              <a:t>спричинили</a:t>
            </a:r>
            <a:r>
              <a:rPr lang="ru-RU" sz="2300" u="sng" dirty="0" smtClean="0">
                <a:latin typeface="Cambria" pitchFamily="18" charset="0"/>
              </a:rPr>
              <a:t> </a:t>
            </a:r>
            <a:r>
              <a:rPr lang="ru-RU" sz="2300" u="sng" dirty="0" err="1" smtClean="0">
                <a:latin typeface="Cambria" pitchFamily="18" charset="0"/>
              </a:rPr>
              <a:t>декілька</a:t>
            </a:r>
            <a:r>
              <a:rPr lang="ru-RU" sz="2300" u="sng" dirty="0" smtClean="0">
                <a:latin typeface="Cambria" pitchFamily="18" charset="0"/>
              </a:rPr>
              <a:t> </a:t>
            </a:r>
            <a:r>
              <a:rPr lang="ru-RU" sz="2300" u="sng" dirty="0" err="1" smtClean="0">
                <a:latin typeface="Cambria" pitchFamily="18" charset="0"/>
              </a:rPr>
              <a:t>факторів</a:t>
            </a:r>
            <a:r>
              <a:rPr lang="ru-RU" sz="2300" u="sng" dirty="0" smtClean="0">
                <a:latin typeface="Cambria" pitchFamily="18" charset="0"/>
              </a:rPr>
              <a:t>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300" dirty="0" smtClean="0">
                <a:latin typeface="Cambria" pitchFamily="18" charset="0"/>
              </a:rPr>
              <a:t>в </a:t>
            </a:r>
            <a:r>
              <a:rPr lang="ru-RU" sz="2300" dirty="0" err="1" smtClean="0">
                <a:latin typeface="Cambria" pitchFamily="18" charset="0"/>
              </a:rPr>
              <a:t>південній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Київщині</a:t>
            </a:r>
            <a:r>
              <a:rPr lang="ru-RU" sz="2300" dirty="0" smtClean="0">
                <a:latin typeface="Cambria" pitchFamily="18" charset="0"/>
              </a:rPr>
              <a:t>, де зародилась </a:t>
            </a:r>
            <a:r>
              <a:rPr lang="ru-RU" sz="2300" dirty="0" err="1" smtClean="0">
                <a:latin typeface="Cambria" pitchFamily="18" charset="0"/>
              </a:rPr>
              <a:t>Коліївщина</a:t>
            </a:r>
            <a:r>
              <a:rPr lang="ru-RU" sz="2300" dirty="0" smtClean="0">
                <a:latin typeface="Cambria" pitchFamily="18" charset="0"/>
              </a:rPr>
              <a:t>, </a:t>
            </a:r>
            <a:r>
              <a:rPr lang="ru-RU" sz="2300" dirty="0" err="1" smtClean="0">
                <a:latin typeface="Cambria" pitchFamily="18" charset="0"/>
              </a:rPr>
              <a:t>селяни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довше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користувались</a:t>
            </a:r>
            <a:r>
              <a:rPr lang="ru-RU" sz="2300" dirty="0" smtClean="0">
                <a:latin typeface="Cambria" pitchFamily="18" charset="0"/>
              </a:rPr>
              <a:t> свободою </a:t>
            </a:r>
            <a:r>
              <a:rPr lang="ru-RU" sz="2300" dirty="0" err="1" smtClean="0">
                <a:latin typeface="Cambria" pitchFamily="18" charset="0"/>
              </a:rPr>
              <a:t>від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панських</a:t>
            </a:r>
            <a:r>
              <a:rPr lang="ru-RU" sz="2300" dirty="0" smtClean="0">
                <a:latin typeface="Cambria" pitchFamily="18" charset="0"/>
              </a:rPr>
              <a:t> повинностей;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300" dirty="0" err="1" smtClean="0">
                <a:latin typeface="Cambria" pitchFamily="18" charset="0"/>
              </a:rPr>
              <a:t>панське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господарство</a:t>
            </a:r>
            <a:r>
              <a:rPr lang="ru-RU" sz="2300" dirty="0" smtClean="0">
                <a:latin typeface="Cambria" pitchFamily="18" charset="0"/>
              </a:rPr>
              <a:t> переживало </a:t>
            </a:r>
            <a:r>
              <a:rPr lang="ru-RU" sz="2300" dirty="0" err="1" smtClean="0">
                <a:latin typeface="Cambria" pitchFamily="18" charset="0"/>
              </a:rPr>
              <a:t>складні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часи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перенесення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збіжжевих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ринків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з-над</a:t>
            </a:r>
            <a:r>
              <a:rPr lang="ru-RU" sz="2300" dirty="0" smtClean="0">
                <a:latin typeface="Cambria" pitchFamily="18" charset="0"/>
              </a:rPr>
              <a:t> Балтики до Чорного моря;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300" dirty="0" err="1" smtClean="0">
                <a:latin typeface="Cambria" pitchFamily="18" charset="0"/>
              </a:rPr>
              <a:t>значний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вплив</a:t>
            </a:r>
            <a:r>
              <a:rPr lang="ru-RU" sz="2300" dirty="0" smtClean="0">
                <a:latin typeface="Cambria" pitchFamily="18" charset="0"/>
              </a:rPr>
              <a:t> на селян мала </a:t>
            </a:r>
            <a:r>
              <a:rPr lang="ru-RU" sz="2300" dirty="0" err="1" smtClean="0">
                <a:latin typeface="Cambria" pitchFamily="18" charset="0"/>
              </a:rPr>
              <a:t>близькість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вільного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Запоріжжя</a:t>
            </a:r>
            <a:r>
              <a:rPr lang="ru-RU" sz="2300" dirty="0" smtClean="0">
                <a:latin typeface="Cambria" pitchFamily="18" charset="0"/>
              </a:rPr>
              <a:t>;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300" dirty="0" smtClean="0">
                <a:latin typeface="Cambria" pitchFamily="18" charset="0"/>
              </a:rPr>
              <a:t> на </a:t>
            </a:r>
            <a:r>
              <a:rPr lang="ru-RU" sz="2300" dirty="0" err="1" smtClean="0">
                <a:latin typeface="Cambria" pitchFamily="18" charset="0"/>
              </a:rPr>
              <a:t>півдні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Київщини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загострилися</a:t>
            </a:r>
            <a:r>
              <a:rPr lang="ru-RU" sz="2300" dirty="0" smtClean="0">
                <a:latin typeface="Cambria" pitchFamily="18" charset="0"/>
              </a:rPr>
              <a:t> </a:t>
            </a:r>
            <a:r>
              <a:rPr lang="ru-RU" sz="2300" dirty="0" err="1" smtClean="0">
                <a:latin typeface="Cambria" pitchFamily="18" charset="0"/>
              </a:rPr>
              <a:t>релігійні</a:t>
            </a:r>
            <a:r>
              <a:rPr lang="ru-RU" sz="2300" dirty="0" smtClean="0">
                <a:latin typeface="Cambria" pitchFamily="18" charset="0"/>
              </a:rPr>
              <a:t> </a:t>
            </a:r>
            <a:r>
              <a:rPr lang="ru-RU" sz="2300" dirty="0" err="1" smtClean="0">
                <a:latin typeface="Cambria" pitchFamily="18" charset="0"/>
              </a:rPr>
              <a:t>суперечності</a:t>
            </a:r>
            <a:r>
              <a:rPr lang="ru-RU" sz="2300" dirty="0" smtClean="0">
                <a:latin typeface="Cambria" pitchFamily="18" charset="0"/>
              </a:rPr>
              <a:t>.</a:t>
            </a:r>
            <a:endParaRPr lang="ru-RU" sz="23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09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428942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image09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760663"/>
            <a:ext cx="4343400" cy="409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f_hmelnichchina_shuplyak_oleg_131506034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005072"/>
            <a:ext cx="4876800" cy="2852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x_287be86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57600" y="685800"/>
            <a:ext cx="2651357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24600" y="533400"/>
            <a:ext cx="2590800" cy="2042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8200" y="914400"/>
            <a:ext cx="4114800" cy="5410200"/>
          </a:xfrm>
          <a:ln>
            <a:solidFill>
              <a:schemeClr val="tx1"/>
            </a:solidFill>
          </a:ln>
          <a:scene3d>
            <a:camera prst="perspectiveAbove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dirty="0" smtClean="0"/>
              <a:t>     </a:t>
            </a:r>
            <a:r>
              <a:rPr lang="ru-RU" i="1" dirty="0" smtClean="0">
                <a:latin typeface="Cambria" pitchFamily="18" charset="0"/>
              </a:rPr>
              <a:t>Причинами </a:t>
            </a:r>
            <a:r>
              <a:rPr lang="ru-RU" i="1" dirty="0" err="1" smtClean="0">
                <a:latin typeface="Cambria" pitchFamily="18" charset="0"/>
              </a:rPr>
              <a:t>поразки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було</a:t>
            </a:r>
            <a:r>
              <a:rPr lang="ru-RU" i="1" dirty="0" smtClean="0">
                <a:latin typeface="Cambria" pitchFamily="18" charset="0"/>
              </a:rPr>
              <a:t> те, </a:t>
            </a:r>
            <a:r>
              <a:rPr lang="ru-RU" i="1" dirty="0" err="1" smtClean="0">
                <a:latin typeface="Cambria" pitchFamily="18" charset="0"/>
              </a:rPr>
              <a:t>що</a:t>
            </a:r>
            <a:r>
              <a:rPr lang="ru-RU" i="1" dirty="0" smtClean="0">
                <a:latin typeface="Cambria" pitchFamily="18" charset="0"/>
              </a:rPr>
              <a:t> царизм </a:t>
            </a:r>
            <a:r>
              <a:rPr lang="ru-RU" i="1" dirty="0" err="1" smtClean="0">
                <a:latin typeface="Cambria" pitchFamily="18" charset="0"/>
              </a:rPr>
              <a:t>вів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двозначну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політику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щодо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соціальних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рухів</a:t>
            </a:r>
            <a:r>
              <a:rPr lang="ru-RU" i="1" dirty="0" smtClean="0">
                <a:latin typeface="Cambria" pitchFamily="18" charset="0"/>
              </a:rPr>
              <a:t> на </a:t>
            </a:r>
            <a:r>
              <a:rPr lang="ru-RU" i="1" dirty="0" err="1" smtClean="0">
                <a:latin typeface="Cambria" pitchFamily="18" charset="0"/>
              </a:rPr>
              <a:t>Правобережжі</a:t>
            </a:r>
            <a:r>
              <a:rPr lang="ru-RU" i="1" dirty="0" smtClean="0">
                <a:latin typeface="Cambria" pitchFamily="18" charset="0"/>
              </a:rPr>
              <a:t>. З одного боку, </a:t>
            </a:r>
            <a:r>
              <a:rPr lang="ru-RU" i="1" dirty="0" err="1" smtClean="0">
                <a:latin typeface="Cambria" pitchFamily="18" charset="0"/>
              </a:rPr>
              <a:t>він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бачив</a:t>
            </a:r>
            <a:r>
              <a:rPr lang="ru-RU" i="1" dirty="0" smtClean="0">
                <a:latin typeface="Cambria" pitchFamily="18" charset="0"/>
              </a:rPr>
              <a:t> у </a:t>
            </a:r>
            <a:r>
              <a:rPr lang="ru-RU" i="1" dirty="0" err="1" smtClean="0">
                <a:latin typeface="Cambria" pitchFamily="18" charset="0"/>
              </a:rPr>
              <a:t>гайдамацькому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русі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процес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дестабілізації</a:t>
            </a:r>
            <a:r>
              <a:rPr lang="ru-RU" i="1" dirty="0" smtClean="0">
                <a:latin typeface="Cambria" pitchFamily="18" charset="0"/>
              </a:rPr>
              <a:t> та </a:t>
            </a:r>
            <a:r>
              <a:rPr lang="ru-RU" i="1" dirty="0" err="1" smtClean="0">
                <a:latin typeface="Cambria" pitchFamily="18" charset="0"/>
              </a:rPr>
              <a:t>ослаблення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Польщі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з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іншого</a:t>
            </a:r>
            <a:r>
              <a:rPr lang="ru-RU" i="1" dirty="0" smtClean="0">
                <a:latin typeface="Cambria" pitchFamily="18" charset="0"/>
              </a:rPr>
              <a:t> – </a:t>
            </a:r>
            <a:r>
              <a:rPr lang="ru-RU" i="1" dirty="0" err="1" smtClean="0">
                <a:latin typeface="Cambria" pitchFamily="18" charset="0"/>
              </a:rPr>
              <a:t>боявся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щоб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народний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виступ</a:t>
            </a:r>
            <a:r>
              <a:rPr lang="ru-RU" i="1" dirty="0" smtClean="0">
                <a:latin typeface="Cambria" pitchFamily="18" charset="0"/>
              </a:rPr>
              <a:t> не </a:t>
            </a:r>
            <a:r>
              <a:rPr lang="ru-RU" i="1" dirty="0" err="1" smtClean="0">
                <a:latin typeface="Cambria" pitchFamily="18" charset="0"/>
              </a:rPr>
              <a:t>перекинувся</a:t>
            </a:r>
            <a:r>
              <a:rPr lang="ru-RU" i="1" dirty="0" smtClean="0">
                <a:latin typeface="Cambria" pitchFamily="18" charset="0"/>
              </a:rPr>
              <a:t> на </a:t>
            </a:r>
            <a:r>
              <a:rPr lang="ru-RU" i="1" dirty="0" err="1" smtClean="0">
                <a:latin typeface="Cambria" pitchFamily="18" charset="0"/>
              </a:rPr>
              <a:t>Лівобережну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Україну</a:t>
            </a:r>
            <a:r>
              <a:rPr lang="ru-RU" i="1" dirty="0" smtClean="0">
                <a:latin typeface="Cambria" pitchFamily="18" charset="0"/>
              </a:rPr>
              <a:t>.</a:t>
            </a:r>
            <a:endParaRPr lang="ru-RU" i="1" dirty="0">
              <a:latin typeface="Cambria" pitchFamily="18" charset="0"/>
            </a:endParaRPr>
          </a:p>
        </p:txBody>
      </p:sp>
      <p:pic>
        <p:nvPicPr>
          <p:cNvPr id="4" name="Рисунок 3" descr="535474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4292600" cy="647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16764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i="1" dirty="0" err="1" smtClean="0">
                <a:latin typeface="Cambria" pitchFamily="18" charset="0"/>
              </a:rPr>
              <a:t>Опришківство</a:t>
            </a:r>
            <a:r>
              <a:rPr lang="ru-RU" sz="2800" i="1" dirty="0" smtClean="0">
                <a:latin typeface="Cambria" pitchFamily="18" charset="0"/>
              </a:rPr>
              <a:t> – </a:t>
            </a:r>
            <a:r>
              <a:rPr lang="ru-RU" sz="2800" i="1" dirty="0" err="1" smtClean="0">
                <a:latin typeface="Cambria" pitchFamily="18" charset="0"/>
              </a:rPr>
              <a:t>визвольний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рух</a:t>
            </a:r>
            <a:r>
              <a:rPr lang="ru-RU" sz="2800" i="1" dirty="0" smtClean="0">
                <a:latin typeface="Cambria" pitchFamily="18" charset="0"/>
              </a:rPr>
              <a:t> у </a:t>
            </a:r>
            <a:r>
              <a:rPr lang="ru-RU" sz="2800" i="1" dirty="0" err="1" smtClean="0">
                <a:latin typeface="Cambria" pitchFamily="18" charset="0"/>
              </a:rPr>
              <a:t>Галичині</a:t>
            </a:r>
            <a:r>
              <a:rPr lang="ru-RU" sz="2800" i="1" dirty="0" smtClean="0">
                <a:latin typeface="Cambria" pitchFamily="18" charset="0"/>
              </a:rPr>
              <a:t>, </a:t>
            </a:r>
            <a:r>
              <a:rPr lang="ru-RU" sz="2800" i="1" dirty="0" err="1" smtClean="0">
                <a:latin typeface="Cambria" pitchFamily="18" charset="0"/>
              </a:rPr>
              <a:t>який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розпочався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вже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у</a:t>
            </a:r>
            <a:r>
              <a:rPr lang="ru-RU" sz="2800" i="1" dirty="0" smtClean="0">
                <a:latin typeface="Cambria" pitchFamily="18" charset="0"/>
              </a:rPr>
              <a:t> Х</a:t>
            </a:r>
            <a:r>
              <a:rPr lang="en-US" sz="2800" i="1" dirty="0" smtClean="0">
                <a:latin typeface="Cambria" pitchFamily="18" charset="0"/>
              </a:rPr>
              <a:t>V</a:t>
            </a:r>
            <a:r>
              <a:rPr lang="ru-RU" sz="2800" i="1" dirty="0" smtClean="0">
                <a:latin typeface="Cambria" pitchFamily="18" charset="0"/>
              </a:rPr>
              <a:t>І </a:t>
            </a:r>
            <a:r>
              <a:rPr lang="ru-RU" sz="2800" i="1" dirty="0" err="1" smtClean="0">
                <a:latin typeface="Cambria" pitchFamily="18" charset="0"/>
              </a:rPr>
              <a:t>столітті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і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був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викликаний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посиленням</a:t>
            </a:r>
            <a:r>
              <a:rPr lang="ru-RU" sz="2800" i="1" dirty="0" smtClean="0">
                <a:latin typeface="Cambria" pitchFamily="18" charset="0"/>
              </a:rPr>
              <a:t> </a:t>
            </a:r>
            <a:r>
              <a:rPr lang="ru-RU" sz="2800" i="1" dirty="0" err="1" smtClean="0">
                <a:latin typeface="Cambria" pitchFamily="18" charset="0"/>
              </a:rPr>
              <a:t>експлуатації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ru-RU" sz="2800" i="1" dirty="0" smtClean="0">
                <a:latin typeface="Cambria" pitchFamily="18" charset="0"/>
              </a:rPr>
              <a:t>селянства </a:t>
            </a:r>
            <a:r>
              <a:rPr lang="ru-RU" sz="2800" i="1" dirty="0" err="1" smtClean="0">
                <a:latin typeface="Cambria" pitchFamily="18" charset="0"/>
              </a:rPr>
              <a:t>й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національного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гніту</a:t>
            </a:r>
            <a:r>
              <a:rPr lang="ru-RU" sz="2800" i="1" dirty="0" smtClean="0">
                <a:latin typeface="Cambria" pitchFamily="18" charset="0"/>
              </a:rPr>
              <a:t>.</a:t>
            </a:r>
            <a:endParaRPr lang="ru-RU" sz="2800" i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257800"/>
            <a:ext cx="8686800" cy="14478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2000" dirty="0" smtClean="0">
                <a:latin typeface="Cambria" pitchFamily="18" charset="0"/>
              </a:rPr>
              <a:t>     </a:t>
            </a:r>
            <a:r>
              <a:rPr lang="ru-RU" sz="2000" dirty="0" err="1" smtClean="0">
                <a:latin typeface="Cambria" pitchFamily="18" charset="0"/>
              </a:rPr>
              <a:t>Опришки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використовували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методи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партизанської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боротьби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діяли</a:t>
            </a:r>
            <a:r>
              <a:rPr lang="ru-RU" sz="2000" dirty="0" smtClean="0">
                <a:latin typeface="Cambria" pitchFamily="18" charset="0"/>
              </a:rPr>
              <a:t> невеликими загонами, </a:t>
            </a:r>
            <a:r>
              <a:rPr lang="ru-RU" sz="2000" dirty="0" err="1" smtClean="0">
                <a:latin typeface="Cambria" pitchFamily="18" charset="0"/>
              </a:rPr>
              <a:t>користувалися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масовою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підтримкою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населення</a:t>
            </a:r>
            <a:r>
              <a:rPr lang="ru-RU" sz="2000" dirty="0" smtClean="0">
                <a:latin typeface="Cambria" pitchFamily="18" charset="0"/>
              </a:rPr>
              <a:t>. </a:t>
            </a:r>
            <a:r>
              <a:rPr lang="ru-RU" sz="2000" dirty="0" err="1" smtClean="0">
                <a:latin typeface="Cambria" pitchFamily="18" charset="0"/>
              </a:rPr>
              <a:t>Найбільшого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розмаху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опришківський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рух</a:t>
            </a:r>
            <a:r>
              <a:rPr lang="ru-RU" sz="2000" dirty="0" smtClean="0">
                <a:latin typeface="Cambria" pitchFamily="18" charset="0"/>
              </a:rPr>
              <a:t> набрав у 30-ті – 40-ві роки Х</a:t>
            </a:r>
            <a:r>
              <a:rPr lang="en-US" sz="2000" dirty="0" smtClean="0">
                <a:latin typeface="Cambria" pitchFamily="18" charset="0"/>
              </a:rPr>
              <a:t>V</a:t>
            </a:r>
            <a:r>
              <a:rPr lang="ru-RU" sz="2000" dirty="0" smtClean="0">
                <a:latin typeface="Cambria" pitchFamily="18" charset="0"/>
              </a:rPr>
              <a:t>ІІІ ст. </a:t>
            </a:r>
            <a:r>
              <a:rPr lang="ru-RU" sz="2000" dirty="0" err="1" smtClean="0">
                <a:latin typeface="Cambria" pitchFamily="18" charset="0"/>
              </a:rPr>
              <a:t>під</a:t>
            </a:r>
            <a:r>
              <a:rPr lang="ru-RU" sz="2000" dirty="0" smtClean="0">
                <a:latin typeface="Cambria" pitchFamily="18" charset="0"/>
              </a:rPr>
              <a:t> проводом </a:t>
            </a:r>
            <a:r>
              <a:rPr lang="ru-RU" sz="2000" dirty="0" err="1" smtClean="0">
                <a:latin typeface="Cambria" pitchFamily="18" charset="0"/>
              </a:rPr>
              <a:t>Олекси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Довбуша</a:t>
            </a:r>
            <a:r>
              <a:rPr lang="en-US" sz="2000" dirty="0" smtClean="0">
                <a:latin typeface="Cambria" pitchFamily="18" charset="0"/>
              </a:rPr>
              <a:t>.</a:t>
            </a:r>
            <a:endParaRPr lang="ru-RU" sz="2000" dirty="0">
              <a:latin typeface="Cambria" pitchFamily="18" charset="0"/>
            </a:endParaRPr>
          </a:p>
        </p:txBody>
      </p:sp>
      <p:pic>
        <p:nvPicPr>
          <p:cNvPr id="33799" name="Рисунок 4" descr="IU-L4-1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2362200"/>
            <a:ext cx="40386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Dovbush_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2057400"/>
            <a:ext cx="4648200" cy="33063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325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10</vt:i4>
      </vt:variant>
    </vt:vector>
  </HeadingPairs>
  <TitlesOfParts>
    <vt:vector size="25" baseType="lpstr">
      <vt:lpstr>Georgia</vt:lpstr>
      <vt:lpstr>Arial</vt:lpstr>
      <vt:lpstr>Trebuchet MS</vt:lpstr>
      <vt:lpstr>Wingdings 2</vt:lpstr>
      <vt:lpstr>Calibri</vt:lpstr>
      <vt:lpstr>Constantia</vt:lpstr>
      <vt:lpstr>Cambria</vt:lpstr>
      <vt:lpstr>Городская</vt:lpstr>
      <vt:lpstr>Поток</vt:lpstr>
      <vt:lpstr>Городская</vt:lpstr>
      <vt:lpstr>Городская</vt:lpstr>
      <vt:lpstr>Городская</vt:lpstr>
      <vt:lpstr>Поток</vt:lpstr>
      <vt:lpstr>Поток</vt:lpstr>
      <vt:lpstr>Поток</vt:lpstr>
      <vt:lpstr>Презентація на тему: “Гайдамаччина. Коліївщина.Опришківство”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Висновок: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ЧІБС УБС НБУ (м.Київ)   Презентація на тему: “Гайдамаччина. Коліївщина.Опришківство”</dc:title>
  <dc:creator>Юлия</dc:creator>
  <cp:lastModifiedBy>Максим</cp:lastModifiedBy>
  <cp:revision>11</cp:revision>
  <dcterms:created xsi:type="dcterms:W3CDTF">2012-11-01T03:19:39Z</dcterms:created>
  <dcterms:modified xsi:type="dcterms:W3CDTF">2012-12-27T17:25:45Z</dcterms:modified>
</cp:coreProperties>
</file>