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ru-RU"/>
    </a:defPPr>
    <a:lvl1pPr algn="just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just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just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just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just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3665" autoAdjust="0"/>
  </p:normalViewPr>
  <p:slideViewPr>
    <p:cSldViewPr>
      <p:cViewPr>
        <p:scale>
          <a:sx n="66" d="100"/>
          <a:sy n="66" d="100"/>
        </p:scale>
        <p:origin x="-150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AE76EF8-4CC3-4A33-B3A9-C66207FAE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7E972-F90F-4D1D-9E06-E5F82C30E5EC}" type="slidenum">
              <a:rPr lang="ru-RU"/>
              <a:pPr/>
              <a:t>1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0D66-7369-4151-88B3-2BC79F628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E0CF-AF28-4BBB-A62D-E048F174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592D8-267C-48B5-9220-D53CDB16E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5E3E7-95F8-4E7A-84A2-49A4AD1AE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FC1B2-995E-433E-89E8-B968BE588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BC378-2BF5-4921-96BD-08809A8E0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099A-0FB7-41CB-9339-06DEBE7FC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30CE-651E-4D14-98F0-0C7A5BEE3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53331-4380-4DF0-8009-DF4609483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C2CB-C1FC-4C20-BA21-E3079C29B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F9546-323F-4A6E-9184-76C56C345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E0AE25F9-0C93-4F13-9AE9-353B6FFAD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928802"/>
            <a:ext cx="7772400" cy="1684337"/>
          </a:xfrm>
        </p:spPr>
        <p:txBody>
          <a:bodyPr/>
          <a:lstStyle/>
          <a:p>
            <a:pPr eaLnBrk="1" hangingPunct="1"/>
            <a:r>
              <a:rPr lang="uk-UA" sz="8800" dirty="0" smtClean="0">
                <a:solidFill>
                  <a:srgbClr val="FFFF00"/>
                </a:solidFill>
              </a:rPr>
              <a:t>Трипільська культура</a:t>
            </a:r>
            <a:endParaRPr lang="ru-RU" sz="8800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500570"/>
            <a:ext cx="6400800" cy="2357430"/>
          </a:xfrm>
        </p:spPr>
        <p:txBody>
          <a:bodyPr/>
          <a:lstStyle/>
          <a:p>
            <a:pPr algn="r" eaLnBrk="1" hangingPunct="1"/>
            <a:r>
              <a:rPr lang="uk-UA" dirty="0" smtClean="0"/>
              <a:t>Підготувала</a:t>
            </a:r>
          </a:p>
          <a:p>
            <a:pPr algn="r" eaLnBrk="1" hangingPunct="1"/>
            <a:r>
              <a:rPr lang="uk-UA" dirty="0" smtClean="0"/>
              <a:t>учениця 10-Ф класу</a:t>
            </a:r>
          </a:p>
          <a:p>
            <a:pPr algn="r" eaLnBrk="1" hangingPunct="1"/>
            <a:r>
              <a:rPr lang="uk-UA" dirty="0" smtClean="0"/>
              <a:t>Дереза Дарина</a:t>
            </a:r>
          </a:p>
          <a:p>
            <a:pPr algn="r" eaLnBrk="1" hangingPunct="1"/>
            <a:r>
              <a:rPr lang="uk-UA" dirty="0" smtClean="0"/>
              <a:t>Вчитель: </a:t>
            </a:r>
            <a:r>
              <a:rPr lang="uk-UA" dirty="0" err="1" smtClean="0"/>
              <a:t>Тартус</a:t>
            </a:r>
            <a:r>
              <a:rPr lang="uk-UA" dirty="0" smtClean="0"/>
              <a:t> М.М.</a:t>
            </a:r>
          </a:p>
          <a:p>
            <a:pPr algn="r" eaLnBrk="1" hangingPunct="1"/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571612"/>
            <a:ext cx="7143800" cy="361475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ховався</a:t>
            </a:r>
            <a:r>
              <a:rPr lang="ru-RU" dirty="0" smtClean="0"/>
              <a:t> голова </a:t>
            </a:r>
            <a:r>
              <a:rPr lang="ru-RU" dirty="0" err="1" smtClean="0"/>
              <a:t>сім</a:t>
            </a:r>
            <a:r>
              <a:rPr lang="en-US" dirty="0" smtClean="0"/>
              <a:t>’</a:t>
            </a:r>
            <a:r>
              <a:rPr lang="ru-RU" dirty="0" err="1" smtClean="0"/>
              <a:t>ї</a:t>
            </a:r>
            <a:r>
              <a:rPr lang="ru-RU" dirty="0" smtClean="0"/>
              <a:t>, а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- </a:t>
            </a:r>
            <a:r>
              <a:rPr lang="ru-RU" dirty="0" err="1" smtClean="0"/>
              <a:t>жінка</a:t>
            </a:r>
            <a:r>
              <a:rPr lang="ru-RU" dirty="0" smtClean="0"/>
              <a:t> та </a:t>
            </a:r>
            <a:r>
              <a:rPr lang="ru-RU" dirty="0" err="1" smtClean="0"/>
              <a:t>діти</a:t>
            </a:r>
            <a:r>
              <a:rPr lang="ru-RU" dirty="0" smtClean="0"/>
              <a:t>. Цей курган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оточений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курганами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каміння</a:t>
            </a:r>
            <a:r>
              <a:rPr lang="ru-RU" dirty="0" smtClean="0"/>
              <a:t> (кромлехи), де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поховані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людей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ями</a:t>
            </a:r>
            <a:r>
              <a:rPr lang="ru-RU" dirty="0" smtClean="0"/>
              <a:t> для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родової</a:t>
            </a:r>
            <a:r>
              <a:rPr lang="ru-RU" dirty="0" smtClean="0"/>
              <a:t>  </a:t>
            </a:r>
            <a:r>
              <a:rPr lang="ru-RU" dirty="0" err="1" smtClean="0"/>
              <a:t>організації</a:t>
            </a:r>
            <a:r>
              <a:rPr lang="ru-RU" dirty="0" smtClean="0"/>
              <a:t>, </a:t>
            </a:r>
            <a:r>
              <a:rPr lang="ru-RU" dirty="0" err="1" smtClean="0"/>
              <a:t>вмерлих</a:t>
            </a:r>
            <a:r>
              <a:rPr lang="ru-RU" dirty="0" smtClean="0"/>
              <a:t> на </a:t>
            </a:r>
            <a:r>
              <a:rPr lang="ru-RU" dirty="0" err="1" smtClean="0"/>
              <a:t>стороні</a:t>
            </a:r>
            <a:r>
              <a:rPr lang="ru-RU" dirty="0" smtClean="0"/>
              <a:t> - так </a:t>
            </a:r>
            <a:r>
              <a:rPr lang="ru-RU" dirty="0" err="1" smtClean="0"/>
              <a:t>звані</a:t>
            </a:r>
            <a:r>
              <a:rPr lang="ru-RU" dirty="0" smtClean="0"/>
              <a:t> </a:t>
            </a:r>
            <a:r>
              <a:rPr lang="ru-RU" dirty="0" err="1" smtClean="0"/>
              <a:t>кенотафи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/>
              <a:t>Поховання трипільців</a:t>
            </a:r>
            <a:endParaRPr lang="ru-RU" sz="5400" dirty="0"/>
          </a:p>
        </p:txBody>
      </p:sp>
      <p:pic>
        <p:nvPicPr>
          <p:cNvPr id="65538" name="Picture 2" descr="&amp;Ncy;&amp;acy; &amp;Rcy;&amp;iukcy;&amp;vcy;&amp;ncy;&amp;iecy;&amp;ncy;&amp;shchcy;&amp;icy;&amp;ncy;&amp;iukcy; &amp;ncy;&amp;iecy;&amp;ocy;&amp;chcy;&amp;iukcy;&amp;kcy;&amp;ucy;&amp;vcy;&amp;acy;&amp;ncy;&amp;ocy; &amp;zcy;&amp;ncy;&amp;acy;&amp;jcy;&amp;shcy;&amp;lcy;&amp;icy; &amp;scy;&amp;iecy;&amp;rcy;&amp;iecy;&amp;dcy;&amp;ncy;&amp;softcy;&amp;ocy;&amp;vcy;&amp;iukcy;&amp;chcy;&amp;ncy;&amp;iecy; &amp;zcy;&amp;acy;&amp;khcy;&amp;ocy;&amp;rcy;&amp;ocy;&amp;ncy;&amp;iecy;&amp;ncy;&amp;ncy;&amp;yacy; &amp;Ncy;&amp;ocy;&amp;vcy;&amp;icy;&amp;ncy;&amp;icy; &amp;ncy;&amp;acy; Gazeta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2714644" cy="203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&amp;Tcy;&amp;vcy;&amp;ocy;&amp;rcy;&amp;icy; &amp;Zcy; &amp;Ucy;&amp;kcy;&amp;rcy;&amp;acy;&amp;yicy;&amp;ncy;&amp;scy;&amp;softcy;&amp;kcy;&amp;ocy;&amp;yicy; &amp;Lcy;&amp;iukcy;&amp;tcy;&amp;iecy;&amp;rcy;&amp;acy;&amp;tcy;&amp;ucy;&amp;rcy;&amp;icy; &amp;Dcy;&amp;lcy;&amp;yacy; 6 &amp;Kcy;&amp;lcy;&amp;acy;&amp;scy;&amp;ucy; &amp;Bcy;&amp;iukcy;&amp;bcy;&amp;lcy;&amp;iukcy;&amp;ocy;&amp;tcy;&amp;iecy;&amp;kcy;&amp;acy; &amp;ucy;&amp;kcy;&amp;rcy;&amp;acy;&amp;yicy;&amp;ncy;&amp;scy;&amp;softcy;&amp;kcy;&amp;ocy;&amp;yicy; &amp;mcy;&amp;ocy;&amp;vcy;&amp;icy; &amp;tcy;&amp;acy; &amp;lcy;&amp;iukcy;&amp;tcy;&amp;iecy;&amp;rcy;&amp;acy;&amp;tcy;&amp;ucy;&amp;r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794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/>
              <a:t>Дякую за увагу!</a:t>
            </a:r>
            <a:endParaRPr lang="ru-RU" sz="6000" dirty="0"/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/>
              <a:t>Походження культури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/>
          <a:lstStyle/>
          <a:p>
            <a:r>
              <a:rPr lang="ru-RU" b="1" dirty="0" err="1" smtClean="0"/>
              <a:t>Трипільська</a:t>
            </a:r>
            <a:r>
              <a:rPr lang="ru-RU" b="1" dirty="0" smtClean="0"/>
              <a:t> культура 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розвинулась</a:t>
            </a:r>
            <a:r>
              <a:rPr lang="ru-RU" dirty="0" smtClean="0"/>
              <a:t> в </a:t>
            </a:r>
            <a:r>
              <a:rPr lang="ru-RU" dirty="0" err="1" smtClean="0"/>
              <a:t>добу</a:t>
            </a:r>
            <a:r>
              <a:rPr lang="ru-RU" dirty="0" smtClean="0"/>
              <a:t> </a:t>
            </a:r>
            <a:r>
              <a:rPr lang="ru-RU" dirty="0" err="1" smtClean="0"/>
              <a:t>неоліту</a:t>
            </a:r>
            <a:r>
              <a:rPr lang="ru-RU" dirty="0" smtClean="0"/>
              <a:t>,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розкопаних</a:t>
            </a:r>
            <a:r>
              <a:rPr lang="ru-RU" dirty="0" smtClean="0"/>
              <a:t> </a:t>
            </a:r>
            <a:r>
              <a:rPr lang="ru-RU" dirty="0" err="1" smtClean="0"/>
              <a:t>київським</a:t>
            </a:r>
            <a:r>
              <a:rPr lang="ru-RU" dirty="0" smtClean="0"/>
              <a:t> археологом В. Хвойкою площадок </a:t>
            </a:r>
            <a:r>
              <a:rPr lang="ru-RU" dirty="0" err="1" smtClean="0"/>
              <a:t>біля</a:t>
            </a:r>
            <a:r>
              <a:rPr lang="ru-RU" dirty="0" smtClean="0"/>
              <a:t> села </a:t>
            </a:r>
            <a:r>
              <a:rPr lang="ru-RU" dirty="0" err="1" smtClean="0"/>
              <a:t>Трипілля</a:t>
            </a:r>
            <a:r>
              <a:rPr lang="ru-RU" dirty="0" smtClean="0"/>
              <a:t> на </a:t>
            </a:r>
            <a:r>
              <a:rPr lang="ru-RU" dirty="0" err="1" smtClean="0"/>
              <a:t>Київщині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7106" name="Picture 2" descr="&amp;Tcy;&amp;rcy;&amp;icy;&amp;pcy;&amp;iukcy;&amp;lcy;&amp;softcy;&amp;tscy;&amp;iukcy; - &amp;gcy;&amp;iecy;&amp;ncy;&amp;iecy;&amp;tcy;&amp;icy;&amp;chcy;&amp;ncy;&amp;iukcy; &amp;pcy;&amp;rcy;&amp;iecy;&amp;dcy;&amp;kcy;&amp;icy; &amp;ucy;&amp;kcy;&amp;rcy;&amp;acy;&amp;yicy;&amp;ncy;&amp;tscy;&amp;iuk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2571750" cy="201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BR - &amp;Vcy;&amp;iukcy;&amp;kcy;&amp;iecy;&amp;ncy;&amp;tcy;&amp;iukcy;&amp;jcy; &amp;KHcy;&amp;vcy;&amp;ocy;&amp;jcy;&amp;kcy;&amp;acy; - &amp;Vcy;&amp;icy;&amp;kcy;&amp;iecy;&amp;ncy;&amp;tcy;&amp;icy;&amp;jcy; &amp;KHcy;&amp;vcy;&amp;ocy;&amp;jcy;&amp;kcy;&amp;acy; (3675013965) - Aukro.ua - &amp;kcy;&amp;rcy;&amp;ucy;&amp;pcy;&amp;ncy;&amp;iecy;&amp;jcy;&amp;shcy;&amp;icy;&amp;jcy; &amp;icy;&amp;ncy;&amp;tcy;&amp;iecy;&amp;rcy;&amp;ncy;&amp;iecy;&amp;tcy;-&amp;acy;&amp;ucy;&amp;kcy;&amp;tscy;&amp;icy;&amp;ocy;&amp;ncy; &amp;Ucy;&amp;kcy;&amp;rcy;&amp;acy;&amp;icy;&amp;ncy;&amp;ycy;. &amp;Bcy;&amp;iecy;&amp;zcy;&amp;ocy;&amp;pcy;&amp;acy;&amp;scy;&amp;ncy;&amp;ycy;&amp;iecy; &amp;pcy;&amp;ocy;&amp;kcy;&amp;ucy;&amp;pcy;&amp;kcy;&amp;icy; &amp;icy; &amp;pcy;&amp;rcy;&amp;ocy;&amp;d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sz="6000" dirty="0" smtClean="0"/>
              <a:t>Форма селищ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8401080" cy="2757493"/>
          </a:xfrm>
        </p:spPr>
        <p:txBody>
          <a:bodyPr/>
          <a:lstStyle/>
          <a:p>
            <a:r>
              <a:rPr lang="ru-RU" sz="2400" dirty="0" err="1" smtClean="0"/>
              <a:t>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поселень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трипільських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часів</a:t>
            </a:r>
            <a:r>
              <a:rPr lang="ru-RU" sz="2400" dirty="0" smtClean="0"/>
              <a:t> (на </a:t>
            </a:r>
            <a:r>
              <a:rPr lang="ru-RU" sz="2400" dirty="0" err="1" smtClean="0"/>
              <a:t>урочищі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Коломийщина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села </a:t>
            </a:r>
            <a:r>
              <a:rPr lang="ru-RU" sz="2400" dirty="0" err="1" smtClean="0"/>
              <a:t>Халеп'я</a:t>
            </a:r>
            <a:r>
              <a:rPr lang="ru-RU" sz="2400" dirty="0" smtClean="0"/>
              <a:t>, у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м. </a:t>
            </a:r>
            <a:r>
              <a:rPr lang="ru-RU" sz="2400" dirty="0" err="1" smtClean="0"/>
              <a:t>Трипілля</a:t>
            </a:r>
            <a:r>
              <a:rPr lang="ru-RU" sz="2400" dirty="0" smtClean="0"/>
              <a:t>) </a:t>
            </a:r>
            <a:r>
              <a:rPr lang="ru-RU" sz="2400" dirty="0" err="1" smtClean="0"/>
              <a:t>розкопано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повністю</a:t>
            </a:r>
            <a:r>
              <a:rPr lang="ru-RU" sz="2400" dirty="0" smtClean="0"/>
              <a:t>. Як показали </a:t>
            </a:r>
            <a:r>
              <a:rPr lang="ru-RU" sz="2400" dirty="0" err="1" smtClean="0"/>
              <a:t>розкопки</a:t>
            </a:r>
            <a:r>
              <a:rPr lang="ru-RU" sz="2400" dirty="0" smtClean="0"/>
              <a:t>, </a:t>
            </a:r>
            <a:r>
              <a:rPr lang="ru-RU" sz="2400" dirty="0" err="1" smtClean="0"/>
              <a:t>властивою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особливістю</a:t>
            </a:r>
            <a:r>
              <a:rPr lang="ru-RU" sz="2400" dirty="0" smtClean="0"/>
              <a:t> селища </a:t>
            </a:r>
            <a:r>
              <a:rPr lang="ru-RU" sz="2400" dirty="0" err="1" smtClean="0"/>
              <a:t>трипільських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житла</a:t>
            </a:r>
            <a:r>
              <a:rPr lang="ru-RU" sz="2400" dirty="0" smtClean="0"/>
              <a:t> в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селищі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розташовані</a:t>
            </a:r>
            <a:r>
              <a:rPr lang="ru-RU" sz="2400" dirty="0" smtClean="0"/>
              <a:t> по колу. </a:t>
            </a:r>
            <a:r>
              <a:rPr lang="ru-RU" sz="2400" dirty="0" err="1" smtClean="0"/>
              <a:t>Отже</a:t>
            </a:r>
            <a:r>
              <a:rPr lang="ru-RU" sz="2400" dirty="0" smtClean="0"/>
              <a:t>, середина селища становила </a:t>
            </a:r>
            <a:r>
              <a:rPr lang="ru-RU" sz="2400" dirty="0" err="1" smtClean="0"/>
              <a:t>вільну</a:t>
            </a:r>
            <a:r>
              <a:rPr lang="ru-RU" sz="2400" dirty="0" smtClean="0"/>
              <a:t>, </a:t>
            </a:r>
            <a:r>
              <a:rPr lang="ru-RU" sz="2400" dirty="0" err="1" smtClean="0"/>
              <a:t>незабудовану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площу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майдан для </a:t>
            </a:r>
            <a:r>
              <a:rPr lang="ru-RU" sz="2400" dirty="0" err="1" smtClean="0"/>
              <a:t>розташування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рогатої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худоби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9394" name="Picture 2" descr="&amp;TScy;&amp;iecy;&amp;ncy;&amp;tcy;&amp;rcy; &amp;pcy;&amp;iukcy;&amp;dcy;&amp;gcy;&amp;ocy;&amp;tcy;&amp;ocy;&amp;vcy;&amp;kcy;&amp;icy; &amp;dcy;&amp;ocy; &amp;tcy;&amp;iecy;&amp;scy;&amp;tcy;&amp;ucy;&amp;vcy;&amp;acy;&amp;ncy;&amp;ncy;&amp;yacy; &quot;&amp;Lcy;&amp;iukcy;&amp;dcy;&amp;iecy;&amp;r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357694"/>
            <a:ext cx="292892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/>
              <a:t>Житла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600201"/>
            <a:ext cx="5186370" cy="3971940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У </a:t>
            </a:r>
            <a:r>
              <a:rPr lang="ru-RU" sz="2400" dirty="0" err="1" smtClean="0">
                <a:solidFill>
                  <a:srgbClr val="FFFF00"/>
                </a:solidFill>
              </a:rPr>
              <a:t>селищі</a:t>
            </a:r>
            <a:r>
              <a:rPr lang="ru-RU" sz="2400" dirty="0" smtClean="0">
                <a:solidFill>
                  <a:srgbClr val="FFFF00"/>
                </a:solidFill>
              </a:rPr>
              <a:t>, яке </a:t>
            </a:r>
            <a:r>
              <a:rPr lang="ru-RU" sz="2400" dirty="0" err="1" smtClean="0">
                <a:solidFill>
                  <a:srgbClr val="FFFF00"/>
                </a:solidFill>
              </a:rPr>
              <a:t>розкопано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Коломийщині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було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біля</a:t>
            </a:r>
            <a:r>
              <a:rPr lang="ru-RU" sz="2400" dirty="0" smtClean="0">
                <a:solidFill>
                  <a:srgbClr val="FFFF00"/>
                </a:solidFill>
              </a:rPr>
              <a:t> 30 </a:t>
            </a:r>
            <a:r>
              <a:rPr lang="ru-RU" sz="2400" dirty="0" err="1" smtClean="0">
                <a:solidFill>
                  <a:srgbClr val="FFFF00"/>
                </a:solidFill>
              </a:rPr>
              <a:t>жител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житла</a:t>
            </a:r>
            <a:r>
              <a:rPr lang="ru-RU" sz="2400" dirty="0" smtClean="0">
                <a:solidFill>
                  <a:srgbClr val="FFFF00"/>
                </a:solidFill>
              </a:rPr>
              <a:t> - </a:t>
            </a:r>
            <a:r>
              <a:rPr lang="ru-RU" sz="2400" dirty="0" err="1" smtClean="0">
                <a:solidFill>
                  <a:srgbClr val="FFFF00"/>
                </a:solidFill>
              </a:rPr>
              <a:t>великі</a:t>
            </a:r>
            <a:r>
              <a:rPr lang="ru-RU" sz="2400" dirty="0" smtClean="0">
                <a:solidFill>
                  <a:srgbClr val="FFFF00"/>
                </a:solidFill>
              </a:rPr>
              <a:t> (до 4-5 м у ширину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до 15-20 м у </a:t>
            </a:r>
            <a:r>
              <a:rPr lang="ru-RU" sz="2400" dirty="0" err="1" smtClean="0">
                <a:solidFill>
                  <a:srgbClr val="FFFF00"/>
                </a:solidFill>
              </a:rPr>
              <a:t>довжину</a:t>
            </a:r>
            <a:r>
              <a:rPr lang="ru-RU" sz="2400" dirty="0" smtClean="0">
                <a:solidFill>
                  <a:srgbClr val="FFFF00"/>
                </a:solidFill>
              </a:rPr>
              <a:t>). </a:t>
            </a:r>
            <a:r>
              <a:rPr lang="ru-RU" sz="2400" dirty="0" err="1" smtClean="0">
                <a:solidFill>
                  <a:srgbClr val="FFFF00"/>
                </a:solidFill>
              </a:rPr>
              <a:t>Українська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селянська</a:t>
            </a:r>
            <a:r>
              <a:rPr lang="ru-RU" sz="2400" dirty="0" smtClean="0">
                <a:solidFill>
                  <a:srgbClr val="FFFF00"/>
                </a:solidFill>
              </a:rPr>
              <a:t> хата - </a:t>
            </a:r>
            <a:r>
              <a:rPr lang="ru-RU" sz="2400" dirty="0" err="1" smtClean="0">
                <a:solidFill>
                  <a:srgbClr val="FFFF00"/>
                </a:solidFill>
              </a:rPr>
              <a:t>це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піч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добудованим</a:t>
            </a:r>
            <a:r>
              <a:rPr lang="ru-RU" sz="2400" dirty="0" smtClean="0">
                <a:solidFill>
                  <a:srgbClr val="FFFF00"/>
                </a:solidFill>
              </a:rPr>
              <a:t> до </a:t>
            </a:r>
            <a:r>
              <a:rPr lang="ru-RU" sz="2400" dirty="0" err="1" smtClean="0">
                <a:solidFill>
                  <a:srgbClr val="FFFF00"/>
                </a:solidFill>
              </a:rPr>
              <a:t>печі</a:t>
            </a:r>
            <a:r>
              <a:rPr lang="ru-RU" sz="2400" dirty="0" smtClean="0">
                <a:solidFill>
                  <a:srgbClr val="FFFF00"/>
                </a:solidFill>
              </a:rPr>
              <a:t> простором, </a:t>
            </a:r>
            <a:r>
              <a:rPr lang="ru-RU" sz="2400" dirty="0" err="1" smtClean="0">
                <a:solidFill>
                  <a:srgbClr val="FFFF00"/>
                </a:solidFill>
              </a:rPr>
              <a:t>що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охоплює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піл</a:t>
            </a:r>
            <a:r>
              <a:rPr lang="ru-RU" sz="2400" dirty="0" smtClean="0">
                <a:solidFill>
                  <a:srgbClr val="FFFF00"/>
                </a:solidFill>
              </a:rPr>
              <a:t> (</a:t>
            </a:r>
            <a:r>
              <a:rPr lang="ru-RU" sz="2400" dirty="0" err="1" smtClean="0">
                <a:solidFill>
                  <a:srgbClr val="FFFF00"/>
                </a:solidFill>
              </a:rPr>
              <a:t>місце</a:t>
            </a:r>
            <a:r>
              <a:rPr lang="ru-RU" sz="2400" dirty="0" smtClean="0">
                <a:solidFill>
                  <a:srgbClr val="FFFF00"/>
                </a:solidFill>
              </a:rPr>
              <a:t> для </a:t>
            </a:r>
            <a:r>
              <a:rPr lang="ru-RU" sz="2400" dirty="0" err="1" smtClean="0">
                <a:solidFill>
                  <a:srgbClr val="FFFF00"/>
                </a:solidFill>
              </a:rPr>
              <a:t>спання</a:t>
            </a:r>
            <a:r>
              <a:rPr lang="ru-RU" sz="2400" dirty="0" smtClean="0">
                <a:solidFill>
                  <a:srgbClr val="FFFF00"/>
                </a:solidFill>
              </a:rPr>
              <a:t>), </a:t>
            </a:r>
            <a:r>
              <a:rPr lang="ru-RU" sz="2400" dirty="0" err="1" smtClean="0">
                <a:solidFill>
                  <a:srgbClr val="FFFF00"/>
                </a:solidFill>
              </a:rPr>
              <a:t>який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прилягає</a:t>
            </a:r>
            <a:r>
              <a:rPr lang="ru-RU" sz="2400" dirty="0" smtClean="0">
                <a:solidFill>
                  <a:srgbClr val="FFFF00"/>
                </a:solidFill>
              </a:rPr>
              <a:t> до </a:t>
            </a:r>
            <a:r>
              <a:rPr lang="ru-RU" sz="2400" dirty="0" err="1" smtClean="0">
                <a:solidFill>
                  <a:srgbClr val="FFFF00"/>
                </a:solidFill>
              </a:rPr>
              <a:t>печі</a:t>
            </a:r>
            <a:r>
              <a:rPr lang="ru-RU" sz="2400" dirty="0" smtClean="0">
                <a:solidFill>
                  <a:srgbClr val="FFFF00"/>
                </a:solidFill>
              </a:rPr>
              <a:t> та </a:t>
            </a:r>
            <a:r>
              <a:rPr lang="ru-RU" sz="2400" dirty="0" err="1" smtClean="0">
                <a:solidFill>
                  <a:srgbClr val="FFFF00"/>
                </a:solidFill>
              </a:rPr>
              <a:t>стіл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поставлений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площі</a:t>
            </a:r>
            <a:r>
              <a:rPr lang="ru-RU" sz="2400" dirty="0" smtClean="0">
                <a:solidFill>
                  <a:srgbClr val="FFFF00"/>
                </a:solidFill>
              </a:rPr>
              <a:t>, де </a:t>
            </a:r>
            <a:r>
              <a:rPr lang="ru-RU" sz="2400" dirty="0" err="1" smtClean="0">
                <a:solidFill>
                  <a:srgbClr val="FFFF00"/>
                </a:solidFill>
              </a:rPr>
              <a:t>порається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господиня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Ця</a:t>
            </a:r>
            <a:r>
              <a:rPr lang="ru-RU" sz="2400" dirty="0" smtClean="0">
                <a:solidFill>
                  <a:srgbClr val="FFFF00"/>
                </a:solidFill>
              </a:rPr>
              <a:t> хата - </a:t>
            </a:r>
            <a:r>
              <a:rPr lang="ru-RU" sz="2400" dirty="0" err="1" smtClean="0">
                <a:solidFill>
                  <a:srgbClr val="FFFF00"/>
                </a:solidFill>
              </a:rPr>
              <a:t>однопокоєва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або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двопокоєва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розподілена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сіньми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60418" name="Picture 2" descr="&amp;Vcy;&amp;iukcy;&amp;dcy;&amp;kcy;&amp;rcy;&amp;icy;&amp;tcy;&amp;tcy;&amp;yacy; &amp;tcy;&amp;acy; &amp;dcy;&amp;ocy;&amp;scy;&amp;lcy;&amp;iukcy;&amp;dcy;&amp;zhcy;&amp;iecy;&amp;ncy;&amp;ncy;&amp;yacy; &amp;tcy;&amp;rcy;&amp;icy;&amp;pcy;&amp;iukcy;&amp;lcy;&amp;softcy;&amp;scy;&amp;softcy;&amp;kcy;&amp;ocy;&amp;yicy; &amp;kcy;&amp;ucy;&amp;lcy;&amp;softcy;&amp;tcy;&amp;ucy;&amp;r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350043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Ефектний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різнокольоровий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розпис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золотавого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відтінку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жовто-брунатних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червонуватих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рожево-чорних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смуг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справляє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враження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буйної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нестримної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фантазії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сполучень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барв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це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засвідчує</a:t>
            </a:r>
            <a:r>
              <a:rPr lang="ru-RU" sz="2400" dirty="0" smtClean="0">
                <a:solidFill>
                  <a:srgbClr val="FFFF00"/>
                </a:solidFill>
              </a:rPr>
              <a:t> модель </a:t>
            </a:r>
            <a:r>
              <a:rPr lang="ru-RU" sz="2400" dirty="0" err="1" smtClean="0">
                <a:solidFill>
                  <a:srgbClr val="FFFF00"/>
                </a:solidFill>
              </a:rPr>
              <a:t>хати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знайдена</a:t>
            </a:r>
            <a:r>
              <a:rPr lang="ru-RU" sz="2400" dirty="0" smtClean="0">
                <a:solidFill>
                  <a:srgbClr val="FFFF00"/>
                </a:solidFill>
              </a:rPr>
              <a:t> у </a:t>
            </a:r>
            <a:r>
              <a:rPr lang="ru-RU" sz="2400" dirty="0" err="1" smtClean="0">
                <a:solidFill>
                  <a:srgbClr val="FFFF00"/>
                </a:solidFill>
              </a:rPr>
              <a:t>Володимирівці</a:t>
            </a:r>
            <a:r>
              <a:rPr lang="ru-RU" sz="2400" dirty="0" smtClean="0">
                <a:solidFill>
                  <a:srgbClr val="FFFF00"/>
                </a:solidFill>
              </a:rPr>
              <a:t> (</a:t>
            </a:r>
            <a:r>
              <a:rPr lang="ru-RU" sz="2400" dirty="0" err="1" smtClean="0">
                <a:solidFill>
                  <a:srgbClr val="FFFF00"/>
                </a:solidFill>
              </a:rPr>
              <a:t>Уманьщина</a:t>
            </a:r>
            <a:r>
              <a:rPr lang="ru-RU" sz="2400" dirty="0" smtClean="0">
                <a:solidFill>
                  <a:srgbClr val="FFFF00"/>
                </a:solidFill>
              </a:rPr>
              <a:t>). </a:t>
            </a:r>
            <a:r>
              <a:rPr lang="ru-RU" sz="2400" dirty="0" err="1" smtClean="0">
                <a:solidFill>
                  <a:srgbClr val="FFFF00"/>
                </a:solidFill>
              </a:rPr>
              <a:t>Узори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розписів</a:t>
            </a:r>
            <a:r>
              <a:rPr lang="ru-RU" sz="2400" dirty="0" smtClean="0">
                <a:solidFill>
                  <a:srgbClr val="FFFF00"/>
                </a:solidFill>
              </a:rPr>
              <a:t> хат, </a:t>
            </a:r>
            <a:r>
              <a:rPr lang="ru-RU" sz="2400" dirty="0" err="1" smtClean="0">
                <a:solidFill>
                  <a:srgbClr val="FFFF00"/>
                </a:solidFill>
              </a:rPr>
              <a:t>зібрані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Уманьщині</a:t>
            </a:r>
            <a:r>
              <a:rPr lang="ru-RU" sz="2400" dirty="0" smtClean="0">
                <a:solidFill>
                  <a:srgbClr val="FFFF00"/>
                </a:solidFill>
              </a:rPr>
              <a:t> за наших </a:t>
            </a:r>
            <a:r>
              <a:rPr lang="ru-RU" sz="2400" dirty="0" err="1" smtClean="0">
                <a:solidFill>
                  <a:srgbClr val="FFFF00"/>
                </a:solidFill>
              </a:rPr>
              <a:t>часів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вказують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високу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досконалість</a:t>
            </a:r>
            <a:r>
              <a:rPr lang="ru-RU" sz="2400" dirty="0" smtClean="0">
                <a:solidFill>
                  <a:srgbClr val="FFFF00"/>
                </a:solidFill>
              </a:rPr>
              <a:t> смаку, </a:t>
            </a:r>
            <a:r>
              <a:rPr lang="ru-RU" sz="2400" dirty="0" err="1" smtClean="0">
                <a:solidFill>
                  <a:srgbClr val="FFFF00"/>
                </a:solidFill>
              </a:rPr>
              <a:t>але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немає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сумніву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що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розквіту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ця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ділянка</a:t>
            </a:r>
            <a:r>
              <a:rPr lang="ru-RU" sz="2400" dirty="0" smtClean="0">
                <a:solidFill>
                  <a:srgbClr val="FFFF00"/>
                </a:solidFill>
              </a:rPr>
              <a:t> народного </a:t>
            </a:r>
            <a:r>
              <a:rPr lang="ru-RU" sz="2400" dirty="0" err="1" smtClean="0">
                <a:solidFill>
                  <a:srgbClr val="FFFF00"/>
                </a:solidFill>
              </a:rPr>
              <a:t>мистецтва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досягла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вже</a:t>
            </a:r>
            <a:r>
              <a:rPr lang="ru-RU" sz="2400" dirty="0" smtClean="0">
                <a:solidFill>
                  <a:srgbClr val="FFFF00"/>
                </a:solidFill>
              </a:rPr>
              <a:t> за </a:t>
            </a:r>
            <a:r>
              <a:rPr lang="ru-RU" sz="2400" dirty="0" err="1" smtClean="0">
                <a:solidFill>
                  <a:srgbClr val="FFFF00"/>
                </a:solidFill>
              </a:rPr>
              <a:t>трипільських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часів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endParaRPr lang="ru-RU" sz="40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/>
              <a:t>Житла</a:t>
            </a:r>
            <a:endParaRPr lang="ru-RU" sz="6000" dirty="0"/>
          </a:p>
        </p:txBody>
      </p:sp>
      <p:pic>
        <p:nvPicPr>
          <p:cNvPr id="61442" name="Picture 2" descr="&amp;Scy;&amp;lcy;&amp;iecy;&amp;dcy;&amp;ycy; &amp;kcy;&amp;ucy;&amp;lcy;&amp;softcy;&amp;tcy;&amp;ucy;&amp;rcy;&amp;ycy; &amp;Tcy;&amp;rcy;&amp;icy;&amp;pcy;&amp;ocy;&amp;lcy;&amp;softcy;&amp;yacy; &amp;vcy; &amp;ucy;&amp;kcy;&amp;rcy;&amp;acy;&amp;icy;&amp;ncy;&amp;scy;&amp;kcy;&amp;ocy;&amp;jcy; &amp;acy;&amp;rcy;&amp;khcy;&amp;icy;&amp;tcy;&amp;iecy;&amp;kcy;&amp;tcy;&amp;ucy;&amp;rcy;&amp;iecy; - &amp;Scy;&amp;ocy;&amp;vcy;&amp;rcy;&amp;iecy;&amp;mcy;&amp;iecy;&amp;ncy;&amp;ncy;&amp;acy;&amp;yacy;_&amp;acy;&amp;rcy;&amp;khcy;&amp;icy;&amp;tcy;&amp;iecy;&amp;kcy;&amp;tcy;&amp;u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714884"/>
            <a:ext cx="3500430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>
                <a:solidFill>
                  <a:srgbClr val="FFFF00"/>
                </a:solidFill>
              </a:rPr>
              <a:t>Мистецтво трипільців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600200"/>
            <a:ext cx="5972188" cy="4525963"/>
          </a:xfrm>
        </p:spPr>
        <p:txBody>
          <a:bodyPr/>
          <a:lstStyle/>
          <a:p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прикметною</a:t>
            </a:r>
            <a:r>
              <a:rPr lang="ru-RU" dirty="0" smtClean="0"/>
              <a:t>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знахідок</a:t>
            </a:r>
            <a:r>
              <a:rPr lang="ru-RU" dirty="0" smtClean="0"/>
              <a:t> у </a:t>
            </a:r>
            <a:r>
              <a:rPr lang="ru-RU" dirty="0" err="1" smtClean="0"/>
              <a:t>трипільців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орнаментальна</a:t>
            </a:r>
            <a:r>
              <a:rPr lang="ru-RU" dirty="0" smtClean="0"/>
              <a:t> </a:t>
            </a:r>
            <a:r>
              <a:rPr lang="ru-RU" dirty="0" err="1" smtClean="0"/>
              <a:t>кераміка</a:t>
            </a:r>
            <a:r>
              <a:rPr lang="ru-RU" dirty="0" smtClean="0"/>
              <a:t>. Вони </a:t>
            </a:r>
            <a:r>
              <a:rPr lang="ru-RU" dirty="0" err="1" smtClean="0"/>
              <a:t>виробляли</a:t>
            </a:r>
            <a:r>
              <a:rPr lang="ru-RU" dirty="0" smtClean="0"/>
              <a:t> два роди посуду: </a:t>
            </a:r>
            <a:r>
              <a:rPr lang="ru-RU" dirty="0" err="1" smtClean="0"/>
              <a:t>столовий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припасовий</a:t>
            </a:r>
            <a:r>
              <a:rPr lang="ru-RU" dirty="0" smtClean="0"/>
              <a:t> (</a:t>
            </a:r>
            <a:r>
              <a:rPr lang="ru-RU" dirty="0" err="1" smtClean="0"/>
              <a:t>тобто</a:t>
            </a:r>
            <a:r>
              <a:rPr lang="ru-RU" dirty="0" smtClean="0"/>
              <a:t> на </a:t>
            </a:r>
            <a:r>
              <a:rPr lang="ru-RU" dirty="0" err="1" smtClean="0"/>
              <a:t>харчеві</a:t>
            </a:r>
            <a:r>
              <a:rPr lang="ru-RU" dirty="0" smtClean="0"/>
              <a:t> припаси). </a:t>
            </a:r>
            <a:r>
              <a:rPr lang="ru-RU" dirty="0" err="1" smtClean="0"/>
              <a:t>Столовий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прикрашений</a:t>
            </a:r>
            <a:r>
              <a:rPr lang="ru-RU" dirty="0" smtClean="0"/>
              <a:t> </a:t>
            </a:r>
            <a:r>
              <a:rPr lang="ru-RU" dirty="0" err="1" smtClean="0"/>
              <a:t>мальованою</a:t>
            </a:r>
            <a:r>
              <a:rPr lang="ru-RU" dirty="0" smtClean="0"/>
              <a:t> </a:t>
            </a:r>
            <a:r>
              <a:rPr lang="ru-RU" dirty="0" smtClean="0"/>
              <a:t>орнаментикою.</a:t>
            </a:r>
            <a:endParaRPr lang="ru-RU" dirty="0"/>
          </a:p>
        </p:txBody>
      </p:sp>
      <p:pic>
        <p:nvPicPr>
          <p:cNvPr id="62466" name="Picture 2" descr="&amp;Dcy;&amp;ocy;&amp;icy;&amp;scy;&amp;tcy;&amp;ocy;&amp;rcy;&amp;icy;&amp;chcy;&amp;iecy;&amp;scy;&amp;kcy;&amp;icy;&amp;iecy; &amp;pcy;&amp;ocy;&amp;icy;&amp;scy;&amp;kcy;&amp;icy; &amp;Bcy;&amp;ocy;&amp;gcy;&amp;acy;, &amp;chcy;&amp;acy;&amp;scy;&amp;tcy;&amp;softcy; 3 - &amp;Scy;&amp;ocy;&amp;ocy;&amp;bcy;&amp;shchcy;&amp;iecy;&amp;scy;&amp;tcy;&amp;vcy;&amp;ocy; &quot;&amp;Rcy;&amp;iecy;&amp;lcy;&amp;icy;&amp;gcy;&amp;icy;&amp;yacy; &amp;icy; &amp;kcy;&amp;ucy;&amp;lcy;&amp;softcy;&amp;tcy;&amp;ucy;&amp;rcy;&amp;acy;&quot; / &amp;Rcy;&amp;acy;&amp;zcy;&amp;ncy;&amp;o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03479"/>
            <a:ext cx="2714612" cy="195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8" name="Picture 4" descr="&amp;Ucy;&amp;scy;&amp;acy;&amp;tcy;&amp;ocy;&amp;vcy;&amp;scy;&amp;kcy;&amp;acy;&amp;yacy; &amp;kcy;&amp;ucy;&amp;lcy;&amp;softcy;&amp;tcy;&amp;ucy;&amp;rcy;&amp;acy; &amp;pcy;&amp;ocy;&amp;ncy;&amp;yacy;&amp;t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271461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/>
          <a:lstStyle/>
          <a:p>
            <a:r>
              <a:rPr lang="ru-RU" dirty="0" err="1" smtClean="0"/>
              <a:t>Розпис</a:t>
            </a:r>
            <a:r>
              <a:rPr lang="ru-RU" dirty="0" smtClean="0"/>
              <a:t> </a:t>
            </a:r>
            <a:r>
              <a:rPr lang="ru-RU" dirty="0" err="1" smtClean="0"/>
              <a:t>робили</a:t>
            </a:r>
            <a:r>
              <a:rPr lang="ru-RU" dirty="0" smtClean="0"/>
              <a:t> </a:t>
            </a:r>
            <a:r>
              <a:rPr lang="ru-RU" dirty="0" err="1" smtClean="0"/>
              <a:t>трипільці</a:t>
            </a:r>
            <a:r>
              <a:rPr lang="ru-RU" dirty="0" smtClean="0"/>
              <a:t> </a:t>
            </a:r>
            <a:r>
              <a:rPr lang="ru-RU" dirty="0" err="1" smtClean="0"/>
              <a:t>чорним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червоним</a:t>
            </a:r>
            <a:r>
              <a:rPr lang="ru-RU" dirty="0" smtClean="0"/>
              <a:t>, </a:t>
            </a:r>
            <a:r>
              <a:rPr lang="ru-RU" dirty="0" err="1" smtClean="0"/>
              <a:t>білим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червоно-брунат-ними</a:t>
            </a:r>
            <a:r>
              <a:rPr lang="ru-RU" dirty="0" smtClean="0"/>
              <a:t> </a:t>
            </a:r>
            <a:r>
              <a:rPr lang="ru-RU" dirty="0" err="1" smtClean="0"/>
              <a:t>кольорами</a:t>
            </a:r>
            <a:r>
              <a:rPr lang="ru-RU" dirty="0" smtClean="0"/>
              <a:t>. На </a:t>
            </a:r>
            <a:r>
              <a:rPr lang="ru-RU" dirty="0" err="1" smtClean="0"/>
              <a:t>малюнках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овалі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півовалі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, води. Були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фігурки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 </a:t>
            </a:r>
            <a:r>
              <a:rPr lang="ru-RU" dirty="0" err="1" smtClean="0"/>
              <a:t>свійських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>
                <a:solidFill>
                  <a:srgbClr val="FFFF00"/>
                </a:solidFill>
              </a:rPr>
              <a:t>Мистецтво трипільців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64514" name="Picture 2" descr="&amp;Rcy;&amp;ocy;&amp;scy;&amp;scy;&amp;icy;&amp;jcy;&amp;scy;&amp;kcy;&amp;icy;&amp;iecy; &amp;Bcy;&amp;IEcy;&amp;Dcy;&amp;Lcy;&amp;Icy;&amp;Ncy;&amp;Gcy;&amp;Tcy;&amp;Ocy;&amp;Ncy;&amp;Ycy; &amp;ocy;&amp;bcy;&amp;hardcy;&amp;iecy;&amp;dcy;&amp;icy;&amp;ncy;&amp;yacy;&amp;jcy;&amp;tcy;&amp;iecy;&amp;scy;&amp;softcy; - &amp;Scy;&amp;tcy;&amp;rcy;&amp;acy;&amp;ncy;&amp;icy;&amp;tscy;&amp;acy; 2444 - k-9 &amp;Fcy;&amp;ocy;&amp;rcy;&amp;ucy;&amp;mcy;. &amp;Ocy; &amp;scy;&amp;ocy;&amp;bcy;&amp;acy;&amp;kcy;&amp;acy;&amp;khcy;, &amp;dcy;&amp;rcy;&amp;iecy;&amp;scy;&amp;scy;&amp;icy;&amp;rcy;&amp;ocy;&amp;vcy;&amp;kcy;&amp;iecy; &amp;icy; &amp;zhcy;&amp;icy;&amp;zcy;&amp;ncy;&amp;icy; - &amp;rcy;&amp;acy;&amp;zcy;&amp;ucy;&amp;m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4978" y="3840275"/>
            <a:ext cx="3279022" cy="301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/>
              <a:t>Господарство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</p:spPr>
        <p:txBody>
          <a:bodyPr/>
          <a:lstStyle/>
          <a:p>
            <a:pPr algn="ctr"/>
            <a:r>
              <a:rPr lang="uk-UA" dirty="0" smtClean="0"/>
              <a:t>Землеробство;</a:t>
            </a:r>
          </a:p>
          <a:p>
            <a:pPr algn="ctr"/>
            <a:r>
              <a:rPr lang="uk-UA" dirty="0" smtClean="0"/>
              <a:t>Скотарство;</a:t>
            </a:r>
          </a:p>
          <a:p>
            <a:pPr algn="ctr"/>
            <a:r>
              <a:rPr lang="uk-UA" dirty="0" smtClean="0"/>
              <a:t>Полювання;</a:t>
            </a:r>
          </a:p>
          <a:p>
            <a:pPr algn="ctr"/>
            <a:r>
              <a:rPr lang="uk-UA" dirty="0" smtClean="0"/>
              <a:t>Збиральництво;</a:t>
            </a:r>
          </a:p>
          <a:p>
            <a:pPr algn="ctr"/>
            <a:r>
              <a:rPr lang="uk-UA" dirty="0" smtClean="0"/>
              <a:t>Кераміка.</a:t>
            </a:r>
            <a:endParaRPr lang="ru-RU" dirty="0"/>
          </a:p>
        </p:txBody>
      </p:sp>
      <p:pic>
        <p:nvPicPr>
          <p:cNvPr id="63490" name="Picture 2" descr="&amp;Ncy;&amp;iecy;&amp;vcy;&amp;iukcy;&amp;dcy;&amp;ocy;&amp;mcy;&amp;acy; &amp;iukcy;&amp;scy;&amp;tcy;&amp;ocy;&amp;rcy;&amp;iukcy;&amp;yacy; &amp;Ocy;&amp;bcy;&amp;ucy;&amp;khcy;&amp;ocy;&amp;vcy;&amp;acy;: &amp;vcy;&amp;iukcy;&amp;dcy; &amp;pcy;&amp;iecy;&amp;rcy;&amp;vcy;&amp;iukcy;&amp;scy;&amp;ncy;&amp;icy;&amp;khcy; &amp;lcy;&amp;yucy;&amp;dcy;&amp;iecy;&amp;jcy; &amp;dcy;&amp;ocy; &amp;pcy;&amp;rcy;&amp;acy;&amp;vcy;&amp;iukcy;&amp;kcy;&amp;iukcy;&amp;ncy;&amp;gcy;&amp;iukcy;&amp;vcy; - &amp;Icy;&amp;ncy;&amp;fcy;&amp;ocy;&amp;rcy;&amp;mcy;&amp;acy;&amp;tscy;&amp;icy;&amp;ocy;&amp;ncy;&amp;ncy;&amp;ocy;-&amp;Rcy;&amp;acy;&amp;zcy;&amp;vcy;&amp;lcy;&amp;iecy;&amp;kcy;&amp;acy;&amp;tcy;&amp;iecy;&amp;lcy;&amp;softcy;&amp;ncy;&amp;ycy;&amp;jcy; &amp;Pcy;&amp;ocy;&amp;rcy;&amp;tcy;&amp;acy;&amp;lcy; &amp;gcy;&amp;ocy;&amp;rcy;&amp;ocy;&amp;dcy;&amp;acy; &amp;Ocy;&amp;bcy;&amp;ucy;&amp;khcy;&amp;ocy;&amp;vcy;&amp;acy; &amp;icy; &amp;Ocy;&amp;bcy;&amp;ucy;&amp;khcy;&amp;ocy;&amp;vcy;&amp;scy;&amp;kcy;&amp;ocy;&amp;g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857620" cy="5028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&amp;Scy;&amp;softcy;&amp;ocy;&amp;gcy;&amp;ocy;&amp;dcy;&amp;ncy;&amp;iukcy; &amp;pcy;&amp;iecy;&amp;rcy;&amp;iecy;&amp;pcy;&amp;ocy;&amp;khcy;&amp;ocy;&amp;vcy;&amp;acy;&amp;lcy;&amp;icy; &amp;ocy;&amp;scy;&amp;tcy;&amp;acy;&amp;ncy;&amp;kcy;&amp;icy; &amp;pcy;&amp;ocy;&amp;ncy;&amp;acy;&amp;dcy; 600 &amp;ocy;&amp;scy;&amp;iukcy;&amp;bcy;, &amp;scy;&amp;tcy;&amp;rcy;&amp;acy;&amp;chcy;&amp;iecy;&amp;ncy;&amp;icy;&amp;khcy; &amp;Ncy;&amp;Kcy;&amp;Vcy;&amp;Scy; &amp;ucy; 1939-1941 &amp;rcy;&amp;ocy;&amp;kcy;&amp;acy;&amp;khcy; - urb_a - &amp;Scy;&amp;ocy;&amp;khcy;&amp;rcy;&amp;acy;&amp;ncy;&amp;iecy;&amp;ncy;&amp;ncy;&amp;acy;&amp;yacy; &amp;zcy;&amp;acy;&amp;pcy;&amp;icy;&amp;scy;&amp;softcy; &amp;vcy; &amp;kcy;&amp;ecy;&amp;shcy;&amp;iecy; Ljrat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500570"/>
            <a:ext cx="3482573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/>
              <a:t>Поховання трипільців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429132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Одним із обрядів трипільців, який можна найбільше дослідити, є поховання. </a:t>
            </a:r>
            <a:r>
              <a:rPr lang="ru-RU" dirty="0" smtClean="0">
                <a:solidFill>
                  <a:srgbClr val="FFFF00"/>
                </a:solidFill>
              </a:rPr>
              <a:t>На </a:t>
            </a:r>
            <a:r>
              <a:rPr lang="ru-RU" dirty="0" err="1" smtClean="0">
                <a:solidFill>
                  <a:srgbClr val="FFFF00"/>
                </a:solidFill>
              </a:rPr>
              <a:t>відміну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ранніх</a:t>
            </a:r>
            <a:r>
              <a:rPr lang="ru-RU" dirty="0" smtClean="0">
                <a:solidFill>
                  <a:srgbClr val="FFFF00"/>
                </a:solidFill>
              </a:rPr>
              <a:t>, труп не </a:t>
            </a:r>
            <a:r>
              <a:rPr lang="ru-RU" dirty="0" err="1" smtClean="0">
                <a:solidFill>
                  <a:srgbClr val="FFFF00"/>
                </a:solidFill>
              </a:rPr>
              <a:t>спалювався</a:t>
            </a:r>
            <a:r>
              <a:rPr lang="ru-RU" dirty="0" smtClean="0">
                <a:solidFill>
                  <a:srgbClr val="FFFF00"/>
                </a:solidFill>
              </a:rPr>
              <a:t>, а </a:t>
            </a:r>
            <a:r>
              <a:rPr lang="ru-RU" dirty="0" err="1" smtClean="0">
                <a:solidFill>
                  <a:srgbClr val="FFFF00"/>
                </a:solidFill>
              </a:rPr>
              <a:t>ховався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скорченому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вигляді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Такі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відомі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наприклад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під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Одесою</a:t>
            </a:r>
            <a:r>
              <a:rPr lang="ru-RU" dirty="0" smtClean="0">
                <a:solidFill>
                  <a:srgbClr val="FFFF00"/>
                </a:solidFill>
              </a:rPr>
              <a:t> (Красна </a:t>
            </a:r>
            <a:r>
              <a:rPr lang="ru-RU" dirty="0" err="1" smtClean="0">
                <a:solidFill>
                  <a:srgbClr val="FFFF00"/>
                </a:solidFill>
              </a:rPr>
              <a:t>Слобідка</a:t>
            </a:r>
            <a:r>
              <a:rPr lang="ru-RU" dirty="0" smtClean="0">
                <a:solidFill>
                  <a:srgbClr val="FFFF00"/>
                </a:solidFill>
              </a:rPr>
              <a:t>), Херсоном (</a:t>
            </a:r>
            <a:r>
              <a:rPr lang="ru-RU" dirty="0" err="1" smtClean="0">
                <a:solidFill>
                  <a:srgbClr val="FFFF00"/>
                </a:solidFill>
              </a:rPr>
              <a:t>Білозірка</a:t>
            </a:r>
            <a:r>
              <a:rPr lang="ru-RU" dirty="0" smtClean="0">
                <a:solidFill>
                  <a:srgbClr val="FFFF00"/>
                </a:solidFill>
              </a:rPr>
              <a:t>), в </a:t>
            </a:r>
            <a:r>
              <a:rPr lang="ru-RU" dirty="0" err="1" smtClean="0">
                <a:solidFill>
                  <a:srgbClr val="FFFF00"/>
                </a:solidFill>
              </a:rPr>
              <a:t>Усатові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theme/theme1.xml><?xml version="1.0" encoding="utf-8"?>
<a:theme xmlns:a="http://schemas.openxmlformats.org/drawingml/2006/main" name="Шаблон оформления 'Красно-черная рельефная бумага'">
  <a:themeElements>
    <a:clrScheme name="Шаблон оформления 'Красно-черная рельефная бумага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Красно-черная рельефная бумага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Красно-черная рельефная бумага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Красно-черная рельефная бумага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Красно-черная рельефная бумага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Красно-черная рельефная бумага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Красно-черная рельефная бумага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Красно-черная рельефная бумага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Красно-черная рельефная бумага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Красно-черная рельефная бумага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Красно-черная рельефная бумага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Красно-черная рельефная бумага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Красно-черная рельефная бумага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Красно-черная рельефная бумага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'Красно-черная рельефная бумага'</Template>
  <TotalTime>286</TotalTime>
  <Words>429</Words>
  <Application>Microsoft Office PowerPoint</Application>
  <PresentationFormat>Экран (4:3)</PresentationFormat>
  <Paragraphs>29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оформления 'Красно-черная рельефная бумага'</vt:lpstr>
      <vt:lpstr>Трипільська культура</vt:lpstr>
      <vt:lpstr>Походження культури</vt:lpstr>
      <vt:lpstr>Форма селищ</vt:lpstr>
      <vt:lpstr>Житла</vt:lpstr>
      <vt:lpstr>Житла</vt:lpstr>
      <vt:lpstr>Мистецтво трипільців</vt:lpstr>
      <vt:lpstr>Мистецтво трипільців</vt:lpstr>
      <vt:lpstr>Господарство</vt:lpstr>
      <vt:lpstr>Поховання трипільців</vt:lpstr>
      <vt:lpstr>Поховання трипільців</vt:lpstr>
      <vt:lpstr>Дякую за увагу!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User</cp:lastModifiedBy>
  <cp:revision>66</cp:revision>
  <dcterms:created xsi:type="dcterms:W3CDTF">2009-04-13T17:34:25Z</dcterms:created>
  <dcterms:modified xsi:type="dcterms:W3CDTF">2015-02-02T18:46:13Z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TC101080301049</vt:lpwstr>
  </property>
  <property fmtid="{D5CDD505-2E9C-101B-9397-08002B2CF9AE}" pid="3" name="NXTAG2">
    <vt:lpwstr>0008003c070000000000010250600207f7000400038000</vt:lpwstr>
  </property>
</Properties>
</file>