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6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F57B-35E4-4545-ACDE-12431E27DF01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AA507-3623-4E89-B31B-11998A8D9101}" type="slidenum">
              <a:rPr lang="ru-RU" smtClean="0"/>
              <a:t>‹#›</a:t>
            </a:fld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1052736"/>
            <a:ext cx="7086600" cy="1470025"/>
          </a:xfrm>
        </p:spPr>
        <p:txBody>
          <a:bodyPr/>
          <a:lstStyle/>
          <a:p>
            <a:r>
              <a:rPr lang="ru-RU" dirty="0" smtClean="0"/>
              <a:t>Казацкое военное искусство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624736" cy="34563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ученица 8-А класса</a:t>
            </a:r>
          </a:p>
          <a:p>
            <a:r>
              <a:rPr lang="ru-RU" dirty="0" smtClean="0"/>
              <a:t>гимназии имени </a:t>
            </a:r>
            <a:r>
              <a:rPr lang="ru-RU" dirty="0" err="1" smtClean="0"/>
              <a:t>Трублаини</a:t>
            </a:r>
            <a:endParaRPr lang="ru-RU" dirty="0" smtClean="0"/>
          </a:p>
          <a:p>
            <a:r>
              <a:rPr lang="ru-RU" dirty="0" smtClean="0"/>
              <a:t>г. </a:t>
            </a:r>
            <a:r>
              <a:rPr lang="ru-RU" dirty="0" err="1" smtClean="0"/>
              <a:t>Ровенёк</a:t>
            </a:r>
            <a:endParaRPr lang="ru-RU" dirty="0" smtClean="0"/>
          </a:p>
          <a:p>
            <a:r>
              <a:rPr lang="ru-RU" dirty="0" err="1" smtClean="0"/>
              <a:t>Григор</a:t>
            </a:r>
            <a:r>
              <a:rPr lang="ru-RU" smtClean="0"/>
              <a:t> </a:t>
            </a:r>
            <a:r>
              <a:rPr lang="ru-RU" smtClean="0"/>
              <a:t>Татьяна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891848" cy="31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66" y="3356992"/>
            <a:ext cx="257324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5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Сабля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04664"/>
            <a:ext cx="6629400" cy="4224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рубяще-режущее и колюще-режущее клинковое холодное оружие. Клинок сабли, как правило, однолезвийный (в ряде случаев — с полуторной заточкой), имеет характерный изгиб в сторону обуха. Средняя длина клинка — 80—110 см.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4242048" cy="298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3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Келеп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60648"/>
            <a:ext cx="6629400" cy="4224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принадлежал </a:t>
            </a:r>
            <a:r>
              <a:rPr lang="ru-RU" dirty="0"/>
              <a:t>к любимым объектов казацкой симпатии: говорили, что он лишь трогает ребра врага.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7" y="2555580"/>
            <a:ext cx="6182564" cy="42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8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6629400" cy="1143000"/>
          </a:xfrm>
        </p:spPr>
        <p:txBody>
          <a:bodyPr/>
          <a:lstStyle/>
          <a:p>
            <a:r>
              <a:rPr lang="ru-RU" dirty="0" smtClean="0"/>
              <a:t>Лук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2576" y="1268760"/>
            <a:ext cx="5904656" cy="580556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является </a:t>
            </a:r>
            <a:r>
              <a:rPr lang="ru-RU" dirty="0"/>
              <a:t>важным элементом на портретах казацкой старшины, например - на известном портрете Байды </a:t>
            </a:r>
            <a:r>
              <a:rPr lang="ru-RU" dirty="0" err="1"/>
              <a:t>Вишневецкого</a:t>
            </a:r>
            <a:r>
              <a:rPr lang="ru-RU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43" y="13905"/>
            <a:ext cx="467677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0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93" y="908720"/>
            <a:ext cx="5411944" cy="423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2576" y="1052736"/>
            <a:ext cx="7848872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Казацкое войско состояло из пехоты, конницы и артиллерийских войск. </a:t>
            </a:r>
            <a:r>
              <a:rPr lang="ru-RU" dirty="0" smtClean="0"/>
              <a:t>Делилось казацкое </a:t>
            </a:r>
            <a:r>
              <a:rPr lang="ru-RU" dirty="0"/>
              <a:t>войско на полки, сотни и курени</a:t>
            </a:r>
            <a:r>
              <a:rPr lang="ru-RU" dirty="0" smtClean="0"/>
              <a:t>.. </a:t>
            </a:r>
            <a:r>
              <a:rPr lang="ru-RU" dirty="0"/>
              <a:t>Полком командовал полковник, сотней — сотник, куренем — куренной атаман. Артиллерия находилась в подчинении у </a:t>
            </a:r>
            <a:r>
              <a:rPr lang="ru-RU" dirty="0" err="1" smtClean="0"/>
              <a:t>обозногоКазаки</a:t>
            </a:r>
            <a:r>
              <a:rPr lang="ru-RU" dirty="0" smtClean="0"/>
              <a:t> </a:t>
            </a:r>
            <a:r>
              <a:rPr lang="ru-RU" dirty="0"/>
              <a:t>были хорошо вооружены как огнестрельным оружием: мушкетами и пистолями — пехота, карабинами и </a:t>
            </a:r>
            <a:r>
              <a:rPr lang="ru-RU" dirty="0" err="1"/>
              <a:t>бандолетами</a:t>
            </a:r>
            <a:r>
              <a:rPr lang="ru-RU" dirty="0"/>
              <a:t> — конница, так и холодным оружием: саблями, бердышами, кинжалами, </a:t>
            </a:r>
            <a:r>
              <a:rPr lang="ru-RU" dirty="0" err="1"/>
              <a:t>келепами</a:t>
            </a:r>
            <a:r>
              <a:rPr lang="ru-RU" dirty="0"/>
              <a:t>, баграми и др. По водным пространствам казаки передвигались с помощью казацких </a:t>
            </a:r>
            <a:r>
              <a:rPr lang="ru-RU" dirty="0" smtClean="0"/>
              <a:t>— </a:t>
            </a:r>
            <a:r>
              <a:rPr lang="ru-RU" dirty="0"/>
              <a:t>чаек. Каждая Чайка вмещала 50-70 человек и была вооружена 4-6 небольшими пушками.</a:t>
            </a:r>
          </a:p>
        </p:txBody>
      </p:sp>
    </p:spTree>
    <p:extLst>
      <p:ext uri="{BB962C8B-B14F-4D97-AF65-F5344CB8AC3E}">
        <p14:creationId xmlns:p14="http://schemas.microsoft.com/office/powerpoint/2010/main" val="723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Википедия</a:t>
            </a:r>
          </a:p>
          <a:p>
            <a:r>
              <a:rPr lang="ru-RU" dirty="0"/>
              <a:t>Грушевский М. С. История Украины-Руси, Киев, 1936  (</a:t>
            </a:r>
            <a:r>
              <a:rPr lang="ru-RU" dirty="0" err="1"/>
              <a:t>укр</a:t>
            </a:r>
            <a:r>
              <a:rPr lang="ru-RU" dirty="0"/>
              <a:t>.)</a:t>
            </a:r>
          </a:p>
          <a:p>
            <a:r>
              <a:rPr lang="ru-RU" dirty="0"/>
              <a:t>Антонович В. Б. Про казацкие времена на Украине, Киев, 1991  (</a:t>
            </a:r>
            <a:r>
              <a:rPr lang="ru-RU" dirty="0" err="1"/>
              <a:t>укр</a:t>
            </a:r>
            <a:r>
              <a:rPr lang="ru-RU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9185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76672"/>
            <a:ext cx="6629400" cy="1143000"/>
          </a:xfrm>
        </p:spPr>
        <p:txBody>
          <a:bodyPr/>
          <a:lstStyle/>
          <a:p>
            <a:r>
              <a:rPr lang="ru-RU" dirty="0" smtClean="0"/>
              <a:t>План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520321"/>
            <a:ext cx="8856984" cy="8568952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1.Аркебуза</a:t>
            </a:r>
          </a:p>
          <a:p>
            <a:r>
              <a:rPr lang="ru-RU" sz="2900" dirty="0" smtClean="0"/>
              <a:t>2.Мушкет</a:t>
            </a:r>
          </a:p>
          <a:p>
            <a:r>
              <a:rPr lang="ru-RU" sz="2900" dirty="0" smtClean="0"/>
              <a:t>3.Шашка</a:t>
            </a:r>
          </a:p>
          <a:p>
            <a:r>
              <a:rPr lang="ru-RU" sz="2900" dirty="0" smtClean="0"/>
              <a:t>4.Нагайка</a:t>
            </a:r>
          </a:p>
          <a:p>
            <a:r>
              <a:rPr lang="ru-RU" sz="2900" dirty="0" smtClean="0"/>
              <a:t>5.Булава</a:t>
            </a:r>
          </a:p>
          <a:p>
            <a:r>
              <a:rPr lang="ru-RU" sz="2900" dirty="0" smtClean="0"/>
              <a:t>6.«</a:t>
            </a:r>
            <a:r>
              <a:rPr lang="ru-RU" sz="2900" dirty="0" smtClean="0"/>
              <a:t>Чайка</a:t>
            </a:r>
            <a:r>
              <a:rPr lang="ru-RU" sz="2900" dirty="0" smtClean="0"/>
              <a:t>»</a:t>
            </a:r>
          </a:p>
          <a:p>
            <a:r>
              <a:rPr lang="ru-RU" sz="2900" dirty="0" smtClean="0"/>
              <a:t>7.Бердыш</a:t>
            </a:r>
          </a:p>
          <a:p>
            <a:r>
              <a:rPr lang="ru-RU" sz="2900" dirty="0" smtClean="0"/>
              <a:t>8.Сабля</a:t>
            </a:r>
          </a:p>
          <a:p>
            <a:r>
              <a:rPr lang="ru-RU" sz="2900" dirty="0" smtClean="0"/>
              <a:t>9.Келеп</a:t>
            </a:r>
          </a:p>
          <a:p>
            <a:r>
              <a:rPr lang="ru-RU" sz="2900" dirty="0" smtClean="0"/>
              <a:t>10.Лук</a:t>
            </a:r>
          </a:p>
          <a:p>
            <a:r>
              <a:rPr lang="ru-RU" sz="2900" dirty="0" smtClean="0"/>
              <a:t>11.Вывды</a:t>
            </a:r>
          </a:p>
          <a:p>
            <a:r>
              <a:rPr lang="ru-RU" sz="2900" dirty="0" smtClean="0"/>
              <a:t>12</a:t>
            </a:r>
            <a:r>
              <a:rPr lang="ru-RU" sz="2600" dirty="0" smtClean="0"/>
              <a:t>.Литератур</a:t>
            </a:r>
            <a:r>
              <a:rPr lang="ru-RU" sz="2300" dirty="0"/>
              <a:t>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055740" cy="522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7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141" y="764704"/>
            <a:ext cx="3610744" cy="994122"/>
          </a:xfrm>
        </p:spPr>
        <p:txBody>
          <a:bodyPr>
            <a:normAutofit/>
          </a:bodyPr>
          <a:lstStyle/>
          <a:p>
            <a:r>
              <a:rPr lang="ru-RU" dirty="0" smtClean="0"/>
              <a:t>Аркебуза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97318"/>
            <a:ext cx="5220071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(фр. </a:t>
            </a:r>
            <a:r>
              <a:rPr lang="ru-RU" dirty="0" err="1" smtClean="0"/>
              <a:t>arquebuse</a:t>
            </a:r>
            <a:r>
              <a:rPr lang="ru-RU" dirty="0" smtClean="0"/>
              <a:t>) —один из первоначальных образцов ручного огнестрельного оружия, появившийся в первой трети XV. Заряжалась с дула, стреляла короткой стрелой или каменными, а позже свинцовыми пулями. Вес аркебузы составлял около 3 килограммов, калибр — 15-17 мм.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3881"/>
            <a:ext cx="2808312" cy="657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528805"/>
            <a:ext cx="5279551" cy="129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4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2880320" cy="1008112"/>
          </a:xfrm>
        </p:spPr>
        <p:txBody>
          <a:bodyPr/>
          <a:lstStyle/>
          <a:p>
            <a:r>
              <a:rPr lang="ru-RU" dirty="0" smtClean="0"/>
              <a:t>Мушкет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980728"/>
            <a:ext cx="6629400" cy="4224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от фр. </a:t>
            </a:r>
            <a:r>
              <a:rPr lang="ru-RU" dirty="0" err="1"/>
              <a:t>Mousquet</a:t>
            </a:r>
            <a:r>
              <a:rPr lang="ru-RU" dirty="0"/>
              <a:t>) — ручное огнестрельное оружие, </a:t>
            </a:r>
            <a:r>
              <a:rPr lang="ru-RU" dirty="0" err="1"/>
              <a:t>дульнозарядное</a:t>
            </a:r>
            <a:r>
              <a:rPr lang="ru-RU" dirty="0"/>
              <a:t> ружьё XVI века, появившееся </a:t>
            </a:r>
            <a:r>
              <a:rPr lang="ru-RU" dirty="0" smtClean="0"/>
              <a:t>первоначально в Испании в 1521 году и ставшее первым</a:t>
            </a:r>
            <a:r>
              <a:rPr lang="ru-RU" dirty="0"/>
              <a:t>, </a:t>
            </a:r>
            <a:r>
              <a:rPr lang="ru-RU" dirty="0" smtClean="0"/>
              <a:t>по-настоящему </a:t>
            </a:r>
            <a:r>
              <a:rPr lang="ru-RU" dirty="0"/>
              <a:t>массово применявшимся ручным огнестрельным оружием в войсках.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94" y="2204864"/>
            <a:ext cx="4097476" cy="42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0556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2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60648"/>
            <a:ext cx="3816424" cy="936104"/>
          </a:xfrm>
        </p:spPr>
        <p:txBody>
          <a:bodyPr/>
          <a:lstStyle/>
          <a:p>
            <a:r>
              <a:rPr lang="ru-RU" dirty="0" smtClean="0"/>
              <a:t>Шашка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95936" y="332656"/>
            <a:ext cx="5148064" cy="33123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1800" dirty="0"/>
              <a:t>(от адыгского/черкесского «</a:t>
            </a:r>
            <a:r>
              <a:rPr lang="ru-RU" sz="1800" dirty="0" err="1"/>
              <a:t>сэшхуэ</a:t>
            </a:r>
            <a:r>
              <a:rPr lang="ru-RU" sz="1800" dirty="0"/>
              <a:t>» или «</a:t>
            </a:r>
            <a:r>
              <a:rPr lang="ru-RU" sz="1800" dirty="0" err="1"/>
              <a:t>са́шхо</a:t>
            </a:r>
            <a:r>
              <a:rPr lang="ru-RU" sz="1800" dirty="0"/>
              <a:t>» — «большой» или «длинный нож</a:t>
            </a:r>
            <a:r>
              <a:rPr lang="ru-RU" sz="1800" dirty="0" smtClean="0"/>
              <a:t>»)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5890304" cy="406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68760"/>
            <a:ext cx="6629400" cy="1143000"/>
          </a:xfrm>
        </p:spPr>
        <p:txBody>
          <a:bodyPr/>
          <a:lstStyle/>
          <a:p>
            <a:r>
              <a:rPr lang="ru-RU" dirty="0" smtClean="0"/>
              <a:t>Нагайка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68560" y="3140968"/>
            <a:ext cx="6629400" cy="4224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короткая конская плеть круглого сечения, разновидность оружия. </a:t>
            </a:r>
            <a:r>
              <a:rPr lang="ru-RU" dirty="0" smtClean="0"/>
              <a:t>В </a:t>
            </a:r>
            <a:r>
              <a:rPr lang="ru-RU" dirty="0"/>
              <a:t>повседневной жизни — знак власти у полноправного строевого женатого казака. Нагайка использовалась как оружие в схватке, для телесных наказаний к провинившимся казакам по решению круга и совета старейшин.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672408" cy="63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4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28600" y="1196752"/>
            <a:ext cx="6629400" cy="4224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старинное </a:t>
            </a:r>
            <a:r>
              <a:rPr lang="ru-RU" dirty="0"/>
              <a:t>оружие в виде тяжелой каменной или металлический головки на рукояти, длина 50-60 см.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3"/>
            <a:ext cx="4157383" cy="415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8497"/>
            <a:ext cx="3810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9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629400" cy="1143000"/>
          </a:xfrm>
        </p:spPr>
        <p:txBody>
          <a:bodyPr/>
          <a:lstStyle/>
          <a:p>
            <a:r>
              <a:rPr lang="ru-RU" dirty="0" smtClean="0"/>
              <a:t>Чайка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56592" y="1916832"/>
            <a:ext cx="6629400" cy="4224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беспалубный </a:t>
            </a:r>
            <a:r>
              <a:rPr lang="ru-RU" dirty="0"/>
              <a:t>плоскодонный чёлн запорожских казаков XVI—XVII вв. в виде огромной выдолбленной колоды, по бортам обшитой досками.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2" y="3789040"/>
            <a:ext cx="3924453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14" y="332656"/>
            <a:ext cx="4496341" cy="603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5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8353"/>
            <a:ext cx="6629400" cy="1143000"/>
          </a:xfrm>
        </p:spPr>
        <p:txBody>
          <a:bodyPr/>
          <a:lstStyle/>
          <a:p>
            <a:r>
              <a:rPr lang="ru-RU" dirty="0" smtClean="0"/>
              <a:t>Бердыш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2498"/>
            <a:ext cx="6629400" cy="4224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(польск. </a:t>
            </a:r>
            <a:r>
              <a:rPr lang="ru-RU" dirty="0" err="1"/>
              <a:t>berdysz</a:t>
            </a:r>
            <a:r>
              <a:rPr lang="ru-RU" dirty="0"/>
              <a:t>) — холодное оружие в виде топора (секиры) с искривлённым, наподобие полумесяца, лезвием, насаженным на длинное древко — </a:t>
            </a:r>
            <a:r>
              <a:rPr lang="ru-RU" dirty="0" err="1"/>
              <a:t>ратовище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37" y="-54768"/>
            <a:ext cx="92700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3812695" cy="344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6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TC010264149[[fn=Пузырьки]]</Template>
  <TotalTime>237</TotalTime>
  <Words>458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Bubbles</vt:lpstr>
      <vt:lpstr>Казацкое военное искусство</vt:lpstr>
      <vt:lpstr>План презентации</vt:lpstr>
      <vt:lpstr>Аркебуза</vt:lpstr>
      <vt:lpstr>Мушкет</vt:lpstr>
      <vt:lpstr>Шашка</vt:lpstr>
      <vt:lpstr>Нагайка</vt:lpstr>
      <vt:lpstr>Булава</vt:lpstr>
      <vt:lpstr>Чайка</vt:lpstr>
      <vt:lpstr>Бердыш</vt:lpstr>
      <vt:lpstr>Сабля</vt:lpstr>
      <vt:lpstr>Келеп</vt:lpstr>
      <vt:lpstr>Лук</vt:lpstr>
      <vt:lpstr>Выводы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Танюшка</cp:lastModifiedBy>
  <cp:revision>15</cp:revision>
  <dcterms:created xsi:type="dcterms:W3CDTF">2011-01-22T17:06:23Z</dcterms:created>
  <dcterms:modified xsi:type="dcterms:W3CDTF">2011-01-23T20:52:40Z</dcterms:modified>
</cp:coreProperties>
</file>