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2BF7A0-83E3-479A-8935-658F132292DA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FEA58A6-3827-411F-9FF7-1EB371A07419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800" b="1" dirty="0" smtClean="0"/>
            <a:t>Знищення селянства як свідомої національної верстви</a:t>
          </a:r>
        </a:p>
      </dgm:t>
    </dgm:pt>
    <dgm:pt modelId="{EDBF8939-C03E-4B63-9D66-67B34D8EFFA6}" type="parTrans" cxnId="{2F24109B-F1EC-4A75-BB2B-91055A22A164}">
      <dgm:prSet/>
      <dgm:spPr/>
      <dgm:t>
        <a:bodyPr/>
        <a:lstStyle/>
        <a:p>
          <a:endParaRPr lang="uk-UA"/>
        </a:p>
      </dgm:t>
    </dgm:pt>
    <dgm:pt modelId="{685219DE-D2A9-4A4F-AE2D-083E2D602C86}" type="sibTrans" cxnId="{2F24109B-F1EC-4A75-BB2B-91055A22A164}">
      <dgm:prSet/>
      <dgm:spPr/>
      <dgm:t>
        <a:bodyPr/>
        <a:lstStyle/>
        <a:p>
          <a:endParaRPr lang="uk-UA"/>
        </a:p>
      </dgm:t>
    </dgm:pt>
    <dgm:pt modelId="{9087D5A3-6D7A-441F-BCF9-7F67B57BD549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b="1" dirty="0" smtClean="0"/>
            <a:t>«Закон про охорону соціалістичної власності» («Закон про п</a:t>
          </a:r>
          <a:r>
            <a:rPr lang="en-US" sz="2000" b="1" dirty="0" smtClean="0"/>
            <a:t>’</a:t>
          </a:r>
          <a:r>
            <a:rPr lang="uk-UA" sz="2000" b="1" dirty="0" smtClean="0"/>
            <a:t>ять колосків»)</a:t>
          </a:r>
          <a:endParaRPr lang="uk-UA" sz="2000" b="1" dirty="0"/>
        </a:p>
      </dgm:t>
    </dgm:pt>
    <dgm:pt modelId="{4231EAA6-EB09-403C-9688-B4FFBEB1FB0B}" type="parTrans" cxnId="{957AEC8E-F669-40AF-B36B-A7B761202B20}">
      <dgm:prSet/>
      <dgm:spPr/>
      <dgm:t>
        <a:bodyPr/>
        <a:lstStyle/>
        <a:p>
          <a:endParaRPr lang="uk-UA"/>
        </a:p>
      </dgm:t>
    </dgm:pt>
    <dgm:pt modelId="{F2C19D8A-5E2E-44FC-AD48-39194CA7F75C}" type="sibTrans" cxnId="{957AEC8E-F669-40AF-B36B-A7B761202B20}">
      <dgm:prSet/>
      <dgm:spPr/>
      <dgm:t>
        <a:bodyPr/>
        <a:lstStyle/>
        <a:p>
          <a:endParaRPr lang="uk-UA"/>
        </a:p>
      </dgm:t>
    </dgm:pt>
    <dgm:pt modelId="{8C06F275-B60A-4C60-80B2-1CAC1A9213BC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Діяльність в Україні надзвичайної комісії на чолі з В.Молотовим</a:t>
          </a:r>
          <a:endParaRPr lang="uk-UA" b="1" dirty="0"/>
        </a:p>
      </dgm:t>
    </dgm:pt>
    <dgm:pt modelId="{2CEDD76A-0F4E-4C87-80E0-E13D887C8326}" type="parTrans" cxnId="{42912D4E-F8AE-4A4C-A82B-F53E35F03068}">
      <dgm:prSet/>
      <dgm:spPr/>
      <dgm:t>
        <a:bodyPr/>
        <a:lstStyle/>
        <a:p>
          <a:endParaRPr lang="uk-UA"/>
        </a:p>
      </dgm:t>
    </dgm:pt>
    <dgm:pt modelId="{2CEDA90C-24CD-4FC2-9708-EC3B2FEB39DA}" type="sibTrans" cxnId="{42912D4E-F8AE-4A4C-A82B-F53E35F03068}">
      <dgm:prSet/>
      <dgm:spPr/>
      <dgm:t>
        <a:bodyPr/>
        <a:lstStyle/>
        <a:p>
          <a:endParaRPr lang="uk-UA"/>
        </a:p>
      </dgm:t>
    </dgm:pt>
    <dgm:pt modelId="{737288BE-F7C0-455C-939B-7D0C57C88F7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b="1" dirty="0" smtClean="0"/>
            <a:t>Завищення плану </a:t>
          </a:r>
          <a:r>
            <a:rPr lang="uk-UA" b="1" dirty="0" err="1" smtClean="0"/>
            <a:t>хлібозаготівель</a:t>
          </a:r>
          <a:r>
            <a:rPr lang="uk-UA" b="1" dirty="0" smtClean="0"/>
            <a:t>, «хлібний експорт»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dirty="0"/>
        </a:p>
      </dgm:t>
    </dgm:pt>
    <dgm:pt modelId="{D8231310-32CD-4197-9798-961E180FB48D}" type="parTrans" cxnId="{3954E216-C1FE-407E-B1F6-DBE4341D8582}">
      <dgm:prSet/>
      <dgm:spPr/>
      <dgm:t>
        <a:bodyPr/>
        <a:lstStyle/>
        <a:p>
          <a:endParaRPr lang="uk-UA"/>
        </a:p>
      </dgm:t>
    </dgm:pt>
    <dgm:pt modelId="{39BBB19F-1FA1-48E2-B592-21AC5F38C08D}" type="sibTrans" cxnId="{3954E216-C1FE-407E-B1F6-DBE4341D8582}">
      <dgm:prSet/>
      <dgm:spPr/>
      <dgm:t>
        <a:bodyPr/>
        <a:lstStyle/>
        <a:p>
          <a:endParaRPr lang="uk-UA"/>
        </a:p>
      </dgm:t>
    </dgm:pt>
    <dgm:pt modelId="{002E7B03-EBDB-46FA-A197-B2D33C1569D9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dirty="0" smtClean="0"/>
            <a:t>Прискорена насильницька колективізація, небажання працювати в колгоспах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dirty="0"/>
        </a:p>
      </dgm:t>
    </dgm:pt>
    <dgm:pt modelId="{3664F830-9AD7-4591-B282-A4D58ABE3A0E}" type="parTrans" cxnId="{62502BC4-9D06-47E8-A92F-63F2B9D0E881}">
      <dgm:prSet/>
      <dgm:spPr/>
      <dgm:t>
        <a:bodyPr/>
        <a:lstStyle/>
        <a:p>
          <a:endParaRPr lang="uk-UA"/>
        </a:p>
      </dgm:t>
    </dgm:pt>
    <dgm:pt modelId="{77C918E2-3006-48BB-9AF2-C0C3ECBADD85}" type="sibTrans" cxnId="{62502BC4-9D06-47E8-A92F-63F2B9D0E881}">
      <dgm:prSet/>
      <dgm:spPr/>
      <dgm:t>
        <a:bodyPr/>
        <a:lstStyle/>
        <a:p>
          <a:endParaRPr lang="uk-UA"/>
        </a:p>
      </dgm:t>
    </dgm:pt>
    <dgm:pt modelId="{9D0C5542-20A4-4D77-A3AB-6D4D398D6346}" type="pres">
      <dgm:prSet presAssocID="{E22BF7A0-83E3-479A-8935-658F132292D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E38E13D-7715-4367-86A8-FB4E26A28792}" type="pres">
      <dgm:prSet presAssocID="{4FEA58A6-3827-411F-9FF7-1EB371A07419}" presName="node" presStyleLbl="node1" presStyleIdx="0" presStyleCnt="5" custScaleX="156034" custScaleY="114383" custRadScaleRad="91472" custRadScaleInc="75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65DC6B-2FFA-48CB-97F4-429D8BDE58D1}" type="pres">
      <dgm:prSet presAssocID="{4FEA58A6-3827-411F-9FF7-1EB371A07419}" presName="spNode" presStyleCnt="0"/>
      <dgm:spPr/>
    </dgm:pt>
    <dgm:pt modelId="{30860843-86B0-4D68-B3D1-9943C9761068}" type="pres">
      <dgm:prSet presAssocID="{685219DE-D2A9-4A4F-AE2D-083E2D602C86}" presName="sibTrans" presStyleLbl="sibTrans1D1" presStyleIdx="0" presStyleCnt="5"/>
      <dgm:spPr/>
      <dgm:t>
        <a:bodyPr/>
        <a:lstStyle/>
        <a:p>
          <a:endParaRPr lang="uk-UA"/>
        </a:p>
      </dgm:t>
    </dgm:pt>
    <dgm:pt modelId="{6BAA277C-6301-4780-BC49-AAD71622D88B}" type="pres">
      <dgm:prSet presAssocID="{9087D5A3-6D7A-441F-BCF9-7F67B57BD549}" presName="node" presStyleLbl="node1" presStyleIdx="1" presStyleCnt="5" custScaleX="187712" custScaleY="144676" custRadScaleRad="112933" custRadScaleInc="279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B329A2-97A0-4C30-8FB7-2A85220D3E11}" type="pres">
      <dgm:prSet presAssocID="{9087D5A3-6D7A-441F-BCF9-7F67B57BD549}" presName="spNode" presStyleCnt="0"/>
      <dgm:spPr/>
    </dgm:pt>
    <dgm:pt modelId="{F0FE3E61-FF76-4F80-9A4E-245A03F3F00C}" type="pres">
      <dgm:prSet presAssocID="{F2C19D8A-5E2E-44FC-AD48-39194CA7F75C}" presName="sibTrans" presStyleLbl="sibTrans1D1" presStyleIdx="1" presStyleCnt="5"/>
      <dgm:spPr/>
      <dgm:t>
        <a:bodyPr/>
        <a:lstStyle/>
        <a:p>
          <a:endParaRPr lang="uk-UA"/>
        </a:p>
      </dgm:t>
    </dgm:pt>
    <dgm:pt modelId="{17D54259-B714-4C01-8840-E2EC225A4BB9}" type="pres">
      <dgm:prSet presAssocID="{8C06F275-B60A-4C60-80B2-1CAC1A9213BC}" presName="node" presStyleLbl="node1" presStyleIdx="2" presStyleCnt="5" custScaleX="167217" custScaleY="151796" custRadScaleRad="106004" custRadScaleInc="-5079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1C33A7-A73D-4C48-9C11-C6FC6971D968}" type="pres">
      <dgm:prSet presAssocID="{8C06F275-B60A-4C60-80B2-1CAC1A9213BC}" presName="spNode" presStyleCnt="0"/>
      <dgm:spPr/>
    </dgm:pt>
    <dgm:pt modelId="{A5D2E6CB-4038-4817-9142-AAD7D56B3B38}" type="pres">
      <dgm:prSet presAssocID="{2CEDA90C-24CD-4FC2-9708-EC3B2FEB39DA}" presName="sibTrans" presStyleLbl="sibTrans1D1" presStyleIdx="2" presStyleCnt="5"/>
      <dgm:spPr/>
      <dgm:t>
        <a:bodyPr/>
        <a:lstStyle/>
        <a:p>
          <a:endParaRPr lang="uk-UA"/>
        </a:p>
      </dgm:t>
    </dgm:pt>
    <dgm:pt modelId="{594F9B59-BCFE-474D-A5D1-E82485BA4E89}" type="pres">
      <dgm:prSet presAssocID="{737288BE-F7C0-455C-939B-7D0C57C88F7A}" presName="node" presStyleLbl="node1" presStyleIdx="3" presStyleCnt="5" custScaleX="179212" custScaleY="147594" custRadScaleRad="104294" custRadScaleInc="5052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B646A9-B62A-4D8A-81DE-4854DD9802E8}" type="pres">
      <dgm:prSet presAssocID="{737288BE-F7C0-455C-939B-7D0C57C88F7A}" presName="spNode" presStyleCnt="0"/>
      <dgm:spPr/>
    </dgm:pt>
    <dgm:pt modelId="{EC8608C4-9F88-4037-AD44-D1DF48BD9D7E}" type="pres">
      <dgm:prSet presAssocID="{39BBB19F-1FA1-48E2-B592-21AC5F38C08D}" presName="sibTrans" presStyleLbl="sibTrans1D1" presStyleIdx="3" presStyleCnt="5"/>
      <dgm:spPr/>
      <dgm:t>
        <a:bodyPr/>
        <a:lstStyle/>
        <a:p>
          <a:endParaRPr lang="uk-UA"/>
        </a:p>
      </dgm:t>
    </dgm:pt>
    <dgm:pt modelId="{BB16EE53-6338-4B90-980F-B86B013E91B6}" type="pres">
      <dgm:prSet presAssocID="{002E7B03-EBDB-46FA-A197-B2D33C1569D9}" presName="node" presStyleLbl="node1" presStyleIdx="4" presStyleCnt="5" custScaleX="198865" custScaleY="153745" custRadScaleRad="109551" custRadScaleInc="-2460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2C2763-CC1B-4531-858B-FA9406352D02}" type="pres">
      <dgm:prSet presAssocID="{002E7B03-EBDB-46FA-A197-B2D33C1569D9}" presName="spNode" presStyleCnt="0"/>
      <dgm:spPr/>
    </dgm:pt>
    <dgm:pt modelId="{31430D97-4B8C-4DA5-A3BF-967F1C0E6537}" type="pres">
      <dgm:prSet presAssocID="{77C918E2-3006-48BB-9AF2-C0C3ECBADD85}" presName="sibTrans" presStyleLbl="sibTrans1D1" presStyleIdx="4" presStyleCnt="5"/>
      <dgm:spPr/>
      <dgm:t>
        <a:bodyPr/>
        <a:lstStyle/>
        <a:p>
          <a:endParaRPr lang="uk-UA"/>
        </a:p>
      </dgm:t>
    </dgm:pt>
  </dgm:ptLst>
  <dgm:cxnLst>
    <dgm:cxn modelId="{BCE5C102-E2DD-49FB-BD9E-13E56F086DE0}" type="presOf" srcId="{E22BF7A0-83E3-479A-8935-658F132292DA}" destId="{9D0C5542-20A4-4D77-A3AB-6D4D398D6346}" srcOrd="0" destOrd="0" presId="urn:microsoft.com/office/officeart/2005/8/layout/cycle6"/>
    <dgm:cxn modelId="{59849D56-2326-466F-9608-CE4AA83294C2}" type="presOf" srcId="{2CEDA90C-24CD-4FC2-9708-EC3B2FEB39DA}" destId="{A5D2E6CB-4038-4817-9142-AAD7D56B3B38}" srcOrd="0" destOrd="0" presId="urn:microsoft.com/office/officeart/2005/8/layout/cycle6"/>
    <dgm:cxn modelId="{FD411B37-66DA-48B5-937D-7778EB3B39F7}" type="presOf" srcId="{77C918E2-3006-48BB-9AF2-C0C3ECBADD85}" destId="{31430D97-4B8C-4DA5-A3BF-967F1C0E6537}" srcOrd="0" destOrd="0" presId="urn:microsoft.com/office/officeart/2005/8/layout/cycle6"/>
    <dgm:cxn modelId="{25F426B3-6ED0-4045-93E8-303DA0A3E32E}" type="presOf" srcId="{39BBB19F-1FA1-48E2-B592-21AC5F38C08D}" destId="{EC8608C4-9F88-4037-AD44-D1DF48BD9D7E}" srcOrd="0" destOrd="0" presId="urn:microsoft.com/office/officeart/2005/8/layout/cycle6"/>
    <dgm:cxn modelId="{42912D4E-F8AE-4A4C-A82B-F53E35F03068}" srcId="{E22BF7A0-83E3-479A-8935-658F132292DA}" destId="{8C06F275-B60A-4C60-80B2-1CAC1A9213BC}" srcOrd="2" destOrd="0" parTransId="{2CEDD76A-0F4E-4C87-80E0-E13D887C8326}" sibTransId="{2CEDA90C-24CD-4FC2-9708-EC3B2FEB39DA}"/>
    <dgm:cxn modelId="{E4BF35C3-4BDD-40F5-BF5B-590ED883C211}" type="presOf" srcId="{8C06F275-B60A-4C60-80B2-1CAC1A9213BC}" destId="{17D54259-B714-4C01-8840-E2EC225A4BB9}" srcOrd="0" destOrd="0" presId="urn:microsoft.com/office/officeart/2005/8/layout/cycle6"/>
    <dgm:cxn modelId="{7B679152-42E9-46E1-917D-C4102F352EDC}" type="presOf" srcId="{4FEA58A6-3827-411F-9FF7-1EB371A07419}" destId="{FE38E13D-7715-4367-86A8-FB4E26A28792}" srcOrd="0" destOrd="0" presId="urn:microsoft.com/office/officeart/2005/8/layout/cycle6"/>
    <dgm:cxn modelId="{62502BC4-9D06-47E8-A92F-63F2B9D0E881}" srcId="{E22BF7A0-83E3-479A-8935-658F132292DA}" destId="{002E7B03-EBDB-46FA-A197-B2D33C1569D9}" srcOrd="4" destOrd="0" parTransId="{3664F830-9AD7-4591-B282-A4D58ABE3A0E}" sibTransId="{77C918E2-3006-48BB-9AF2-C0C3ECBADD85}"/>
    <dgm:cxn modelId="{CE7E0E6B-1346-4834-BB81-F502B6E62CC4}" type="presOf" srcId="{002E7B03-EBDB-46FA-A197-B2D33C1569D9}" destId="{BB16EE53-6338-4B90-980F-B86B013E91B6}" srcOrd="0" destOrd="0" presId="urn:microsoft.com/office/officeart/2005/8/layout/cycle6"/>
    <dgm:cxn modelId="{957AEC8E-F669-40AF-B36B-A7B761202B20}" srcId="{E22BF7A0-83E3-479A-8935-658F132292DA}" destId="{9087D5A3-6D7A-441F-BCF9-7F67B57BD549}" srcOrd="1" destOrd="0" parTransId="{4231EAA6-EB09-403C-9688-B4FFBEB1FB0B}" sibTransId="{F2C19D8A-5E2E-44FC-AD48-39194CA7F75C}"/>
    <dgm:cxn modelId="{3954E216-C1FE-407E-B1F6-DBE4341D8582}" srcId="{E22BF7A0-83E3-479A-8935-658F132292DA}" destId="{737288BE-F7C0-455C-939B-7D0C57C88F7A}" srcOrd="3" destOrd="0" parTransId="{D8231310-32CD-4197-9798-961E180FB48D}" sibTransId="{39BBB19F-1FA1-48E2-B592-21AC5F38C08D}"/>
    <dgm:cxn modelId="{2F24109B-F1EC-4A75-BB2B-91055A22A164}" srcId="{E22BF7A0-83E3-479A-8935-658F132292DA}" destId="{4FEA58A6-3827-411F-9FF7-1EB371A07419}" srcOrd="0" destOrd="0" parTransId="{EDBF8939-C03E-4B63-9D66-67B34D8EFFA6}" sibTransId="{685219DE-D2A9-4A4F-AE2D-083E2D602C86}"/>
    <dgm:cxn modelId="{0DDD95B6-3B5F-4D9B-807E-3C171BD0014B}" type="presOf" srcId="{737288BE-F7C0-455C-939B-7D0C57C88F7A}" destId="{594F9B59-BCFE-474D-A5D1-E82485BA4E89}" srcOrd="0" destOrd="0" presId="urn:microsoft.com/office/officeart/2005/8/layout/cycle6"/>
    <dgm:cxn modelId="{4160D281-A573-4EDB-9723-CECFC3AB4661}" type="presOf" srcId="{9087D5A3-6D7A-441F-BCF9-7F67B57BD549}" destId="{6BAA277C-6301-4780-BC49-AAD71622D88B}" srcOrd="0" destOrd="0" presId="urn:microsoft.com/office/officeart/2005/8/layout/cycle6"/>
    <dgm:cxn modelId="{E7706F16-E71E-49F3-906C-6DCFC0466CB0}" type="presOf" srcId="{685219DE-D2A9-4A4F-AE2D-083E2D602C86}" destId="{30860843-86B0-4D68-B3D1-9943C9761068}" srcOrd="0" destOrd="0" presId="urn:microsoft.com/office/officeart/2005/8/layout/cycle6"/>
    <dgm:cxn modelId="{BDF49852-04C0-4E19-8AC0-AFD84DFA4046}" type="presOf" srcId="{F2C19D8A-5E2E-44FC-AD48-39194CA7F75C}" destId="{F0FE3E61-FF76-4F80-9A4E-245A03F3F00C}" srcOrd="0" destOrd="0" presId="urn:microsoft.com/office/officeart/2005/8/layout/cycle6"/>
    <dgm:cxn modelId="{D6C69E10-DEB9-47C7-956D-C17B23E33C73}" type="presParOf" srcId="{9D0C5542-20A4-4D77-A3AB-6D4D398D6346}" destId="{FE38E13D-7715-4367-86A8-FB4E26A28792}" srcOrd="0" destOrd="0" presId="urn:microsoft.com/office/officeart/2005/8/layout/cycle6"/>
    <dgm:cxn modelId="{C5E0F8FB-D3DB-454A-BDEB-4388500DFBAA}" type="presParOf" srcId="{9D0C5542-20A4-4D77-A3AB-6D4D398D6346}" destId="{6665DC6B-2FFA-48CB-97F4-429D8BDE58D1}" srcOrd="1" destOrd="0" presId="urn:microsoft.com/office/officeart/2005/8/layout/cycle6"/>
    <dgm:cxn modelId="{687096A4-D906-491E-A1C1-883DACE3C387}" type="presParOf" srcId="{9D0C5542-20A4-4D77-A3AB-6D4D398D6346}" destId="{30860843-86B0-4D68-B3D1-9943C9761068}" srcOrd="2" destOrd="0" presId="urn:microsoft.com/office/officeart/2005/8/layout/cycle6"/>
    <dgm:cxn modelId="{DD9C3E37-E4CD-4E68-86D1-45D46D91618A}" type="presParOf" srcId="{9D0C5542-20A4-4D77-A3AB-6D4D398D6346}" destId="{6BAA277C-6301-4780-BC49-AAD71622D88B}" srcOrd="3" destOrd="0" presId="urn:microsoft.com/office/officeart/2005/8/layout/cycle6"/>
    <dgm:cxn modelId="{6AB98917-5F6D-4FD3-9269-E67D7036A25D}" type="presParOf" srcId="{9D0C5542-20A4-4D77-A3AB-6D4D398D6346}" destId="{ADB329A2-97A0-4C30-8FB7-2A85220D3E11}" srcOrd="4" destOrd="0" presId="urn:microsoft.com/office/officeart/2005/8/layout/cycle6"/>
    <dgm:cxn modelId="{75E64F65-0E5E-4F4B-B62C-E57788EC55C3}" type="presParOf" srcId="{9D0C5542-20A4-4D77-A3AB-6D4D398D6346}" destId="{F0FE3E61-FF76-4F80-9A4E-245A03F3F00C}" srcOrd="5" destOrd="0" presId="urn:microsoft.com/office/officeart/2005/8/layout/cycle6"/>
    <dgm:cxn modelId="{1085CBF1-5968-4F96-87AD-2D4BF6C76A76}" type="presParOf" srcId="{9D0C5542-20A4-4D77-A3AB-6D4D398D6346}" destId="{17D54259-B714-4C01-8840-E2EC225A4BB9}" srcOrd="6" destOrd="0" presId="urn:microsoft.com/office/officeart/2005/8/layout/cycle6"/>
    <dgm:cxn modelId="{4C15C64E-B3C6-4DE9-9CEE-60C70177A193}" type="presParOf" srcId="{9D0C5542-20A4-4D77-A3AB-6D4D398D6346}" destId="{501C33A7-A73D-4C48-9C11-C6FC6971D968}" srcOrd="7" destOrd="0" presId="urn:microsoft.com/office/officeart/2005/8/layout/cycle6"/>
    <dgm:cxn modelId="{4946D5A8-B271-483E-B549-D5BCF590ED4C}" type="presParOf" srcId="{9D0C5542-20A4-4D77-A3AB-6D4D398D6346}" destId="{A5D2E6CB-4038-4817-9142-AAD7D56B3B38}" srcOrd="8" destOrd="0" presId="urn:microsoft.com/office/officeart/2005/8/layout/cycle6"/>
    <dgm:cxn modelId="{AFEC4795-00C0-4991-BF1E-48817C8055E2}" type="presParOf" srcId="{9D0C5542-20A4-4D77-A3AB-6D4D398D6346}" destId="{594F9B59-BCFE-474D-A5D1-E82485BA4E89}" srcOrd="9" destOrd="0" presId="urn:microsoft.com/office/officeart/2005/8/layout/cycle6"/>
    <dgm:cxn modelId="{CF1D3135-E3B2-4DC2-8FF4-1DF82FFD4C06}" type="presParOf" srcId="{9D0C5542-20A4-4D77-A3AB-6D4D398D6346}" destId="{4BB646A9-B62A-4D8A-81DE-4854DD9802E8}" srcOrd="10" destOrd="0" presId="urn:microsoft.com/office/officeart/2005/8/layout/cycle6"/>
    <dgm:cxn modelId="{11F37018-6168-4ACA-9386-33FAF0BFACE5}" type="presParOf" srcId="{9D0C5542-20A4-4D77-A3AB-6D4D398D6346}" destId="{EC8608C4-9F88-4037-AD44-D1DF48BD9D7E}" srcOrd="11" destOrd="0" presId="urn:microsoft.com/office/officeart/2005/8/layout/cycle6"/>
    <dgm:cxn modelId="{3EF5B93B-818F-49EC-A8E9-AD979B65BF7C}" type="presParOf" srcId="{9D0C5542-20A4-4D77-A3AB-6D4D398D6346}" destId="{BB16EE53-6338-4B90-980F-B86B013E91B6}" srcOrd="12" destOrd="0" presId="urn:microsoft.com/office/officeart/2005/8/layout/cycle6"/>
    <dgm:cxn modelId="{8BF37CA4-437C-43DF-ADBB-986276B5BF7D}" type="presParOf" srcId="{9D0C5542-20A4-4D77-A3AB-6D4D398D6346}" destId="{9D2C2763-CC1B-4531-858B-FA9406352D02}" srcOrd="13" destOrd="0" presId="urn:microsoft.com/office/officeart/2005/8/layout/cycle6"/>
    <dgm:cxn modelId="{F2EF6B76-C55B-42CD-BBFB-ACF2797B2E05}" type="presParOf" srcId="{9D0C5542-20A4-4D77-A3AB-6D4D398D6346}" destId="{31430D97-4B8C-4DA5-A3BF-967F1C0E653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38E13D-7715-4367-86A8-FB4E26A28792}">
      <dsp:nvSpPr>
        <dsp:cNvPr id="0" name=""/>
        <dsp:cNvSpPr/>
      </dsp:nvSpPr>
      <dsp:spPr>
        <a:xfrm>
          <a:off x="3198123" y="48277"/>
          <a:ext cx="2803676" cy="1335929"/>
        </a:xfrm>
        <a:prstGeom prst="roundRect">
          <a:avLst/>
        </a:prstGeom>
        <a:gradFill rotWithShape="1">
          <a:gsLst>
            <a:gs pos="0">
              <a:schemeClr val="dk1">
                <a:tint val="10000"/>
                <a:satMod val="300000"/>
              </a:schemeClr>
            </a:gs>
            <a:gs pos="34000">
              <a:schemeClr val="dk1">
                <a:tint val="13500"/>
                <a:satMod val="250000"/>
              </a:schemeClr>
            </a:gs>
            <a:gs pos="100000">
              <a:schemeClr val="dk1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dk1">
              <a:satMod val="12000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Знищення селянства як свідомої національної верстви</a:t>
          </a:r>
        </a:p>
      </dsp:txBody>
      <dsp:txXfrm>
        <a:off x="3263338" y="113492"/>
        <a:ext cx="2673246" cy="1205499"/>
      </dsp:txXfrm>
    </dsp:sp>
    <dsp:sp modelId="{30860843-86B0-4D68-B3D1-9943C9761068}">
      <dsp:nvSpPr>
        <dsp:cNvPr id="0" name=""/>
        <dsp:cNvSpPr/>
      </dsp:nvSpPr>
      <dsp:spPr>
        <a:xfrm>
          <a:off x="3530436" y="1297360"/>
          <a:ext cx="4667543" cy="4667543"/>
        </a:xfrm>
        <a:custGeom>
          <a:avLst/>
          <a:gdLst/>
          <a:ahLst/>
          <a:cxnLst/>
          <a:rect l="0" t="0" r="0" b="0"/>
          <a:pathLst>
            <a:path>
              <a:moveTo>
                <a:pt x="2479439" y="4550"/>
              </a:moveTo>
              <a:arcTo wR="2333771" hR="2333771" stAng="16414715" swAng="11741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A277C-6301-4780-BC49-AAD71622D88B}">
      <dsp:nvSpPr>
        <dsp:cNvPr id="0" name=""/>
        <dsp:cNvSpPr/>
      </dsp:nvSpPr>
      <dsp:spPr>
        <a:xfrm>
          <a:off x="5430375" y="1488435"/>
          <a:ext cx="3372878" cy="1689734"/>
        </a:xfrm>
        <a:prstGeom prst="roundRect">
          <a:avLst/>
        </a:prstGeom>
        <a:gradFill rotWithShape="1">
          <a:gsLst>
            <a:gs pos="0">
              <a:schemeClr val="dk1">
                <a:tint val="10000"/>
                <a:satMod val="300000"/>
              </a:schemeClr>
            </a:gs>
            <a:gs pos="34000">
              <a:schemeClr val="dk1">
                <a:tint val="13500"/>
                <a:satMod val="250000"/>
              </a:schemeClr>
            </a:gs>
            <a:gs pos="100000">
              <a:schemeClr val="dk1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dk1">
              <a:satMod val="12000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«Закон про охорону соціалістичної власності» («Закон про п</a:t>
          </a:r>
          <a:r>
            <a:rPr lang="en-US" sz="2000" b="1" kern="1200" dirty="0" smtClean="0"/>
            <a:t>’</a:t>
          </a:r>
          <a:r>
            <a:rPr lang="uk-UA" sz="2000" b="1" kern="1200" dirty="0" smtClean="0"/>
            <a:t>ять колосків»)</a:t>
          </a:r>
          <a:endParaRPr lang="uk-UA" sz="2000" b="1" kern="1200" dirty="0"/>
        </a:p>
      </dsp:txBody>
      <dsp:txXfrm>
        <a:off x="5512861" y="1570921"/>
        <a:ext cx="3207906" cy="1524762"/>
      </dsp:txXfrm>
    </dsp:sp>
    <dsp:sp modelId="{F0FE3E61-FF76-4F80-9A4E-245A03F3F00C}">
      <dsp:nvSpPr>
        <dsp:cNvPr id="0" name=""/>
        <dsp:cNvSpPr/>
      </dsp:nvSpPr>
      <dsp:spPr>
        <a:xfrm>
          <a:off x="2695488" y="-135337"/>
          <a:ext cx="4667543" cy="4667543"/>
        </a:xfrm>
        <a:custGeom>
          <a:avLst/>
          <a:gdLst/>
          <a:ahLst/>
          <a:cxnLst/>
          <a:rect l="0" t="0" r="0" b="0"/>
          <a:pathLst>
            <a:path>
              <a:moveTo>
                <a:pt x="4449798" y="3318109"/>
              </a:moveTo>
              <a:arcTo wR="2333771" hR="2333771" stAng="1496820" swAng="73371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54259-B714-4C01-8840-E2EC225A4BB9}">
      <dsp:nvSpPr>
        <dsp:cNvPr id="0" name=""/>
        <dsp:cNvSpPr/>
      </dsp:nvSpPr>
      <dsp:spPr>
        <a:xfrm>
          <a:off x="4874018" y="3612674"/>
          <a:ext cx="3004617" cy="1772892"/>
        </a:xfrm>
        <a:prstGeom prst="roundRect">
          <a:avLst/>
        </a:prstGeom>
        <a:gradFill rotWithShape="1">
          <a:gsLst>
            <a:gs pos="0">
              <a:schemeClr val="dk1">
                <a:tint val="10000"/>
                <a:satMod val="300000"/>
              </a:schemeClr>
            </a:gs>
            <a:gs pos="34000">
              <a:schemeClr val="dk1">
                <a:tint val="13500"/>
                <a:satMod val="250000"/>
              </a:schemeClr>
            </a:gs>
            <a:gs pos="100000">
              <a:schemeClr val="dk1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dk1">
              <a:satMod val="12000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/>
            <a:t>Діяльність в Україні надзвичайної комісії на чолі з В.Молотовим</a:t>
          </a:r>
          <a:endParaRPr lang="uk-UA" sz="2100" b="1" kern="1200" dirty="0"/>
        </a:p>
      </dsp:txBody>
      <dsp:txXfrm>
        <a:off x="4960563" y="3699219"/>
        <a:ext cx="2831527" cy="1599802"/>
      </dsp:txXfrm>
    </dsp:sp>
    <dsp:sp modelId="{A5D2E6CB-4038-4817-9142-AAD7D56B3B38}">
      <dsp:nvSpPr>
        <dsp:cNvPr id="0" name=""/>
        <dsp:cNvSpPr/>
      </dsp:nvSpPr>
      <dsp:spPr>
        <a:xfrm>
          <a:off x="2373055" y="638554"/>
          <a:ext cx="4667543" cy="4667543"/>
        </a:xfrm>
        <a:custGeom>
          <a:avLst/>
          <a:gdLst/>
          <a:ahLst/>
          <a:cxnLst/>
          <a:rect l="0" t="0" r="0" b="0"/>
          <a:pathLst>
            <a:path>
              <a:moveTo>
                <a:pt x="2495530" y="4661930"/>
              </a:moveTo>
              <a:arcTo wR="2333771" hR="2333771" stAng="5161531" swAng="7879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F9B59-BCFE-474D-A5D1-E82485BA4E89}">
      <dsp:nvSpPr>
        <dsp:cNvPr id="0" name=""/>
        <dsp:cNvSpPr/>
      </dsp:nvSpPr>
      <dsp:spPr>
        <a:xfrm>
          <a:off x="1109884" y="3612674"/>
          <a:ext cx="3220147" cy="1723815"/>
        </a:xfrm>
        <a:prstGeom prst="roundRect">
          <a:avLst/>
        </a:prstGeom>
        <a:gradFill rotWithShape="1">
          <a:gsLst>
            <a:gs pos="0">
              <a:schemeClr val="dk1">
                <a:tint val="10000"/>
                <a:satMod val="300000"/>
              </a:schemeClr>
            </a:gs>
            <a:gs pos="34000">
              <a:schemeClr val="dk1">
                <a:tint val="13500"/>
                <a:satMod val="250000"/>
              </a:schemeClr>
            </a:gs>
            <a:gs pos="100000">
              <a:schemeClr val="dk1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dk1">
              <a:satMod val="12000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100" b="1" kern="1200" dirty="0" smtClean="0"/>
            <a:t>Завищення плану </a:t>
          </a:r>
          <a:r>
            <a:rPr lang="uk-UA" sz="2100" b="1" kern="1200" dirty="0" err="1" smtClean="0"/>
            <a:t>хлібозаготівель</a:t>
          </a:r>
          <a:r>
            <a:rPr lang="uk-UA" sz="2100" b="1" kern="1200" dirty="0" smtClean="0"/>
            <a:t>, «хлібний експорт»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100" kern="1200" dirty="0"/>
        </a:p>
      </dsp:txBody>
      <dsp:txXfrm>
        <a:off x="1194034" y="3696824"/>
        <a:ext cx="3051847" cy="1555515"/>
      </dsp:txXfrm>
    </dsp:sp>
    <dsp:sp modelId="{EC8608C4-9F88-4037-AD44-D1DF48BD9D7E}">
      <dsp:nvSpPr>
        <dsp:cNvPr id="0" name=""/>
        <dsp:cNvSpPr/>
      </dsp:nvSpPr>
      <dsp:spPr>
        <a:xfrm>
          <a:off x="1814264" y="-37487"/>
          <a:ext cx="4667543" cy="4667543"/>
        </a:xfrm>
        <a:custGeom>
          <a:avLst/>
          <a:gdLst/>
          <a:ahLst/>
          <a:cxnLst/>
          <a:rect l="0" t="0" r="0" b="0"/>
          <a:pathLst>
            <a:path>
              <a:moveTo>
                <a:pt x="404126" y="3646387"/>
              </a:moveTo>
              <a:arcTo wR="2333771" hR="2333771" stAng="8746501" swAng="6604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6EE53-6338-4B90-980F-B86B013E91B6}">
      <dsp:nvSpPr>
        <dsp:cNvPr id="0" name=""/>
        <dsp:cNvSpPr/>
      </dsp:nvSpPr>
      <dsp:spPr>
        <a:xfrm>
          <a:off x="245779" y="1416423"/>
          <a:ext cx="3573280" cy="1795655"/>
        </a:xfrm>
        <a:prstGeom prst="roundRect">
          <a:avLst/>
        </a:prstGeom>
        <a:gradFill rotWithShape="1">
          <a:gsLst>
            <a:gs pos="0">
              <a:schemeClr val="dk1">
                <a:tint val="10000"/>
                <a:satMod val="300000"/>
              </a:schemeClr>
            </a:gs>
            <a:gs pos="34000">
              <a:schemeClr val="dk1">
                <a:tint val="13500"/>
                <a:satMod val="250000"/>
              </a:schemeClr>
            </a:gs>
            <a:gs pos="100000">
              <a:schemeClr val="dk1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dk1">
              <a:satMod val="12000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kern="1200" dirty="0" smtClean="0"/>
            <a:t>Прискорена насильницька колективізація, небажання працювати в колгоспах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 dirty="0"/>
        </a:p>
      </dsp:txBody>
      <dsp:txXfrm>
        <a:off x="333436" y="1504080"/>
        <a:ext cx="3397966" cy="1620341"/>
      </dsp:txXfrm>
    </dsp:sp>
    <dsp:sp modelId="{31430D97-4B8C-4DA5-A3BF-967F1C0E6537}">
      <dsp:nvSpPr>
        <dsp:cNvPr id="0" name=""/>
        <dsp:cNvSpPr/>
      </dsp:nvSpPr>
      <dsp:spPr>
        <a:xfrm>
          <a:off x="1128338" y="1168506"/>
          <a:ext cx="4667543" cy="4667543"/>
        </a:xfrm>
        <a:custGeom>
          <a:avLst/>
          <a:gdLst/>
          <a:ahLst/>
          <a:cxnLst/>
          <a:rect l="0" t="0" r="0" b="0"/>
          <a:pathLst>
            <a:path>
              <a:moveTo>
                <a:pt x="1294319" y="244266"/>
              </a:moveTo>
              <a:arcTo wR="2333771" hR="2333771" stAng="14613081" swAng="11851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івнобедрений трикут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й трикут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івнобедрений трикут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Пряма сполучна ліні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й трикут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 сполучна ліні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DD8604C-EBED-497F-9225-6C227157BDDD}" type="datetimeFigureOut">
              <a:rPr lang="uk-UA" smtClean="0"/>
              <a:pPr/>
              <a:t>19.11.2012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D5522D0-1F94-4996-B603-747CA8F4357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640960" cy="4824535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/>
              <a:t>ГОЛОДОМОР </a:t>
            </a:r>
            <a:br>
              <a:rPr lang="uk-UA" sz="6600" b="1" dirty="0" smtClean="0"/>
            </a:br>
            <a:r>
              <a:rPr lang="uk-UA" sz="6600" b="1" dirty="0" smtClean="0"/>
              <a:t>1932 – 33 </a:t>
            </a:r>
            <a:r>
              <a:rPr lang="uk-UA" sz="6600" b="1" dirty="0" err="1" smtClean="0"/>
              <a:t>рр</a:t>
            </a:r>
            <a:r>
              <a:rPr lang="uk-UA" sz="6600" b="1" dirty="0" smtClean="0"/>
              <a:t>    </a:t>
            </a:r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xmlns="" val="6635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435975" cy="1009650"/>
          </a:xfrm>
        </p:spPr>
        <p:txBody>
          <a:bodyPr/>
          <a:lstStyle/>
          <a:p>
            <a:r>
              <a:rPr lang="uk-UA" b="1" dirty="0" smtClean="0">
                <a:solidFill>
                  <a:srgbClr val="92D050"/>
                </a:solidFill>
              </a:rPr>
              <a:t>1. Причини голодомору</a:t>
            </a:r>
            <a:endParaRPr lang="uk-UA" b="1" dirty="0">
              <a:solidFill>
                <a:srgbClr val="92D05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4294967295"/>
          </p:nvPr>
        </p:nvSpPr>
        <p:spPr>
          <a:xfrm>
            <a:off x="503238" y="1052513"/>
            <a:ext cx="8640762" cy="5616575"/>
          </a:xfrm>
        </p:spPr>
        <p:txBody>
          <a:bodyPr/>
          <a:lstStyle/>
          <a:p>
            <a:pPr marL="64008" indent="0">
              <a:buNone/>
            </a:pPr>
            <a:r>
              <a:rPr lang="uk-UA" sz="32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ГОЛОДОМОР</a:t>
            </a:r>
            <a:r>
              <a:rPr lang="uk-UA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uk-UA" dirty="0" smtClean="0"/>
              <a:t>– </a:t>
            </a:r>
            <a:r>
              <a:rPr lang="uk-UA" b="1" dirty="0" smtClean="0"/>
              <a:t>це цілеспрямована політика влади на створення штучного голоду.</a:t>
            </a:r>
          </a:p>
          <a:p>
            <a:pPr marL="64008" indent="0">
              <a:buNone/>
            </a:pP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7" y="2132856"/>
            <a:ext cx="3152154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0313" y="3071626"/>
            <a:ext cx="381000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5" y="4467225"/>
            <a:ext cx="315215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235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486479351"/>
              </p:ext>
            </p:extLst>
          </p:nvPr>
        </p:nvGraphicFramePr>
        <p:xfrm>
          <a:off x="149746" y="1124744"/>
          <a:ext cx="896448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uk-UA" b="1" dirty="0" smtClean="0">
                <a:solidFill>
                  <a:srgbClr val="92D050"/>
                </a:solidFill>
              </a:rPr>
              <a:t>1. ПРИЧИНИ ГОЛОДОМОРУ</a:t>
            </a:r>
            <a:endParaRPr lang="uk-UA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61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РЕГІОНИ, ОХОПЛЕНІ ГОЛОДОМ: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3600" b="1" dirty="0" smtClean="0"/>
              <a:t>Україна</a:t>
            </a:r>
          </a:p>
          <a:p>
            <a:pPr>
              <a:lnSpc>
                <a:spcPct val="150000"/>
              </a:lnSpc>
            </a:pPr>
            <a:r>
              <a:rPr lang="uk-UA" sz="3600" b="1" dirty="0" smtClean="0"/>
              <a:t>Кубань</a:t>
            </a:r>
          </a:p>
          <a:p>
            <a:pPr>
              <a:lnSpc>
                <a:spcPct val="150000"/>
              </a:lnSpc>
            </a:pPr>
            <a:r>
              <a:rPr lang="uk-UA" sz="3600" b="1" dirty="0" smtClean="0"/>
              <a:t>Північний Кавказ</a:t>
            </a:r>
          </a:p>
          <a:p>
            <a:pPr>
              <a:lnSpc>
                <a:spcPct val="150000"/>
              </a:lnSpc>
            </a:pPr>
            <a:r>
              <a:rPr lang="uk-UA" sz="3600" b="1" dirty="0" smtClean="0"/>
              <a:t>Казахстан</a:t>
            </a:r>
            <a:endParaRPr lang="uk-UA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312307"/>
            <a:ext cx="2979641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65104"/>
            <a:ext cx="3295253" cy="2182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0412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7494"/>
            <a:ext cx="8363272" cy="785242"/>
          </a:xfrm>
        </p:spPr>
        <p:txBody>
          <a:bodyPr>
            <a:normAutofit/>
          </a:bodyPr>
          <a:lstStyle/>
          <a:p>
            <a:r>
              <a:rPr lang="uk-UA" b="1" dirty="0" smtClean="0"/>
              <a:t>2. ДІЇ ВЛАДИ.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4740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sz="3200" b="1" dirty="0" smtClean="0"/>
              <a:t>Продовження </a:t>
            </a:r>
            <a:r>
              <a:rPr lang="uk-UA" sz="3200" b="1" dirty="0" err="1" smtClean="0"/>
              <a:t>хлібозаготівель</a:t>
            </a:r>
            <a:r>
              <a:rPr lang="uk-UA" sz="3200" b="1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uk-UA" sz="3200" b="1" dirty="0" smtClean="0"/>
              <a:t>Створення загороджувальних загонів, що не випускали селян до міста;</a:t>
            </a:r>
          </a:p>
          <a:p>
            <a:pPr>
              <a:lnSpc>
                <a:spcPct val="150000"/>
              </a:lnSpc>
            </a:pPr>
            <a:r>
              <a:rPr lang="uk-UA" sz="3200" b="1" dirty="0" smtClean="0"/>
              <a:t>Приховування факту голоду від міжнародної громадськості;</a:t>
            </a:r>
          </a:p>
          <a:p>
            <a:pPr>
              <a:lnSpc>
                <a:spcPct val="150000"/>
              </a:lnSpc>
            </a:pPr>
            <a:r>
              <a:rPr lang="uk-UA" sz="3200" b="1" dirty="0" smtClean="0"/>
              <a:t>Відмова від міжнародної допомоги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1326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008112"/>
          </a:xfrm>
        </p:spPr>
        <p:txBody>
          <a:bodyPr/>
          <a:lstStyle/>
          <a:p>
            <a:r>
              <a:rPr lang="uk-UA" b="1" dirty="0" smtClean="0"/>
              <a:t>3. НАСЛІДКИ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2920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uk-UA" sz="3200" b="1" dirty="0" smtClean="0"/>
              <a:t>Величезні людські втрати (від 3.5 до 8 млн. осіб)</a:t>
            </a:r>
          </a:p>
          <a:p>
            <a:pPr>
              <a:lnSpc>
                <a:spcPct val="150000"/>
              </a:lnSpc>
            </a:pPr>
            <a:r>
              <a:rPr lang="uk-UA" sz="3200" b="1" dirty="0" smtClean="0"/>
              <a:t>Знищення старого українського села з його багатими народними традиціями;</a:t>
            </a:r>
          </a:p>
          <a:p>
            <a:pPr>
              <a:lnSpc>
                <a:spcPct val="150000"/>
              </a:lnSpc>
            </a:pPr>
            <a:r>
              <a:rPr lang="uk-UA" sz="3200" b="1" smtClean="0"/>
              <a:t>Завершення колективізації</a:t>
            </a:r>
            <a:endParaRPr lang="uk-UA" sz="3200" b="1" dirty="0" smtClean="0"/>
          </a:p>
          <a:p>
            <a:pPr>
              <a:lnSpc>
                <a:spcPct val="150000"/>
              </a:lnSpc>
            </a:pPr>
            <a:r>
              <a:rPr lang="uk-UA" sz="3200" b="1" dirty="0" smtClean="0"/>
              <a:t>Переселення  людей (переселенців) із районів Росії.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xmlns="" val="254387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крава">
  <a:themeElements>
    <a:clrScheme name="Яскрава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скрава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скрава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</TotalTime>
  <Words>144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Яскрава</vt:lpstr>
      <vt:lpstr>ГОЛОДОМОР  1932 – 33 рр    </vt:lpstr>
      <vt:lpstr>1. Причини голодомору</vt:lpstr>
      <vt:lpstr>1. ПРИЧИНИ ГОЛОДОМОРУ</vt:lpstr>
      <vt:lpstr>РЕГІОНИ, ОХОПЛЕНІ ГОЛОДОМ:</vt:lpstr>
      <vt:lpstr>2. ДІЇ ВЛАДИ.</vt:lpstr>
      <vt:lpstr>3. НАСЛІДКИ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yulya</dc:creator>
  <cp:lastModifiedBy>Boss</cp:lastModifiedBy>
  <cp:revision>5</cp:revision>
  <dcterms:created xsi:type="dcterms:W3CDTF">2011-03-27T17:38:54Z</dcterms:created>
  <dcterms:modified xsi:type="dcterms:W3CDTF">2012-11-19T20:17:40Z</dcterms:modified>
</cp:coreProperties>
</file>