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rizon.png"/>
          <p:cNvPicPr>
            <a:picLocks noChangeAspect="1"/>
          </p:cNvPicPr>
          <p:nvPr/>
        </p:nvPicPr>
        <p:blipFill>
          <a:blip r:embed="rId2"/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C4A2-D2B5-463D-A4A9-1D051280A5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AACF1-0222-4BC9-A352-8DED94538E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D5A77-CAFD-4F3D-BFCA-F18BDC3CEE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1396F-FBC3-4CD7-B7E2-E0E072E149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F7358-8153-4C2B-A79F-9C06FE191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F226A-D9DD-434E-B188-9F2E0C191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603E8-4F62-4A84-A712-8C65BF0C2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0E4A5-84A0-4413-BD26-BCB54C7EF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55AB5-F209-42EE-B489-D3A81DA0C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7A982-886B-47DF-9464-6D8B3C0EE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oriz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5B525-8971-42B9-9A93-60931FC4FB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79CF2CC7-C128-4CA2-BBE7-652BAB32B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989138"/>
            <a:ext cx="7345362" cy="1752600"/>
          </a:xfrm>
        </p:spPr>
        <p:txBody>
          <a:bodyPr>
            <a:noAutofit/>
          </a:bodyPr>
          <a:lstStyle/>
          <a:p>
            <a:pPr fontAlgn="auto">
              <a:buFont typeface="Arial" pitchFamily="34" charset="0"/>
              <a:buNone/>
              <a:defRPr/>
            </a:pPr>
            <a:r>
              <a:rPr lang="ru-RU" sz="9600" dirty="0"/>
              <a:t>Скіфські боги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/>
              <a:t>Релігія скіфів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932363" y="3860800"/>
            <a:ext cx="3754437" cy="2265363"/>
          </a:xfrm>
        </p:spPr>
        <p:txBody>
          <a:bodyPr/>
          <a:lstStyle/>
          <a:p>
            <a:pPr fontAlgn="auto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4000" dirty="0" err="1"/>
              <a:t>Скіфське</a:t>
            </a:r>
            <a:r>
              <a:rPr lang="ru-RU" sz="4000" dirty="0"/>
              <a:t> </a:t>
            </a:r>
            <a:r>
              <a:rPr lang="ru-RU" sz="4000" dirty="0" err="1"/>
              <a:t>люстерко</a:t>
            </a:r>
            <a:r>
              <a:rPr lang="ru-RU" sz="4000" dirty="0"/>
              <a:t>. Бронза. IV ст. до </a:t>
            </a:r>
            <a:r>
              <a:rPr lang="ru-RU" sz="4000" dirty="0" err="1"/>
              <a:t>н.е</a:t>
            </a:r>
            <a:r>
              <a:rPr lang="ru-RU" sz="4000" dirty="0"/>
              <a:t>.</a:t>
            </a:r>
          </a:p>
        </p:txBody>
      </p:sp>
      <p:pic>
        <p:nvPicPr>
          <p:cNvPr id="10244" name="Picture 4" descr="sk_poh_rel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23528" y="188640"/>
            <a:ext cx="4609132" cy="644134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55650" y="6021388"/>
            <a:ext cx="5410200" cy="676275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ru-RU" sz="2000" dirty="0" err="1"/>
              <a:t>Скіфський</a:t>
            </a:r>
            <a:r>
              <a:rPr lang="ru-RU" sz="2000" dirty="0"/>
              <a:t> </a:t>
            </a:r>
            <a:r>
              <a:rPr lang="ru-RU" sz="2000" dirty="0" err="1"/>
              <a:t>глиняний</a:t>
            </a:r>
            <a:r>
              <a:rPr lang="ru-RU" sz="2000" dirty="0"/>
              <a:t> божок. </a:t>
            </a:r>
          </a:p>
          <a:p>
            <a:pPr marL="0" indent="0" fontAlgn="auto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ru-RU" sz="2000" dirty="0" err="1"/>
              <a:t>Знахідка</a:t>
            </a:r>
            <a:r>
              <a:rPr lang="ru-RU" sz="2000" dirty="0"/>
              <a:t> на зольнику у </a:t>
            </a:r>
            <a:r>
              <a:rPr lang="ru-RU" sz="2000" dirty="0" err="1"/>
              <a:t>Криму</a:t>
            </a:r>
            <a:endParaRPr lang="ru-RU" sz="2000" dirty="0"/>
          </a:p>
        </p:txBody>
      </p:sp>
      <p:pic>
        <p:nvPicPr>
          <p:cNvPr id="23554" name="Picture 4" descr="sk_poh_rel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333375"/>
            <a:ext cx="4752975" cy="532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7924800" cy="4905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err="1" smtClean="0"/>
              <a:t>ДЖерело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987824" y="260648"/>
            <a:ext cx="3600400" cy="5680134"/>
          </a:xfrm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50825" y="219075"/>
            <a:ext cx="8497888" cy="688975"/>
          </a:xfrm>
        </p:spPr>
        <p:txBody>
          <a:bodyPr/>
          <a:lstStyle/>
          <a:p>
            <a:pPr fontAlgn="auto">
              <a:buFont typeface="Arial" pitchFamily="34" charset="0"/>
              <a:buChar char="•"/>
              <a:defRPr/>
            </a:pPr>
            <a:r>
              <a:rPr lang="ru-RU" sz="2000" dirty="0" err="1"/>
              <a:t>Верховний</a:t>
            </a:r>
            <a:r>
              <a:rPr lang="ru-RU" sz="2000" dirty="0"/>
              <a:t> бог </a:t>
            </a:r>
            <a:r>
              <a:rPr lang="ru-RU" sz="2000" dirty="0" err="1"/>
              <a:t>скіфів</a:t>
            </a:r>
            <a:r>
              <a:rPr lang="ru-RU" sz="2000" dirty="0"/>
              <a:t> носив </a:t>
            </a:r>
            <a:r>
              <a:rPr lang="ru-RU" sz="2000" dirty="0" err="1"/>
              <a:t>ім'я</a:t>
            </a:r>
            <a:r>
              <a:rPr lang="ru-RU" sz="2000" dirty="0"/>
              <a:t> Папай</a:t>
            </a:r>
          </a:p>
        </p:txBody>
      </p:sp>
      <p:pic>
        <p:nvPicPr>
          <p:cNvPr id="15362" name="Picture 4" descr="sk_poh_rel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016000"/>
            <a:ext cx="496887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547813" y="5949950"/>
            <a:ext cx="6156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Бронзове навершя із зображенням бога Папая.</a:t>
            </a:r>
          </a:p>
          <a:p>
            <a:r>
              <a:rPr lang="ru-RU"/>
              <a:t>Урочище Лиса Гора. Дніпропетровська область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06825" y="188913"/>
            <a:ext cx="5086350" cy="3671887"/>
          </a:xfrm>
        </p:spPr>
        <p:txBody>
          <a:bodyPr/>
          <a:lstStyle/>
          <a:p>
            <a:pPr fontAlgn="auto">
              <a:buFont typeface="Arial" pitchFamily="34" charset="0"/>
              <a:buChar char="•"/>
              <a:defRPr/>
            </a:pPr>
            <a:r>
              <a:rPr lang="ru-RU" sz="3600" dirty="0" err="1"/>
              <a:t>Апі</a:t>
            </a:r>
            <a:r>
              <a:rPr lang="ru-RU" sz="3600" dirty="0"/>
              <a:t>, </a:t>
            </a:r>
            <a:r>
              <a:rPr lang="ru-RU" sz="3600" dirty="0" err="1"/>
              <a:t>Апія</a:t>
            </a:r>
            <a:r>
              <a:rPr lang="ru-RU" sz="3600" dirty="0"/>
              <a:t> (</a:t>
            </a:r>
            <a:r>
              <a:rPr lang="ru-RU" sz="3600" dirty="0" err="1"/>
              <a:t>грецька</a:t>
            </a:r>
            <a:r>
              <a:rPr lang="ru-RU" sz="3600" dirty="0"/>
              <a:t> Гея) - дружина верховного бога </a:t>
            </a:r>
            <a:r>
              <a:rPr lang="ru-RU" sz="3600" dirty="0" err="1"/>
              <a:t>Папая</a:t>
            </a:r>
            <a:r>
              <a:rPr lang="ru-RU" sz="3600" dirty="0"/>
              <a:t>, богиня </a:t>
            </a:r>
            <a:r>
              <a:rPr lang="ru-RU" sz="3600" dirty="0" err="1"/>
              <a:t>землі</a:t>
            </a:r>
            <a:r>
              <a:rPr lang="ru-RU" sz="3600" dirty="0"/>
              <a:t> і води, </a:t>
            </a:r>
            <a:r>
              <a:rPr lang="ru-RU" sz="3600" dirty="0" err="1"/>
              <a:t>прародителька</a:t>
            </a:r>
            <a:r>
              <a:rPr lang="ru-RU" sz="3600" dirty="0"/>
              <a:t> </a:t>
            </a:r>
            <a:r>
              <a:rPr lang="ru-RU" sz="3600" dirty="0" err="1"/>
              <a:t>скіфів</a:t>
            </a:r>
            <a:r>
              <a:rPr lang="ru-RU" sz="3600" dirty="0"/>
              <a:t>. </a:t>
            </a:r>
          </a:p>
        </p:txBody>
      </p:sp>
      <p:pic>
        <p:nvPicPr>
          <p:cNvPr id="4100" name="Picture 4" descr="sk_poh_rel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755576" y="188640"/>
            <a:ext cx="1944216" cy="63780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806825" y="4508500"/>
            <a:ext cx="4968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Зображення змієногої богині Апі на кінському налобнику. </a:t>
            </a:r>
          </a:p>
          <a:p>
            <a:r>
              <a:rPr lang="ru-RU"/>
              <a:t>Курган Велика Цимбалка. Запорізька область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5288" y="188913"/>
            <a:ext cx="8280400" cy="1079500"/>
          </a:xfrm>
        </p:spPr>
        <p:txBody>
          <a:bodyPr/>
          <a:lstStyle/>
          <a:p>
            <a:pPr fontAlgn="auto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2400"/>
              <a:t>Табіті (грецька Гестія) - богиня вогню та домашнього вогнища, разом з Папаєм і Апі належала до головних і особливо шанобливих скіфами богів.</a:t>
            </a:r>
          </a:p>
        </p:txBody>
      </p:sp>
      <p:pic>
        <p:nvPicPr>
          <p:cNvPr id="17410" name="Picture 4" descr="sk_poh_rel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412875"/>
            <a:ext cx="6034087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323850" y="5805488"/>
            <a:ext cx="756126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</a:t>
            </a:r>
          </a:p>
          <a:p>
            <a:r>
              <a:rPr lang="ru-RU"/>
              <a:t>Богиня Табіті з люстерком в руках дає повчання юному скіфу.  </a:t>
            </a:r>
          </a:p>
          <a:p>
            <a:r>
              <a:rPr lang="ru-RU"/>
              <a:t>Зображення на Золотій бляшці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skif-odezha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063" y="1104900"/>
            <a:ext cx="8493125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971550" y="188913"/>
            <a:ext cx="63373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Скіфська богиня любові Аргимпаса. </a:t>
            </a:r>
          </a:p>
          <a:p>
            <a:r>
              <a:rPr lang="ru-RU"/>
              <a:t>Зображення на вазі з кургану Чортомлик. Нікопольський район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950" y="115888"/>
            <a:ext cx="8712200" cy="1152525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ru-RU" sz="2400" dirty="0" err="1"/>
              <a:t>Скіфський</a:t>
            </a:r>
            <a:r>
              <a:rPr lang="ru-RU" sz="2400" dirty="0"/>
              <a:t> знак </a:t>
            </a:r>
            <a:r>
              <a:rPr lang="ru-RU" sz="2400" dirty="0" err="1"/>
              <a:t>сонця</a:t>
            </a:r>
            <a:r>
              <a:rPr lang="ru-RU" sz="2400" dirty="0"/>
              <a:t> </a:t>
            </a:r>
            <a:r>
              <a:rPr lang="ru-RU" sz="2400" dirty="0" err="1"/>
              <a:t>зображувався</a:t>
            </a:r>
            <a:r>
              <a:rPr lang="ru-RU" sz="2400" dirty="0"/>
              <a:t> у </a:t>
            </a:r>
            <a:r>
              <a:rPr lang="ru-RU" sz="2400" dirty="0" err="1"/>
              <a:t>вигляді</a:t>
            </a:r>
            <a:r>
              <a:rPr lang="ru-RU" sz="2400" dirty="0"/>
              <a:t> </a:t>
            </a:r>
            <a:r>
              <a:rPr lang="ru-RU" sz="2400" dirty="0" err="1"/>
              <a:t>п'яти</a:t>
            </a:r>
            <a:r>
              <a:rPr lang="ru-RU" sz="2400" dirty="0"/>
              <a:t> </a:t>
            </a:r>
            <a:r>
              <a:rPr lang="ru-RU" sz="2400" dirty="0" err="1"/>
              <a:t>з'єднаних</a:t>
            </a:r>
            <a:r>
              <a:rPr lang="ru-RU" sz="2400" dirty="0"/>
              <a:t> </a:t>
            </a:r>
            <a:r>
              <a:rPr lang="ru-RU" sz="2400" dirty="0" err="1"/>
              <a:t>кіл</a:t>
            </a:r>
            <a:r>
              <a:rPr lang="ru-RU" sz="2400" dirty="0"/>
              <a:t>. </a:t>
            </a:r>
            <a:r>
              <a:rPr lang="ru-RU" sz="2400" dirty="0" err="1"/>
              <a:t>Нашивна</a:t>
            </a:r>
            <a:r>
              <a:rPr lang="ru-RU" sz="2400" dirty="0"/>
              <a:t> золота бляшка.</a:t>
            </a:r>
          </a:p>
          <a:p>
            <a:pPr marL="0" indent="0" fontAlgn="auto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ru-RU" sz="2400" dirty="0"/>
              <a:t>Курган </a:t>
            </a:r>
            <a:r>
              <a:rPr lang="ru-RU" sz="2400" dirty="0" err="1"/>
              <a:t>Товста</a:t>
            </a:r>
            <a:r>
              <a:rPr lang="ru-RU" sz="2400" dirty="0"/>
              <a:t> Могила. </a:t>
            </a:r>
            <a:r>
              <a:rPr lang="ru-RU" sz="2400" dirty="0" err="1"/>
              <a:t>Нікопольський</a:t>
            </a:r>
            <a:r>
              <a:rPr lang="ru-RU" sz="2400" dirty="0"/>
              <a:t> район </a:t>
            </a:r>
          </a:p>
        </p:txBody>
      </p:sp>
      <p:pic>
        <p:nvPicPr>
          <p:cNvPr id="7172" name="Picture 4" descr="sk_poh_rel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835696" y="1268760"/>
            <a:ext cx="5464784" cy="53684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Ручка скіфського меча</a:t>
            </a:r>
          </a:p>
        </p:txBody>
      </p:sp>
      <p:pic>
        <p:nvPicPr>
          <p:cNvPr id="20482" name="Picture 4" descr="sk_poh_rel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1628775"/>
            <a:ext cx="3243263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95313" y="765175"/>
            <a:ext cx="79248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err="1"/>
              <a:t>Зображення</a:t>
            </a:r>
            <a:r>
              <a:rPr lang="ru-RU" sz="4000" dirty="0"/>
              <a:t> на </a:t>
            </a:r>
            <a:r>
              <a:rPr lang="ru-RU" sz="4000" dirty="0" err="1"/>
              <a:t>золотих</a:t>
            </a:r>
            <a:r>
              <a:rPr lang="ru-RU" sz="4000" dirty="0"/>
              <a:t> бляхах з </a:t>
            </a:r>
            <a:r>
              <a:rPr lang="ru-RU" sz="4000" dirty="0" err="1"/>
              <a:t>скіфських</a:t>
            </a:r>
            <a:r>
              <a:rPr lang="ru-RU" sz="4000" dirty="0"/>
              <a:t> </a:t>
            </a:r>
            <a:r>
              <a:rPr lang="ru-RU" sz="4000" dirty="0" err="1"/>
              <a:t>курганів</a:t>
            </a:r>
            <a:r>
              <a:rPr lang="ru-RU" sz="4000" dirty="0"/>
              <a:t>:</a:t>
            </a:r>
            <a:br>
              <a:rPr lang="ru-RU" sz="4000" dirty="0"/>
            </a:br>
            <a:r>
              <a:rPr lang="ru-RU" sz="4000" dirty="0"/>
              <a:t>а, в - Геракла, б - </a:t>
            </a:r>
            <a:r>
              <a:rPr lang="ru-RU" sz="4000" dirty="0" err="1"/>
              <a:t>Медузи</a:t>
            </a:r>
            <a:r>
              <a:rPr lang="ru-RU" sz="4000" dirty="0"/>
              <a:t> </a:t>
            </a:r>
            <a:r>
              <a:rPr lang="ru-RU" sz="4000" dirty="0" err="1"/>
              <a:t>Горгони</a:t>
            </a:r>
            <a:endParaRPr lang="ru-RU" sz="4000" dirty="0"/>
          </a:p>
        </p:txBody>
      </p:sp>
      <p:pic>
        <p:nvPicPr>
          <p:cNvPr id="21506" name="Picture 4" descr="sk_poh_rel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238375"/>
            <a:ext cx="8135937" cy="348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0</TotalTime>
  <Words>143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Горизонт</vt:lpstr>
      <vt:lpstr>Горизонт</vt:lpstr>
      <vt:lpstr>Горизонт</vt:lpstr>
      <vt:lpstr>Горизонт</vt:lpstr>
      <vt:lpstr>РЕЛІГІЯ СКІФІВ</vt:lpstr>
      <vt:lpstr>ДЖЕРЕЛО</vt:lpstr>
      <vt:lpstr>Слайд 3</vt:lpstr>
      <vt:lpstr>Слайд 4</vt:lpstr>
      <vt:lpstr>Слайд 5</vt:lpstr>
      <vt:lpstr>Слайд 6</vt:lpstr>
      <vt:lpstr>Слайд 7</vt:lpstr>
      <vt:lpstr>РУЧКА СКІФСЬКОГО МЕЧА</vt:lpstr>
      <vt:lpstr>ЗОБРАЖЕННЯ НА ЗОЛОТИХ БЛЯХАХ З СКІФСЬКИХ КУРГАНІВ: А, В - ГЕРАКЛА, Б - МЕДУЗИ ГОРГОНИ</vt:lpstr>
      <vt:lpstr>Слайд 10</vt:lpstr>
      <vt:lpstr>Слайд 11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Релігія скіфів</dc:title>
  <dc:creator>Superus</dc:creator>
  <cp:lastModifiedBy>Максим</cp:lastModifiedBy>
  <cp:revision>5</cp:revision>
  <dcterms:created xsi:type="dcterms:W3CDTF">2012-09-23T16:28:17Z</dcterms:created>
  <dcterms:modified xsi:type="dcterms:W3CDTF">2012-12-27T17:36:41Z</dcterms:modified>
</cp:coreProperties>
</file>