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7" r:id="rId16"/>
    <p:sldId id="269" r:id="rId17"/>
    <p:sldId id="270" r:id="rId18"/>
    <p:sldId id="271" r:id="rId19"/>
    <p:sldId id="272" r:id="rId20"/>
    <p:sldId id="273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3913664-08C8-4FE9-8857-4FA759CEB396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5E21A01-0EB8-4157-B1DB-4D5052099C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3664-08C8-4FE9-8857-4FA759CEB396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1A01-0EB8-4157-B1DB-4D5052099C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3664-08C8-4FE9-8857-4FA759CEB396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1A01-0EB8-4157-B1DB-4D5052099C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3664-08C8-4FE9-8857-4FA759CEB396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1A01-0EB8-4157-B1DB-4D5052099C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3664-08C8-4FE9-8857-4FA759CEB396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1A01-0EB8-4157-B1DB-4D5052099C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3664-08C8-4FE9-8857-4FA759CEB396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1A01-0EB8-4157-B1DB-4D5052099C1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3664-08C8-4FE9-8857-4FA759CEB396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1A01-0EB8-4157-B1DB-4D5052099C1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3664-08C8-4FE9-8857-4FA759CEB396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1A01-0EB8-4157-B1DB-4D5052099C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3664-08C8-4FE9-8857-4FA759CEB396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1A01-0EB8-4157-B1DB-4D5052099C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3913664-08C8-4FE9-8857-4FA759CEB396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5E21A01-0EB8-4157-B1DB-4D5052099C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3913664-08C8-4FE9-8857-4FA759CEB396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5E21A01-0EB8-4157-B1DB-4D5052099C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3913664-08C8-4FE9-8857-4FA759CEB396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5E21A01-0EB8-4157-B1DB-4D5052099C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 err="1" smtClean="0"/>
              <a:t>Культурне</a:t>
            </a:r>
            <a:r>
              <a:rPr lang="ru-RU" sz="4800" dirty="0" smtClean="0"/>
              <a:t> </a:t>
            </a:r>
            <a:r>
              <a:rPr lang="ru-RU" sz="4800" dirty="0" err="1" smtClean="0"/>
              <a:t>життя</a:t>
            </a:r>
            <a:r>
              <a:rPr lang="ru-RU" sz="4800" dirty="0" smtClean="0"/>
              <a:t> в </a:t>
            </a:r>
            <a:r>
              <a:rPr lang="ru-RU" sz="4800" dirty="0" err="1" smtClean="0"/>
              <a:t>Україні</a:t>
            </a:r>
            <a:r>
              <a:rPr lang="ru-RU" sz="4800" dirty="0" smtClean="0"/>
              <a:t> 1940-1950р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30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Розвиток</a:t>
            </a:r>
            <a:r>
              <a:rPr lang="ru-RU" b="1" dirty="0"/>
              <a:t> науки в </a:t>
            </a:r>
            <a:r>
              <a:rPr lang="ru-RU" b="1" dirty="0" err="1"/>
              <a:t>Україні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Якщо</a:t>
            </a:r>
            <a:r>
              <a:rPr lang="ru-RU" dirty="0"/>
              <a:t> у 1945 р. в </a:t>
            </a:r>
            <a:r>
              <a:rPr lang="ru-RU" dirty="0" err="1"/>
              <a:t>республіці</a:t>
            </a:r>
            <a:r>
              <a:rPr lang="ru-RU" dirty="0"/>
              <a:t> </a:t>
            </a:r>
            <a:r>
              <a:rPr lang="ru-RU" dirty="0" err="1"/>
              <a:t>налічувалося</a:t>
            </a:r>
            <a:r>
              <a:rPr lang="ru-RU" dirty="0"/>
              <a:t> 267 </a:t>
            </a:r>
            <a:r>
              <a:rPr lang="ru-RU" dirty="0" err="1"/>
              <a:t>науково-дослідних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, то в 1950 р. </a:t>
            </a:r>
            <a:r>
              <a:rPr lang="ru-RU" dirty="0" err="1"/>
              <a:t>вже</a:t>
            </a:r>
            <a:r>
              <a:rPr lang="ru-RU" dirty="0"/>
              <a:t> 462, в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30 </a:t>
            </a:r>
            <a:r>
              <a:rPr lang="ru-RU" dirty="0" err="1"/>
              <a:t>академічних</a:t>
            </a:r>
            <a:r>
              <a:rPr lang="ru-RU" dirty="0"/>
              <a:t> </a:t>
            </a:r>
            <a:r>
              <a:rPr lang="ru-RU" dirty="0" err="1"/>
              <a:t>інститутів</a:t>
            </a:r>
            <a:r>
              <a:rPr lang="ru-RU" dirty="0"/>
              <a:t>. </a:t>
            </a:r>
            <a:r>
              <a:rPr lang="ru-RU" dirty="0" err="1"/>
              <a:t>Зміцнювалася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й </a:t>
            </a:r>
            <a:r>
              <a:rPr lang="ru-RU" dirty="0" err="1"/>
              <a:t>повільно</a:t>
            </a:r>
            <a:r>
              <a:rPr lang="ru-RU" dirty="0"/>
              <a:t>, </a:t>
            </a:r>
            <a:r>
              <a:rPr lang="ru-RU" dirty="0" err="1"/>
              <a:t>їхня</a:t>
            </a:r>
            <a:r>
              <a:rPr lang="ru-RU" dirty="0"/>
              <a:t> </a:t>
            </a:r>
            <a:r>
              <a:rPr lang="ru-RU" dirty="0" err="1"/>
              <a:t>матеріально-технічна</a:t>
            </a:r>
            <a:r>
              <a:rPr lang="ru-RU" dirty="0"/>
              <a:t> база, </a:t>
            </a:r>
            <a:r>
              <a:rPr lang="ru-RU" dirty="0" err="1"/>
              <a:t>зростав</a:t>
            </a:r>
            <a:r>
              <a:rPr lang="ru-RU" dirty="0"/>
              <a:t> </a:t>
            </a:r>
            <a:r>
              <a:rPr lang="ru-RU" dirty="0" err="1"/>
              <a:t>кадровий</a:t>
            </a:r>
            <a:r>
              <a:rPr lang="ru-RU" dirty="0"/>
              <a:t> </a:t>
            </a:r>
            <a:r>
              <a:rPr lang="ru-RU" dirty="0" err="1"/>
              <a:t>потенціал</a:t>
            </a:r>
            <a:r>
              <a:rPr lang="ru-RU" dirty="0"/>
              <a:t>.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науковців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досягла</a:t>
            </a:r>
            <a:r>
              <a:rPr lang="ru-RU" dirty="0"/>
              <a:t> у 1950 р. 22,3 тис. </a:t>
            </a:r>
            <a:r>
              <a:rPr lang="ru-RU" dirty="0" err="1"/>
              <a:t>осіб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309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836712"/>
            <a:ext cx="6196405" cy="3603812"/>
          </a:xfrm>
        </p:spPr>
        <p:txBody>
          <a:bodyPr/>
          <a:lstStyle/>
          <a:p>
            <a:r>
              <a:rPr lang="ru-RU" dirty="0"/>
              <a:t>Головною </a:t>
            </a:r>
            <a:r>
              <a:rPr lang="ru-RU" dirty="0" err="1"/>
              <a:t>науковою</a:t>
            </a:r>
            <a:r>
              <a:rPr lang="ru-RU" dirty="0"/>
              <a:t> </a:t>
            </a:r>
            <a:r>
              <a:rPr lang="ru-RU" dirty="0" err="1"/>
              <a:t>установою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залишалась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Наук УРСР, яку </a:t>
            </a:r>
            <a:r>
              <a:rPr lang="ru-RU" dirty="0" err="1"/>
              <a:t>очолював</a:t>
            </a:r>
            <a:r>
              <a:rPr lang="ru-RU" dirty="0"/>
              <a:t> </a:t>
            </a:r>
            <a:r>
              <a:rPr lang="ru-RU" b="1" i="1" dirty="0" err="1" smtClean="0"/>
              <a:t>О.Палладін</a:t>
            </a:r>
            <a:r>
              <a:rPr lang="ru-RU" i="1" dirty="0"/>
              <a:t>.</a:t>
            </a:r>
            <a:endParaRPr lang="ru-RU" dirty="0"/>
          </a:p>
        </p:txBody>
      </p:sp>
      <p:pic>
        <p:nvPicPr>
          <p:cNvPr id="5122" name="Picture 2" descr="C:\Users\Настя\Downloads\i009-001-203139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4930"/>
            <a:ext cx="5688632" cy="329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Настя\Downloads\80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48880"/>
            <a:ext cx="2813062" cy="395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89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стя\Downloads\Korole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7"/>
            <a:ext cx="2975612" cy="407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692696"/>
            <a:ext cx="4752527" cy="5688632"/>
          </a:xfrm>
        </p:spPr>
        <p:txBody>
          <a:bodyPr/>
          <a:lstStyle/>
          <a:p>
            <a:r>
              <a:rPr lang="ru-RU" dirty="0" err="1"/>
              <a:t>Вчені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досягли</a:t>
            </a:r>
            <a:r>
              <a:rPr lang="ru-RU" dirty="0"/>
              <a:t> </a:t>
            </a:r>
            <a:r>
              <a:rPr lang="ru-RU" dirty="0" err="1"/>
              <a:t>значних</a:t>
            </a:r>
            <a:r>
              <a:rPr lang="ru-RU" dirty="0"/>
              <a:t> </a:t>
            </a:r>
            <a:r>
              <a:rPr lang="ru-RU" dirty="0" err="1"/>
              <a:t>успіхів</a:t>
            </a:r>
            <a:r>
              <a:rPr lang="ru-RU" dirty="0"/>
              <a:t> у </a:t>
            </a:r>
            <a:r>
              <a:rPr lang="ru-RU" dirty="0" err="1"/>
              <a:t>дослідженнях</a:t>
            </a:r>
            <a:r>
              <a:rPr lang="ru-RU" dirty="0"/>
              <a:t> з </a:t>
            </a:r>
            <a:r>
              <a:rPr lang="ru-RU" dirty="0" err="1"/>
              <a:t>фундаментальних</a:t>
            </a:r>
            <a:r>
              <a:rPr lang="ru-RU" dirty="0"/>
              <a:t> наук,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наближенні</a:t>
            </a:r>
            <a:r>
              <a:rPr lang="ru-RU" dirty="0"/>
              <a:t> до потреб </a:t>
            </a:r>
            <a:r>
              <a:rPr lang="ru-RU" dirty="0" err="1"/>
              <a:t>господарства</a:t>
            </a:r>
            <a:r>
              <a:rPr lang="ru-RU" dirty="0"/>
              <a:t>. У </a:t>
            </a:r>
            <a:r>
              <a:rPr lang="ru-RU" dirty="0" err="1"/>
              <a:t>республіці</a:t>
            </a:r>
            <a:r>
              <a:rPr lang="ru-RU" dirty="0"/>
              <a:t> в 1946 р. </a:t>
            </a:r>
            <a:r>
              <a:rPr lang="ru-RU" dirty="0" err="1"/>
              <a:t>було</a:t>
            </a:r>
            <a:r>
              <a:rPr lang="ru-RU" dirty="0"/>
              <a:t> запущено перший в СРСР </a:t>
            </a:r>
            <a:r>
              <a:rPr lang="ru-RU" dirty="0" err="1"/>
              <a:t>атомний</a:t>
            </a:r>
            <a:r>
              <a:rPr lang="ru-RU" dirty="0"/>
              <a:t> реактор. У 1956 р. </a:t>
            </a:r>
            <a:r>
              <a:rPr lang="ru-RU" dirty="0" err="1"/>
              <a:t>Генеральним</a:t>
            </a:r>
            <a:r>
              <a:rPr lang="ru-RU" dirty="0"/>
              <a:t> конструктором </a:t>
            </a:r>
            <a:r>
              <a:rPr lang="ru-RU" dirty="0" err="1"/>
              <a:t>будівництва</a:t>
            </a:r>
            <a:r>
              <a:rPr lang="ru-RU" dirty="0"/>
              <a:t> </a:t>
            </a:r>
            <a:r>
              <a:rPr lang="ru-RU" dirty="0" err="1"/>
              <a:t>космічних</a:t>
            </a:r>
            <a:r>
              <a:rPr lang="ru-RU" dirty="0"/>
              <a:t> </a:t>
            </a:r>
            <a:r>
              <a:rPr lang="ru-RU" dirty="0" err="1"/>
              <a:t>кораблів</a:t>
            </a:r>
            <a:r>
              <a:rPr lang="ru-RU" dirty="0"/>
              <a:t> у СРСР став </a:t>
            </a:r>
            <a:r>
              <a:rPr lang="ru-RU" dirty="0" err="1"/>
              <a:t>виходець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Житомирщини</a:t>
            </a:r>
            <a:r>
              <a:rPr lang="ru-RU" b="1" i="1" dirty="0" err="1"/>
              <a:t>С</a:t>
            </a:r>
            <a:r>
              <a:rPr lang="ru-RU" b="1" dirty="0" err="1"/>
              <a:t>.</a:t>
            </a:r>
            <a:r>
              <a:rPr lang="ru-RU" b="1" i="1" dirty="0" err="1"/>
              <a:t>Корольов</a:t>
            </a:r>
            <a:r>
              <a:rPr lang="ru-RU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02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620688"/>
            <a:ext cx="6196405" cy="3603812"/>
          </a:xfrm>
        </p:spPr>
        <p:txBody>
          <a:bodyPr/>
          <a:lstStyle/>
          <a:p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 </a:t>
            </a:r>
            <a:r>
              <a:rPr lang="ru-RU" b="1" i="1" dirty="0" err="1"/>
              <a:t>С.Лебедєва</a:t>
            </a:r>
            <a:r>
              <a:rPr lang="ru-RU" i="1" dirty="0"/>
              <a:t> у </a:t>
            </a:r>
            <a:r>
              <a:rPr lang="ru-RU" dirty="0" err="1"/>
              <a:t>Києві</a:t>
            </a:r>
            <a:r>
              <a:rPr lang="ru-RU" dirty="0"/>
              <a:t> у 1948-1950 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виготовлено</a:t>
            </a:r>
            <a:r>
              <a:rPr lang="ru-RU" dirty="0"/>
              <a:t> першу в </a:t>
            </a:r>
            <a:r>
              <a:rPr lang="ru-RU" dirty="0" err="1"/>
              <a:t>Європі</a:t>
            </a:r>
            <a:r>
              <a:rPr lang="ru-RU" dirty="0"/>
              <a:t> </a:t>
            </a:r>
            <a:r>
              <a:rPr lang="ru-RU" dirty="0" err="1"/>
              <a:t>цифрову</a:t>
            </a:r>
            <a:r>
              <a:rPr lang="ru-RU" dirty="0"/>
              <a:t> </a:t>
            </a:r>
            <a:r>
              <a:rPr lang="ru-RU" dirty="0" err="1"/>
              <a:t>обчислювальну</a:t>
            </a:r>
            <a:r>
              <a:rPr lang="ru-RU" dirty="0"/>
              <a:t> машину.</a:t>
            </a:r>
          </a:p>
        </p:txBody>
      </p:sp>
      <p:pic>
        <p:nvPicPr>
          <p:cNvPr id="7170" name="Picture 2" descr="C:\Users\Настя\Downloads\Mes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4910655" cy="307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Настя\Downloads\01_Lebedev_S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94160"/>
            <a:ext cx="2546425" cy="353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59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Настя\Downloads\Trassa2_Dashava-Kie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83" y="1268759"/>
            <a:ext cx="3783717" cy="269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836712"/>
            <a:ext cx="4536503" cy="331236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Значним</a:t>
            </a:r>
            <a:r>
              <a:rPr lang="ru-RU" dirty="0"/>
              <a:t> </a:t>
            </a:r>
            <a:r>
              <a:rPr lang="ru-RU" dirty="0" err="1"/>
              <a:t>технічним</a:t>
            </a:r>
            <a:r>
              <a:rPr lang="ru-RU" dirty="0"/>
              <a:t> </a:t>
            </a:r>
            <a:r>
              <a:rPr lang="ru-RU" dirty="0" err="1"/>
              <a:t>досягненням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побудова</a:t>
            </a:r>
            <a:r>
              <a:rPr lang="ru-RU" dirty="0"/>
              <a:t> у 1953 р. </a:t>
            </a:r>
            <a:r>
              <a:rPr lang="ru-RU" dirty="0" err="1"/>
              <a:t>найбільшого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суцільнозварного</a:t>
            </a:r>
            <a:r>
              <a:rPr lang="ru-RU" dirty="0"/>
              <a:t> моста через </a:t>
            </a:r>
            <a:r>
              <a:rPr lang="ru-RU" dirty="0" err="1"/>
              <a:t>Дніпро</a:t>
            </a:r>
            <a:r>
              <a:rPr lang="ru-RU" dirty="0"/>
              <a:t> </a:t>
            </a:r>
            <a:r>
              <a:rPr lang="ru-RU" dirty="0" err="1"/>
              <a:t>завдовжки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1,5 км </a:t>
            </a:r>
            <a:r>
              <a:rPr lang="ru-RU" i="1" dirty="0"/>
              <a:t>(</a:t>
            </a:r>
            <a:r>
              <a:rPr lang="ru-RU" i="1" dirty="0" err="1"/>
              <a:t>міст</a:t>
            </a:r>
            <a:r>
              <a:rPr lang="ru-RU" b="1" i="1" dirty="0"/>
              <a:t> </a:t>
            </a:r>
            <a:r>
              <a:rPr lang="ru-RU" i="1" dirty="0" err="1"/>
              <a:t>ім</a:t>
            </a:r>
            <a:r>
              <a:rPr lang="ru-RU" i="1" dirty="0"/>
              <a:t>. Патона у м</a:t>
            </a:r>
            <a:r>
              <a:rPr lang="ru-RU" dirty="0"/>
              <a:t>. </a:t>
            </a:r>
            <a:r>
              <a:rPr lang="ru-RU" i="1" dirty="0" err="1"/>
              <a:t>Києві</a:t>
            </a:r>
            <a:r>
              <a:rPr lang="ru-RU" i="1" dirty="0"/>
              <a:t>). </a:t>
            </a:r>
            <a:r>
              <a:rPr lang="ru-RU" dirty="0"/>
              <a:t>За короткий час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новій</a:t>
            </a:r>
            <a:r>
              <a:rPr lang="ru-RU" dirty="0"/>
              <a:t> </a:t>
            </a:r>
            <a:r>
              <a:rPr lang="ru-RU" dirty="0" err="1"/>
              <a:t>автоматичній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зварювання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споруджено</a:t>
            </a:r>
            <a:r>
              <a:rPr lang="ru-RU" dirty="0"/>
              <a:t> </a:t>
            </a:r>
            <a:r>
              <a:rPr lang="ru-RU" dirty="0" err="1"/>
              <a:t>газопровід</a:t>
            </a:r>
            <a:r>
              <a:rPr lang="ru-RU" dirty="0"/>
              <a:t> </a:t>
            </a:r>
            <a:r>
              <a:rPr lang="ru-RU" i="1" dirty="0"/>
              <a:t>Дашава </a:t>
            </a:r>
            <a:r>
              <a:rPr lang="ru-RU" dirty="0"/>
              <a:t>–</a:t>
            </a:r>
            <a:r>
              <a:rPr lang="ru-RU" i="1" dirty="0"/>
              <a:t> </a:t>
            </a:r>
            <a:r>
              <a:rPr lang="ru-RU" i="1" dirty="0" err="1"/>
              <a:t>Київ</a:t>
            </a:r>
            <a:r>
              <a:rPr lang="ru-RU" i="1" dirty="0"/>
              <a:t>.</a:t>
            </a:r>
            <a:endParaRPr lang="ru-RU" dirty="0"/>
          </a:p>
        </p:txBody>
      </p:sp>
      <p:pic>
        <p:nvPicPr>
          <p:cNvPr id="9218" name="Picture 2" descr="C:\Users\Настя\Downloads\0e88579-dashava-mosk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49080"/>
            <a:ext cx="5715001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81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Настя\Downloads\5-1832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3682752" cy="566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Настя\Downloads\1349651644_kiev_dnepr_0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320" y="1975406"/>
            <a:ext cx="5030216" cy="457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35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b="1" dirty="0" err="1"/>
              <a:t>Розвиток</a:t>
            </a:r>
            <a:r>
              <a:rPr lang="ru-RU" b="1" dirty="0"/>
              <a:t> </a:t>
            </a:r>
            <a:r>
              <a:rPr lang="ru-RU" b="1" dirty="0" err="1"/>
              <a:t>літератури</a:t>
            </a:r>
            <a:r>
              <a:rPr lang="ru-RU" b="1" dirty="0"/>
              <a:t> і </a:t>
            </a:r>
            <a:r>
              <a:rPr lang="ru-RU" b="1" dirty="0" err="1"/>
              <a:t>мистецтва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32856"/>
            <a:ext cx="4968552" cy="3816424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Особливу</a:t>
            </a:r>
            <a:r>
              <a:rPr lang="ru-RU" dirty="0"/>
              <a:t> </a:t>
            </a:r>
            <a:r>
              <a:rPr lang="ru-RU" dirty="0" err="1"/>
              <a:t>популярність</a:t>
            </a:r>
            <a:r>
              <a:rPr lang="ru-RU" dirty="0"/>
              <a:t> у </a:t>
            </a:r>
            <a:r>
              <a:rPr lang="ru-RU" dirty="0" err="1"/>
              <a:t>повоєнні</a:t>
            </a:r>
            <a:r>
              <a:rPr lang="ru-RU" dirty="0"/>
              <a:t> роки </a:t>
            </a:r>
            <a:r>
              <a:rPr lang="ru-RU" dirty="0" err="1"/>
              <a:t>здобула</a:t>
            </a:r>
            <a:r>
              <a:rPr lang="ru-RU" dirty="0"/>
              <a:t> </a:t>
            </a:r>
            <a:r>
              <a:rPr lang="ru-RU" dirty="0" err="1"/>
              <a:t>творчість</a:t>
            </a:r>
            <a:r>
              <a:rPr lang="ru-RU" dirty="0"/>
              <a:t> </a:t>
            </a:r>
            <a:r>
              <a:rPr lang="ru-RU" i="1" dirty="0" err="1"/>
              <a:t>О.Гончара</a:t>
            </a:r>
            <a:r>
              <a:rPr lang="ru-RU" i="1" dirty="0"/>
              <a:t>, </a:t>
            </a:r>
            <a:r>
              <a:rPr lang="ru-RU" dirty="0"/>
              <a:t>автора </a:t>
            </a:r>
            <a:r>
              <a:rPr lang="ru-RU" dirty="0" err="1"/>
              <a:t>трилогії</a:t>
            </a:r>
            <a:r>
              <a:rPr lang="ru-RU" dirty="0"/>
              <a:t> </a:t>
            </a:r>
            <a:r>
              <a:rPr lang="ru-RU" i="1" dirty="0"/>
              <a:t>«</a:t>
            </a:r>
            <a:r>
              <a:rPr lang="ru-RU" i="1" dirty="0" err="1"/>
              <a:t>Прапороносці</a:t>
            </a:r>
            <a:r>
              <a:rPr lang="ru-RU" i="1" dirty="0"/>
              <a:t>»,</a:t>
            </a:r>
            <a:r>
              <a:rPr lang="ru-RU" dirty="0" err="1"/>
              <a:t>повісті</a:t>
            </a:r>
            <a:r>
              <a:rPr lang="ru-RU" dirty="0"/>
              <a:t> </a:t>
            </a:r>
            <a:r>
              <a:rPr lang="ru-RU" dirty="0" smtClean="0"/>
              <a:t>   </a:t>
            </a:r>
            <a:r>
              <a:rPr lang="ru-RU" i="1" dirty="0" smtClean="0"/>
              <a:t>«</a:t>
            </a:r>
            <a:r>
              <a:rPr lang="ru-RU" i="1" dirty="0"/>
              <a:t>Земля гуде». </a:t>
            </a:r>
            <a:r>
              <a:rPr lang="ru-RU" dirty="0" err="1"/>
              <a:t>Плідно</a:t>
            </a:r>
            <a:r>
              <a:rPr lang="ru-RU" dirty="0"/>
              <a:t> творили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прозаїки</a:t>
            </a:r>
            <a:r>
              <a:rPr lang="ru-RU" dirty="0"/>
              <a:t> </a:t>
            </a:r>
            <a:r>
              <a:rPr lang="ru-RU" i="1" dirty="0" err="1"/>
              <a:t>В.Козаченко</a:t>
            </a:r>
            <a:r>
              <a:rPr lang="ru-RU" i="1" dirty="0"/>
              <a:t>, </a:t>
            </a:r>
            <a:r>
              <a:rPr lang="ru-RU" i="1" dirty="0" err="1"/>
              <a:t>В.Совко</a:t>
            </a:r>
            <a:r>
              <a:rPr lang="ru-RU" i="1" dirty="0"/>
              <a:t>, </a:t>
            </a:r>
            <a:r>
              <a:rPr lang="ru-RU" dirty="0" err="1"/>
              <a:t>письменник</a:t>
            </a:r>
            <a:r>
              <a:rPr lang="ru-RU" dirty="0"/>
              <a:t> і </a:t>
            </a:r>
            <a:r>
              <a:rPr lang="ru-RU" dirty="0" err="1"/>
              <a:t>режисер</a:t>
            </a:r>
            <a:r>
              <a:rPr lang="ru-RU" dirty="0"/>
              <a:t> </a:t>
            </a:r>
            <a:r>
              <a:rPr lang="ru-RU" i="1" dirty="0" err="1"/>
              <a:t>О.Довженко</a:t>
            </a:r>
            <a:r>
              <a:rPr lang="ru-RU" i="1" dirty="0" smtClean="0"/>
              <a:t>, </a:t>
            </a:r>
            <a:r>
              <a:rPr lang="ru-RU" dirty="0" err="1" smtClean="0"/>
              <a:t>гуморист</a:t>
            </a:r>
            <a:r>
              <a:rPr lang="ru-RU" dirty="0"/>
              <a:t> </a:t>
            </a:r>
            <a:r>
              <a:rPr lang="ru-RU" i="1" dirty="0"/>
              <a:t>Остап Вишня (</a:t>
            </a:r>
            <a:r>
              <a:rPr lang="ru-RU" i="1" dirty="0" err="1"/>
              <a:t>П.Губенко</a:t>
            </a:r>
            <a:r>
              <a:rPr lang="ru-RU" i="1" dirty="0"/>
              <a:t>), </a:t>
            </a:r>
            <a:r>
              <a:rPr lang="ru-RU" dirty="0" err="1" smtClean="0"/>
              <a:t>поети</a:t>
            </a:r>
            <a:r>
              <a:rPr lang="ru-RU" dirty="0" smtClean="0"/>
              <a:t> </a:t>
            </a:r>
            <a:r>
              <a:rPr lang="ru-RU" i="1" dirty="0" err="1" smtClean="0"/>
              <a:t>М.Рильський</a:t>
            </a:r>
            <a:r>
              <a:rPr lang="ru-RU" i="1" dirty="0"/>
              <a:t>, </a:t>
            </a:r>
            <a:r>
              <a:rPr lang="ru-RU" i="1" dirty="0" err="1"/>
              <a:t>П.Тичина</a:t>
            </a:r>
            <a:r>
              <a:rPr lang="ru-RU" i="1" dirty="0"/>
              <a:t>, </a:t>
            </a:r>
            <a:r>
              <a:rPr lang="ru-RU" i="1" dirty="0" err="1"/>
              <a:t>В.Сосюра</a:t>
            </a:r>
            <a:r>
              <a:rPr lang="ru-RU" i="1" dirty="0"/>
              <a:t>, </a:t>
            </a:r>
            <a:r>
              <a:rPr lang="ru-RU" i="1" dirty="0" err="1"/>
              <a:t>А.Малишко</a:t>
            </a:r>
            <a:r>
              <a:rPr lang="ru-RU" i="1" dirty="0"/>
              <a:t>. </a:t>
            </a:r>
            <a:r>
              <a:rPr lang="ru-RU" i="1" dirty="0" err="1"/>
              <a:t>Л.Первомайський</a:t>
            </a:r>
            <a:r>
              <a:rPr lang="ru-RU" i="1" dirty="0"/>
              <a:t>.</a:t>
            </a:r>
            <a:endParaRPr lang="ru-RU" dirty="0"/>
          </a:p>
        </p:txBody>
      </p:sp>
      <p:pic>
        <p:nvPicPr>
          <p:cNvPr id="10242" name="Picture 2" descr="C:\Users\Настя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435" y="2420888"/>
            <a:ext cx="2253461" cy="355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75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764704"/>
            <a:ext cx="7200800" cy="5328592"/>
          </a:xfrm>
        </p:spPr>
        <p:txBody>
          <a:bodyPr>
            <a:normAutofit/>
          </a:bodyPr>
          <a:lstStyle/>
          <a:p>
            <a:r>
              <a:rPr lang="ru-RU" dirty="0" err="1"/>
              <a:t>Повоєнний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заслужено </a:t>
            </a:r>
            <a:r>
              <a:rPr lang="ru-RU" dirty="0" err="1"/>
              <a:t>асоціюється</a:t>
            </a:r>
            <a:r>
              <a:rPr lang="ru-RU" dirty="0"/>
              <a:t> з </a:t>
            </a:r>
            <a:r>
              <a:rPr lang="ru-RU" dirty="0" err="1"/>
              <a:t>відомим</a:t>
            </a:r>
            <a:r>
              <a:rPr lang="ru-RU" dirty="0"/>
              <a:t> </a:t>
            </a:r>
            <a:r>
              <a:rPr lang="ru-RU" i="1" dirty="0" err="1"/>
              <a:t>сталінським</a:t>
            </a:r>
            <a:r>
              <a:rPr lang="ru-RU" i="1" dirty="0"/>
              <a:t> тостом «за великий </a:t>
            </a:r>
            <a:r>
              <a:rPr lang="ru-RU" i="1" dirty="0" err="1"/>
              <a:t>російський</a:t>
            </a:r>
            <a:r>
              <a:rPr lang="ru-RU" i="1" dirty="0"/>
              <a:t> народ». </a:t>
            </a:r>
            <a:r>
              <a:rPr lang="ru-RU" dirty="0"/>
              <a:t>У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виявилося</a:t>
            </a:r>
            <a:r>
              <a:rPr lang="ru-RU" dirty="0"/>
              <a:t> </a:t>
            </a:r>
            <a:r>
              <a:rPr lang="ru-RU" dirty="0" err="1"/>
              <a:t>прагнення</a:t>
            </a:r>
            <a:r>
              <a:rPr lang="ru-RU" dirty="0"/>
              <a:t> Й. </a:t>
            </a:r>
            <a:r>
              <a:rPr lang="ru-RU" dirty="0" err="1"/>
              <a:t>Сталіна</a:t>
            </a:r>
            <a:r>
              <a:rPr lang="ru-RU" dirty="0"/>
              <a:t> </a:t>
            </a:r>
            <a:r>
              <a:rPr lang="ru-RU" dirty="0" err="1"/>
              <a:t>сполучити</a:t>
            </a:r>
            <a:r>
              <a:rPr lang="ru-RU" dirty="0"/>
              <a:t> </a:t>
            </a:r>
            <a:r>
              <a:rPr lang="ru-RU" dirty="0" err="1"/>
              <a:t>комуністичну</a:t>
            </a:r>
            <a:r>
              <a:rPr lang="ru-RU" dirty="0"/>
              <a:t> </a:t>
            </a:r>
            <a:r>
              <a:rPr lang="ru-RU" dirty="0" err="1"/>
              <a:t>ідеологію</a:t>
            </a:r>
            <a:r>
              <a:rPr lang="ru-RU" dirty="0"/>
              <a:t> з </a:t>
            </a:r>
            <a:r>
              <a:rPr lang="ru-RU" dirty="0" err="1"/>
              <a:t>ідеєю</a:t>
            </a:r>
            <a:r>
              <a:rPr lang="ru-RU" dirty="0"/>
              <a:t> </a:t>
            </a:r>
            <a:r>
              <a:rPr lang="ru-RU" dirty="0" err="1"/>
              <a:t>виняткової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росіян</a:t>
            </a:r>
            <a:r>
              <a:rPr lang="ru-RU" dirty="0"/>
              <a:t> у </a:t>
            </a:r>
            <a:r>
              <a:rPr lang="ru-RU" dirty="0" err="1"/>
              <a:t>світовій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. На </a:t>
            </a:r>
            <a:r>
              <a:rPr lang="ru-RU" dirty="0" err="1"/>
              <a:t>кожний</a:t>
            </a:r>
            <a:r>
              <a:rPr lang="ru-RU" dirty="0"/>
              <a:t> </a:t>
            </a:r>
            <a:r>
              <a:rPr lang="ru-RU" dirty="0" err="1"/>
              <a:t>винахід</a:t>
            </a:r>
            <a:r>
              <a:rPr lang="ru-RU" dirty="0"/>
              <a:t> </a:t>
            </a:r>
            <a:r>
              <a:rPr lang="ru-RU" dirty="0" err="1"/>
              <a:t>західного</a:t>
            </a:r>
            <a:r>
              <a:rPr lang="ru-RU" dirty="0"/>
              <a:t> </a:t>
            </a:r>
            <a:r>
              <a:rPr lang="ru-RU" dirty="0" err="1"/>
              <a:t>вченого</a:t>
            </a:r>
            <a:r>
              <a:rPr lang="ru-RU" dirty="0"/>
              <a:t> </a:t>
            </a:r>
            <a:r>
              <a:rPr lang="ru-RU" dirty="0" err="1"/>
              <a:t>радянські</a:t>
            </a:r>
            <a:r>
              <a:rPr lang="ru-RU" dirty="0"/>
              <a:t> </a:t>
            </a:r>
            <a:r>
              <a:rPr lang="ru-RU" dirty="0" err="1"/>
              <a:t>пропагандисти</a:t>
            </a:r>
            <a:r>
              <a:rPr lang="ru-RU" dirty="0"/>
              <a:t> </a:t>
            </a:r>
            <a:r>
              <a:rPr lang="ru-RU" dirty="0" err="1"/>
              <a:t>знаходили</a:t>
            </a:r>
            <a:r>
              <a:rPr lang="ru-RU" dirty="0"/>
              <a:t> </a:t>
            </a:r>
            <a:r>
              <a:rPr lang="ru-RU" dirty="0" err="1"/>
              <a:t>росіянина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висловив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ідею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, на кожного </a:t>
            </a:r>
            <a:r>
              <a:rPr lang="ru-RU" dirty="0" err="1"/>
              <a:t>видатного</a:t>
            </a:r>
            <a:r>
              <a:rPr lang="ru-RU" dirty="0"/>
              <a:t> </a:t>
            </a:r>
            <a:r>
              <a:rPr lang="ru-RU" dirty="0" err="1"/>
              <a:t>західного</a:t>
            </a:r>
            <a:r>
              <a:rPr lang="ru-RU" dirty="0"/>
              <a:t> автора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кращий</a:t>
            </a:r>
            <a:r>
              <a:rPr lang="ru-RU" dirty="0"/>
              <a:t> за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російський</a:t>
            </a:r>
            <a:r>
              <a:rPr lang="ru-RU" dirty="0"/>
              <a:t> автор, а на кожного </a:t>
            </a:r>
            <a:r>
              <a:rPr lang="ru-RU" dirty="0" err="1"/>
              <a:t>видатного</a:t>
            </a:r>
            <a:r>
              <a:rPr lang="ru-RU" dirty="0"/>
              <a:t> державного </a:t>
            </a:r>
            <a:r>
              <a:rPr lang="ru-RU" dirty="0" err="1"/>
              <a:t>діяча</a:t>
            </a:r>
            <a:r>
              <a:rPr lang="ru-RU" dirty="0"/>
              <a:t> Заходу </a:t>
            </a:r>
            <a:r>
              <a:rPr lang="ru-RU" dirty="0" err="1"/>
              <a:t>знаходився</a:t>
            </a:r>
            <a:r>
              <a:rPr lang="ru-RU" dirty="0"/>
              <a:t> </a:t>
            </a:r>
            <a:r>
              <a:rPr lang="ru-RU" dirty="0" err="1"/>
              <a:t>російський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видатними</a:t>
            </a:r>
            <a:r>
              <a:rPr lang="ru-RU" dirty="0"/>
              <a:t> </a:t>
            </a:r>
            <a:r>
              <a:rPr lang="ru-RU" dirty="0" err="1"/>
              <a:t>досягненнями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344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астя\Downloads\16zhdanov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482" y="1988840"/>
            <a:ext cx="2705136" cy="399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1" y="692696"/>
            <a:ext cx="4896544" cy="5256584"/>
          </a:xfrm>
        </p:spPr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Ждановщина</a:t>
            </a:r>
            <a:r>
              <a:rPr lang="ru-RU" dirty="0"/>
              <a:t>» (1946-1949 </a:t>
            </a:r>
            <a:r>
              <a:rPr lang="ru-RU" dirty="0" err="1"/>
              <a:t>рр</a:t>
            </a:r>
            <a:r>
              <a:rPr lang="ru-RU" dirty="0"/>
              <a:t>.) означала </a:t>
            </a:r>
            <a:r>
              <a:rPr lang="ru-RU" dirty="0" err="1"/>
              <a:t>посилення</a:t>
            </a:r>
            <a:r>
              <a:rPr lang="ru-RU" dirty="0"/>
              <a:t> </a:t>
            </a:r>
            <a:r>
              <a:rPr lang="ru-RU" dirty="0" err="1"/>
              <a:t>втручання</a:t>
            </a:r>
            <a:r>
              <a:rPr lang="ru-RU" dirty="0"/>
              <a:t> </a:t>
            </a:r>
            <a:r>
              <a:rPr lang="ru-RU" dirty="0" err="1"/>
              <a:t>сталінського</a:t>
            </a:r>
            <a:r>
              <a:rPr lang="ru-RU" dirty="0"/>
              <a:t> режиму в сферу </a:t>
            </a:r>
            <a:r>
              <a:rPr lang="ru-RU" dirty="0" err="1"/>
              <a:t>ідеології</a:t>
            </a:r>
            <a:r>
              <a:rPr lang="ru-RU" dirty="0"/>
              <a:t>, </a:t>
            </a:r>
            <a:r>
              <a:rPr lang="ru-RU" dirty="0" err="1"/>
              <a:t>культури</a:t>
            </a:r>
            <a:r>
              <a:rPr lang="ru-RU" dirty="0"/>
              <a:t>, науки, </a:t>
            </a:r>
            <a:r>
              <a:rPr lang="ru-RU" dirty="0" err="1"/>
              <a:t>літератури</a:t>
            </a:r>
            <a:r>
              <a:rPr lang="ru-RU" dirty="0"/>
              <a:t>, </a:t>
            </a:r>
            <a:r>
              <a:rPr lang="ru-RU" dirty="0" err="1"/>
              <a:t>мистецтва</a:t>
            </a:r>
            <a:r>
              <a:rPr lang="ru-RU" dirty="0"/>
              <a:t> з метою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жорсткого</a:t>
            </a:r>
            <a:r>
              <a:rPr lang="ru-RU" dirty="0"/>
              <a:t> контролю над </a:t>
            </a:r>
            <a:r>
              <a:rPr lang="ru-RU" dirty="0" err="1"/>
              <a:t>духовним</a:t>
            </a:r>
            <a:r>
              <a:rPr lang="ru-RU" dirty="0"/>
              <a:t> </a:t>
            </a:r>
            <a:r>
              <a:rPr lang="ru-RU" dirty="0" err="1"/>
              <a:t>розвитком</a:t>
            </a:r>
            <a:r>
              <a:rPr lang="ru-RU" dirty="0"/>
              <a:t> </a:t>
            </a:r>
            <a:r>
              <a:rPr lang="ru-RU" dirty="0" err="1"/>
              <a:t>радянського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362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4968551" cy="522870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Для «</a:t>
            </a:r>
            <a:r>
              <a:rPr lang="ru-RU" dirty="0" err="1"/>
              <a:t>зміцнення</a:t>
            </a:r>
            <a:r>
              <a:rPr lang="ru-RU" dirty="0"/>
              <a:t> </a:t>
            </a:r>
            <a:r>
              <a:rPr lang="ru-RU" dirty="0" err="1"/>
              <a:t>керівництва</a:t>
            </a:r>
            <a:r>
              <a:rPr lang="ru-RU" dirty="0"/>
              <a:t>» </a:t>
            </a:r>
            <a:r>
              <a:rPr lang="ru-RU" dirty="0" err="1"/>
              <a:t>українською</a:t>
            </a:r>
            <a:r>
              <a:rPr lang="ru-RU" dirty="0"/>
              <a:t> </a:t>
            </a:r>
            <a:r>
              <a:rPr lang="ru-RU" dirty="0" err="1"/>
              <a:t>парторганізацією</a:t>
            </a:r>
            <a:r>
              <a:rPr lang="ru-RU" dirty="0"/>
              <a:t> м. </a:t>
            </a:r>
            <a:r>
              <a:rPr lang="ru-RU" dirty="0" err="1"/>
              <a:t>Київ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направлено </a:t>
            </a:r>
            <a:r>
              <a:rPr lang="ru-RU" b="1" i="1" dirty="0" err="1" smtClean="0"/>
              <a:t>Л.Кагановича</a:t>
            </a:r>
            <a:r>
              <a:rPr lang="ru-RU" b="1" i="1" dirty="0" smtClean="0"/>
              <a:t> </a:t>
            </a:r>
            <a:r>
              <a:rPr lang="ru-RU" dirty="0" smtClean="0"/>
              <a:t>(</a:t>
            </a:r>
            <a:r>
              <a:rPr lang="ru-RU" dirty="0" err="1"/>
              <a:t>М.Хрущов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переміщений</a:t>
            </a:r>
            <a:r>
              <a:rPr lang="ru-RU" dirty="0"/>
              <a:t> на </a:t>
            </a:r>
            <a:r>
              <a:rPr lang="ru-RU" dirty="0" err="1"/>
              <a:t>другорядний</a:t>
            </a:r>
            <a:r>
              <a:rPr lang="ru-RU" dirty="0"/>
              <a:t> пост </a:t>
            </a:r>
            <a:r>
              <a:rPr lang="ru-RU" dirty="0" err="1"/>
              <a:t>голови</a:t>
            </a:r>
            <a:r>
              <a:rPr lang="ru-RU" dirty="0"/>
              <a:t> уряду). </a:t>
            </a:r>
            <a:r>
              <a:rPr lang="ru-RU" dirty="0" err="1"/>
              <a:t>Л.Каганович</a:t>
            </a:r>
            <a:r>
              <a:rPr lang="ru-RU" dirty="0"/>
              <a:t> </a:t>
            </a:r>
            <a:r>
              <a:rPr lang="ru-RU" dirty="0" err="1"/>
              <a:t>розгорнув</a:t>
            </a:r>
            <a:r>
              <a:rPr lang="ru-RU" dirty="0"/>
              <a:t> </a:t>
            </a:r>
            <a:r>
              <a:rPr lang="ru-RU" i="1" dirty="0" err="1"/>
              <a:t>боротьбу</a:t>
            </a:r>
            <a:r>
              <a:rPr lang="ru-RU" i="1" dirty="0"/>
              <a:t> </a:t>
            </a:r>
            <a:r>
              <a:rPr lang="ru-RU" dirty="0" err="1"/>
              <a:t>з</a:t>
            </a:r>
            <a:r>
              <a:rPr lang="ru-RU" i="1" dirty="0" err="1"/>
              <a:t>«українським</a:t>
            </a:r>
            <a:r>
              <a:rPr lang="ru-RU" i="1" dirty="0"/>
              <a:t> </a:t>
            </a:r>
            <a:r>
              <a:rPr lang="ru-RU" i="1" dirty="0" err="1"/>
              <a:t>буржуазним</a:t>
            </a:r>
            <a:r>
              <a:rPr lang="ru-RU" i="1" dirty="0"/>
              <a:t> </a:t>
            </a:r>
            <a:r>
              <a:rPr lang="ru-RU" i="1" dirty="0" smtClean="0"/>
              <a:t>           </a:t>
            </a:r>
            <a:r>
              <a:rPr lang="ru-RU" i="1" dirty="0" err="1" smtClean="0"/>
              <a:t>націоналізмом</a:t>
            </a:r>
            <a:r>
              <a:rPr lang="ru-RU" i="1" dirty="0"/>
              <a:t>». </a:t>
            </a:r>
            <a:r>
              <a:rPr lang="ru-RU" dirty="0" err="1"/>
              <a:t>Фактично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ним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підготовлена</a:t>
            </a:r>
            <a:r>
              <a:rPr lang="ru-RU" dirty="0"/>
              <a:t> велика «справа», жертвою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стати </a:t>
            </a:r>
            <a:r>
              <a:rPr lang="ru-RU" dirty="0" err="1"/>
              <a:t>цвіт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інтелігенції</a:t>
            </a:r>
            <a:r>
              <a:rPr lang="ru-RU" dirty="0"/>
              <a:t> того часу – </a:t>
            </a:r>
            <a:r>
              <a:rPr lang="ru-RU" i="1" dirty="0" err="1"/>
              <a:t>А.Малишко</a:t>
            </a:r>
            <a:r>
              <a:rPr lang="ru-RU" i="1" dirty="0"/>
              <a:t>, </a:t>
            </a:r>
            <a:r>
              <a:rPr lang="ru-RU" i="1" dirty="0" err="1"/>
              <a:t>П.Панч</a:t>
            </a:r>
            <a:r>
              <a:rPr lang="ru-RU" i="1" dirty="0"/>
              <a:t>, </a:t>
            </a:r>
            <a:r>
              <a:rPr lang="ru-RU" i="1" dirty="0" err="1"/>
              <a:t>М.Рильський</a:t>
            </a:r>
            <a:r>
              <a:rPr lang="ru-RU" i="1" dirty="0"/>
              <a:t>, </a:t>
            </a:r>
            <a:r>
              <a:rPr lang="ru-RU" i="1" dirty="0" err="1"/>
              <a:t>Ю.Яновський</a:t>
            </a:r>
            <a:r>
              <a:rPr lang="ru-RU" i="1" dirty="0"/>
              <a:t> </a:t>
            </a:r>
            <a:r>
              <a:rPr lang="ru-RU" dirty="0"/>
              <a:t>та </a:t>
            </a:r>
            <a:r>
              <a:rPr lang="ru-RU" dirty="0" err="1"/>
              <a:t>ін</a:t>
            </a:r>
            <a:r>
              <a:rPr lang="ru-RU" dirty="0"/>
              <a:t>. Та </a:t>
            </a:r>
            <a:r>
              <a:rPr lang="ru-RU" dirty="0" err="1" smtClean="0"/>
              <a:t>ініціатива</a:t>
            </a:r>
            <a:r>
              <a:rPr lang="ru-RU" dirty="0" smtClean="0"/>
              <a:t> </a:t>
            </a:r>
            <a:r>
              <a:rPr lang="ru-RU" dirty="0" err="1" smtClean="0"/>
              <a:t>Л.Кагановича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err="1"/>
              <a:t>виявилась</a:t>
            </a:r>
            <a:r>
              <a:rPr lang="ru-RU" dirty="0"/>
              <a:t> </a:t>
            </a:r>
            <a:r>
              <a:rPr lang="ru-RU" dirty="0" err="1"/>
              <a:t>невчасною</a:t>
            </a:r>
            <a:r>
              <a:rPr lang="ru-RU" dirty="0"/>
              <a:t>, і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відкликаний</a:t>
            </a:r>
            <a:r>
              <a:rPr lang="ru-RU" dirty="0"/>
              <a:t> до </a:t>
            </a:r>
            <a:r>
              <a:rPr lang="ru-RU" dirty="0" err="1"/>
              <a:t>Москви</a:t>
            </a:r>
            <a:r>
              <a:rPr lang="ru-RU" dirty="0"/>
              <a:t>.</a:t>
            </a:r>
          </a:p>
        </p:txBody>
      </p:sp>
      <p:pic>
        <p:nvPicPr>
          <p:cNvPr id="13314" name="Picture 2" descr="C:\Users\Настя\Downloads\245px-Lazar_Kaganov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95" y="1556792"/>
            <a:ext cx="311150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20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Відновлення</a:t>
            </a:r>
            <a:r>
              <a:rPr lang="ru-RU" b="1" dirty="0"/>
              <a:t> </a:t>
            </a:r>
            <a:r>
              <a:rPr lang="ru-RU" b="1" dirty="0" err="1"/>
              <a:t>системи</a:t>
            </a:r>
            <a:r>
              <a:rPr lang="ru-RU" b="1" dirty="0"/>
              <a:t> </a:t>
            </a:r>
            <a:r>
              <a:rPr lang="ru-RU" b="1" dirty="0" err="1"/>
              <a:t>освіти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 err="1"/>
              <a:t>Поширення</a:t>
            </a:r>
            <a:r>
              <a:rPr lang="ru-RU" sz="1800" dirty="0"/>
              <a:t> </a:t>
            </a:r>
            <a:r>
              <a:rPr lang="ru-RU" sz="1800" dirty="0" err="1"/>
              <a:t>набув</a:t>
            </a:r>
            <a:r>
              <a:rPr lang="ru-RU" sz="1800" dirty="0"/>
              <a:t> </a:t>
            </a:r>
            <a:r>
              <a:rPr lang="ru-RU" sz="1800" dirty="0" err="1"/>
              <a:t>рух</a:t>
            </a:r>
            <a:r>
              <a:rPr lang="ru-RU" sz="1800" dirty="0"/>
              <a:t> за </a:t>
            </a:r>
            <a:r>
              <a:rPr lang="ru-RU" sz="1800" dirty="0" err="1"/>
              <a:t>відбудову</a:t>
            </a:r>
            <a:r>
              <a:rPr lang="ru-RU" sz="1800" dirty="0"/>
              <a:t> </a:t>
            </a:r>
            <a:r>
              <a:rPr lang="ru-RU" sz="1800" dirty="0" err="1"/>
              <a:t>зруйнованих</a:t>
            </a:r>
            <a:r>
              <a:rPr lang="ru-RU" sz="1800" dirty="0"/>
              <a:t> і </a:t>
            </a:r>
            <a:r>
              <a:rPr lang="ru-RU" sz="1800" dirty="0" err="1"/>
              <a:t>спорудження</a:t>
            </a:r>
            <a:r>
              <a:rPr lang="ru-RU" sz="1800" dirty="0"/>
              <a:t> </a:t>
            </a:r>
            <a:r>
              <a:rPr lang="ru-RU" sz="1800" dirty="0" err="1"/>
              <a:t>нових</a:t>
            </a:r>
            <a:r>
              <a:rPr lang="ru-RU" sz="1800" dirty="0"/>
              <a:t> </a:t>
            </a:r>
            <a:r>
              <a:rPr lang="ru-RU" sz="1800" dirty="0" err="1"/>
              <a:t>шкільних</a:t>
            </a:r>
            <a:r>
              <a:rPr lang="ru-RU" sz="1800" dirty="0"/>
              <a:t> </a:t>
            </a:r>
            <a:r>
              <a:rPr lang="ru-RU" sz="1800" dirty="0" err="1"/>
              <a:t>приміщень</a:t>
            </a:r>
            <a:r>
              <a:rPr lang="ru-RU" sz="1800" dirty="0"/>
              <a:t> силами самого </a:t>
            </a:r>
            <a:r>
              <a:rPr lang="ru-RU" sz="1800" dirty="0" err="1"/>
              <a:t>населення</a:t>
            </a:r>
            <a:r>
              <a:rPr lang="ru-RU" sz="1800" dirty="0"/>
              <a:t> – «методом </a:t>
            </a:r>
            <a:r>
              <a:rPr lang="ru-RU" sz="1800" dirty="0" err="1"/>
              <a:t>народної</a:t>
            </a:r>
            <a:r>
              <a:rPr lang="ru-RU" sz="1800" dirty="0"/>
              <a:t> </a:t>
            </a:r>
            <a:r>
              <a:rPr lang="ru-RU" sz="1800" dirty="0" err="1"/>
              <a:t>будови</a:t>
            </a:r>
            <a:r>
              <a:rPr lang="ru-RU" sz="1800" dirty="0"/>
              <a:t>». У 1944-1945 </a:t>
            </a:r>
            <a:r>
              <a:rPr lang="ru-RU" sz="1800" dirty="0" err="1"/>
              <a:t>рр</a:t>
            </a:r>
            <a:r>
              <a:rPr lang="ru-RU" sz="1800" dirty="0"/>
              <a:t>. у </a:t>
            </a:r>
            <a:r>
              <a:rPr lang="ru-RU" sz="1800" dirty="0" err="1"/>
              <a:t>республіці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відбудовано</a:t>
            </a:r>
            <a:r>
              <a:rPr lang="ru-RU" sz="1800" dirty="0"/>
              <a:t> і </a:t>
            </a:r>
            <a:r>
              <a:rPr lang="ru-RU" sz="1800" dirty="0" err="1"/>
              <a:t>побудовано</a:t>
            </a:r>
            <a:r>
              <a:rPr lang="ru-RU" sz="1800" dirty="0"/>
              <a:t> 1669 </a:t>
            </a:r>
            <a:r>
              <a:rPr lang="ru-RU" sz="1800" dirty="0" err="1"/>
              <a:t>шкіл</a:t>
            </a:r>
            <a:r>
              <a:rPr lang="ru-RU" sz="1800" dirty="0"/>
              <a:t>. На 1950 р. </a:t>
            </a:r>
            <a:r>
              <a:rPr lang="ru-RU" sz="1800" dirty="0" err="1"/>
              <a:t>довоєнна</a:t>
            </a:r>
            <a:r>
              <a:rPr lang="ru-RU" sz="1800" dirty="0"/>
              <a:t> мережа </a:t>
            </a:r>
            <a:r>
              <a:rPr lang="ru-RU" sz="1800" dirty="0" err="1"/>
              <a:t>шкіл</a:t>
            </a:r>
            <a:r>
              <a:rPr lang="ru-RU" sz="1800" dirty="0"/>
              <a:t> </a:t>
            </a:r>
            <a:r>
              <a:rPr lang="ru-RU" sz="1800" dirty="0" err="1"/>
              <a:t>була</a:t>
            </a:r>
            <a:r>
              <a:rPr lang="ru-RU" sz="1800" dirty="0"/>
              <a:t> практично </a:t>
            </a:r>
            <a:r>
              <a:rPr lang="ru-RU" sz="1800" dirty="0" err="1"/>
              <a:t>відновлена</a:t>
            </a:r>
            <a:r>
              <a:rPr lang="ru-RU" sz="1800" dirty="0"/>
              <a:t>, але для </a:t>
            </a:r>
            <a:r>
              <a:rPr lang="ru-RU" sz="1800" dirty="0" err="1"/>
              <a:t>налагодження</a:t>
            </a:r>
            <a:r>
              <a:rPr lang="ru-RU" sz="1800" dirty="0"/>
              <a:t> </a:t>
            </a:r>
            <a:r>
              <a:rPr lang="ru-RU" sz="1800" dirty="0" err="1"/>
              <a:t>нормальної</a:t>
            </a:r>
            <a:r>
              <a:rPr lang="ru-RU" sz="1800" dirty="0"/>
              <a:t> </a:t>
            </a:r>
            <a:r>
              <a:rPr lang="ru-RU" sz="1800" dirty="0" err="1"/>
              <a:t>системи</a:t>
            </a:r>
            <a:r>
              <a:rPr lang="ru-RU" sz="1800" dirty="0"/>
              <a:t> </a:t>
            </a:r>
            <a:r>
              <a:rPr lang="ru-RU" sz="1800" dirty="0" err="1"/>
              <a:t>освіти</a:t>
            </a:r>
            <a:r>
              <a:rPr lang="ru-RU" sz="1800" dirty="0"/>
              <a:t> </a:t>
            </a:r>
            <a:r>
              <a:rPr lang="ru-RU" sz="1800" dirty="0" err="1"/>
              <a:t>цього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недостатньо</a:t>
            </a:r>
            <a:r>
              <a:rPr lang="ru-RU" sz="1800" dirty="0"/>
              <a:t>: у </a:t>
            </a:r>
            <a:r>
              <a:rPr lang="ru-RU" sz="1800" dirty="0" err="1"/>
              <a:t>середині</a:t>
            </a:r>
            <a:r>
              <a:rPr lang="ru-RU" sz="1800" dirty="0"/>
              <a:t> 50-х </a:t>
            </a:r>
            <a:r>
              <a:rPr lang="ru-RU" sz="1800" dirty="0" err="1"/>
              <a:t>років</a:t>
            </a:r>
            <a:r>
              <a:rPr lang="ru-RU" sz="1800" dirty="0"/>
              <a:t> 16 тис. </a:t>
            </a:r>
            <a:r>
              <a:rPr lang="ru-RU" sz="1800" dirty="0" err="1"/>
              <a:t>шкіл</a:t>
            </a:r>
            <a:r>
              <a:rPr lang="ru-RU" sz="1800" dirty="0"/>
              <a:t> (33,2%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загальної</a:t>
            </a:r>
            <a:r>
              <a:rPr lang="ru-RU" sz="1800" dirty="0"/>
              <a:t> </a:t>
            </a:r>
            <a:r>
              <a:rPr lang="ru-RU" sz="1800" dirty="0" err="1"/>
              <a:t>кількості</a:t>
            </a:r>
            <a:r>
              <a:rPr lang="ru-RU" sz="1800" dirty="0"/>
              <a:t>), </a:t>
            </a:r>
            <a:r>
              <a:rPr lang="ru-RU" sz="1800" dirty="0" err="1"/>
              <a:t>вяких</a:t>
            </a:r>
            <a:r>
              <a:rPr lang="ru-RU" sz="1800" b="1" dirty="0"/>
              <a:t> </a:t>
            </a:r>
            <a:r>
              <a:rPr lang="ru-RU" sz="1800" dirty="0" err="1"/>
              <a:t>навчалося</a:t>
            </a:r>
            <a:r>
              <a:rPr lang="ru-RU" sz="1800" dirty="0"/>
              <a:t> 1,67 млн. </a:t>
            </a:r>
            <a:r>
              <a:rPr lang="ru-RU" sz="1800" dirty="0" err="1"/>
              <a:t>дітей</a:t>
            </a:r>
            <a:r>
              <a:rPr lang="ru-RU" sz="1800" dirty="0"/>
              <a:t>, </a:t>
            </a:r>
            <a:r>
              <a:rPr lang="ru-RU" sz="1800" dirty="0" err="1"/>
              <a:t>змушені</a:t>
            </a:r>
            <a:r>
              <a:rPr lang="ru-RU" sz="1800" dirty="0"/>
              <a:t> </a:t>
            </a:r>
            <a:r>
              <a:rPr lang="ru-RU" sz="1800" dirty="0" err="1"/>
              <a:t>були</a:t>
            </a:r>
            <a:r>
              <a:rPr lang="ru-RU" sz="1800" dirty="0"/>
              <a:t> </a:t>
            </a:r>
            <a:r>
              <a:rPr lang="ru-RU" sz="1800" dirty="0" err="1"/>
              <a:t>організовувати</a:t>
            </a:r>
            <a:r>
              <a:rPr lang="ru-RU" sz="1800" dirty="0"/>
              <a:t> </a:t>
            </a:r>
            <a:r>
              <a:rPr lang="ru-RU" sz="1800" dirty="0" err="1"/>
              <a:t>заняття</a:t>
            </a:r>
            <a:r>
              <a:rPr lang="ru-RU" sz="1800" dirty="0"/>
              <a:t> в </a:t>
            </a:r>
            <a:r>
              <a:rPr lang="ru-RU" sz="1800" dirty="0" err="1"/>
              <a:t>дві</a:t>
            </a:r>
            <a:r>
              <a:rPr lang="ru-RU" sz="1800" dirty="0"/>
              <a:t>, а то і в три </a:t>
            </a:r>
            <a:r>
              <a:rPr lang="ru-RU" sz="1800" dirty="0" err="1"/>
              <a:t>зміни</a:t>
            </a:r>
            <a:r>
              <a:rPr lang="ru-RU" sz="1800" dirty="0"/>
              <a:t>. </a:t>
            </a:r>
            <a:r>
              <a:rPr lang="ru-RU" sz="1800" dirty="0" err="1"/>
              <a:t>Значна</a:t>
            </a:r>
            <a:r>
              <a:rPr lang="ru-RU" sz="1800" dirty="0"/>
              <a:t> </a:t>
            </a:r>
            <a:r>
              <a:rPr lang="ru-RU" sz="1800" dirty="0" err="1"/>
              <a:t>кількість</a:t>
            </a:r>
            <a:r>
              <a:rPr lang="ru-RU" sz="1800" dirty="0"/>
              <a:t> </a:t>
            </a:r>
            <a:r>
              <a:rPr lang="ru-RU" sz="1800" dirty="0" err="1"/>
              <a:t>цих</a:t>
            </a:r>
            <a:r>
              <a:rPr lang="ru-RU" sz="1800" dirty="0"/>
              <a:t> </a:t>
            </a:r>
            <a:r>
              <a:rPr lang="ru-RU" sz="1800" dirty="0" err="1"/>
              <a:t>закладів</a:t>
            </a:r>
            <a:r>
              <a:rPr lang="ru-RU" sz="1800" dirty="0"/>
              <a:t>, особливо в </a:t>
            </a:r>
            <a:r>
              <a:rPr lang="ru-RU" sz="1800" dirty="0" err="1"/>
              <a:t>сільській</a:t>
            </a:r>
            <a:r>
              <a:rPr lang="ru-RU" sz="1800" dirty="0"/>
              <a:t> </a:t>
            </a:r>
            <a:r>
              <a:rPr lang="ru-RU" sz="1800" dirty="0" err="1"/>
              <a:t>місцевості</a:t>
            </a:r>
            <a:r>
              <a:rPr lang="ru-RU" sz="1800" dirty="0"/>
              <a:t> і у </a:t>
            </a:r>
            <a:r>
              <a:rPr lang="ru-RU" sz="1800" dirty="0" err="1"/>
              <a:t>робітничих</a:t>
            </a:r>
            <a:r>
              <a:rPr lang="ru-RU" sz="1800" dirty="0"/>
              <a:t> селищах, </a:t>
            </a:r>
            <a:r>
              <a:rPr lang="ru-RU" sz="1800" dirty="0" err="1"/>
              <a:t>була</a:t>
            </a:r>
            <a:r>
              <a:rPr lang="ru-RU" sz="1800" dirty="0"/>
              <a:t> </a:t>
            </a:r>
            <a:r>
              <a:rPr lang="ru-RU" sz="1800" dirty="0" err="1"/>
              <a:t>розташована</a:t>
            </a:r>
            <a:r>
              <a:rPr lang="ru-RU" sz="1800" dirty="0"/>
              <a:t> у </a:t>
            </a:r>
            <a:r>
              <a:rPr lang="ru-RU" sz="1800" dirty="0" err="1"/>
              <a:t>приміщеннях</a:t>
            </a:r>
            <a:r>
              <a:rPr lang="ru-RU" sz="1800" dirty="0"/>
              <a:t>, мало </a:t>
            </a:r>
            <a:r>
              <a:rPr lang="ru-RU" sz="1800" dirty="0" err="1"/>
              <a:t>пристосованих</a:t>
            </a:r>
            <a:r>
              <a:rPr lang="ru-RU" sz="1800" dirty="0"/>
              <a:t> для </a:t>
            </a:r>
            <a:r>
              <a:rPr lang="ru-RU" sz="1800" dirty="0" err="1"/>
              <a:t>навчання</a:t>
            </a:r>
            <a:r>
              <a:rPr lang="ru-RU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644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92696"/>
            <a:ext cx="6196405" cy="3603812"/>
          </a:xfrm>
        </p:spPr>
        <p:txBody>
          <a:bodyPr/>
          <a:lstStyle/>
          <a:p>
            <a:r>
              <a:rPr lang="ru-RU" dirty="0"/>
              <a:t>Особливо </a:t>
            </a:r>
            <a:r>
              <a:rPr lang="ru-RU" dirty="0" err="1"/>
              <a:t>лютій</a:t>
            </a:r>
            <a:r>
              <a:rPr lang="ru-RU" dirty="0"/>
              <a:t> і </a:t>
            </a:r>
            <a:r>
              <a:rPr lang="ru-RU" dirty="0" err="1"/>
              <a:t>нещадній</a:t>
            </a:r>
            <a:r>
              <a:rPr lang="ru-RU" dirty="0"/>
              <a:t> </a:t>
            </a:r>
            <a:r>
              <a:rPr lang="ru-RU" dirty="0" err="1"/>
              <a:t>критиці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піддано</a:t>
            </a:r>
            <a:r>
              <a:rPr lang="ru-RU" dirty="0"/>
              <a:t> </a:t>
            </a:r>
            <a:r>
              <a:rPr lang="ru-RU" i="1" dirty="0" err="1"/>
              <a:t>В.Сосюру</a:t>
            </a:r>
            <a:r>
              <a:rPr lang="ru-RU" i="1" dirty="0"/>
              <a:t> </a:t>
            </a:r>
            <a:r>
              <a:rPr lang="ru-RU" dirty="0"/>
              <a:t>за </a:t>
            </a:r>
            <a:r>
              <a:rPr lang="ru-RU" dirty="0" err="1"/>
              <a:t>вірш</a:t>
            </a:r>
            <a:r>
              <a:rPr lang="ru-RU" dirty="0"/>
              <a:t> </a:t>
            </a:r>
            <a:r>
              <a:rPr lang="ru-RU" i="1" dirty="0"/>
              <a:t>«</a:t>
            </a:r>
            <a:r>
              <a:rPr lang="ru-RU" i="1" dirty="0" err="1"/>
              <a:t>Любіть</a:t>
            </a:r>
            <a:r>
              <a:rPr lang="ru-RU" i="1" dirty="0"/>
              <a:t> </a:t>
            </a:r>
            <a:r>
              <a:rPr lang="ru-RU" i="1" dirty="0" err="1"/>
              <a:t>Україну</a:t>
            </a:r>
            <a:r>
              <a:rPr lang="ru-RU" i="1" dirty="0"/>
              <a:t>» </a:t>
            </a:r>
            <a:r>
              <a:rPr lang="ru-RU" dirty="0"/>
              <a:t>(1944 р.),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оголошено</a:t>
            </a:r>
            <a:r>
              <a:rPr lang="ru-RU" dirty="0"/>
              <a:t> «</a:t>
            </a:r>
            <a:r>
              <a:rPr lang="ru-RU" dirty="0" err="1"/>
              <a:t>ідейно</a:t>
            </a:r>
            <a:r>
              <a:rPr lang="ru-RU" dirty="0"/>
              <a:t> </a:t>
            </a:r>
            <a:r>
              <a:rPr lang="ru-RU" dirty="0" err="1"/>
              <a:t>порочним</a:t>
            </a:r>
            <a:r>
              <a:rPr lang="ru-RU" dirty="0"/>
              <a:t> </a:t>
            </a:r>
            <a:r>
              <a:rPr lang="ru-RU" dirty="0" err="1"/>
              <a:t>твором</a:t>
            </a:r>
            <a:r>
              <a:rPr lang="ru-RU" dirty="0"/>
              <a:t>».</a:t>
            </a:r>
          </a:p>
        </p:txBody>
      </p:sp>
      <p:pic>
        <p:nvPicPr>
          <p:cNvPr id="1026" name="Picture 2" descr="C:\Users\Настя\Downloads\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40968"/>
            <a:ext cx="4533503" cy="315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стя\Downloads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40696"/>
            <a:ext cx="3410843" cy="255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09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Настя\Downloads\23746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5692"/>
            <a:ext cx="6960599" cy="439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8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Настя\Downloads\L6-Povoenna-vidbud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560840" cy="5528667"/>
          </a:xfrm>
          <a:prstGeom prst="roundRect">
            <a:avLst>
              <a:gd name="adj" fmla="val 127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27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124744"/>
            <a:ext cx="6696744" cy="1728191"/>
          </a:xfrm>
        </p:spPr>
        <p:txBody>
          <a:bodyPr>
            <a:normAutofit fontScale="70000" lnSpcReduction="20000"/>
          </a:bodyPr>
          <a:lstStyle/>
          <a:p>
            <a:r>
              <a:rPr lang="ru-RU" sz="3200" dirty="0" err="1"/>
              <a:t>Школи</a:t>
            </a:r>
            <a:r>
              <a:rPr lang="ru-RU" sz="3200" dirty="0"/>
              <a:t> </a:t>
            </a:r>
            <a:r>
              <a:rPr lang="ru-RU" sz="3200" dirty="0" err="1"/>
              <a:t>постійно</a:t>
            </a:r>
            <a:r>
              <a:rPr lang="ru-RU" sz="3200" dirty="0"/>
              <a:t> </a:t>
            </a:r>
            <a:r>
              <a:rPr lang="ru-RU" sz="3200" dirty="0" err="1"/>
              <a:t>відчували</a:t>
            </a:r>
            <a:r>
              <a:rPr lang="ru-RU" sz="3200" dirty="0"/>
              <a:t> </a:t>
            </a:r>
            <a:r>
              <a:rPr lang="ru-RU" sz="3200" dirty="0" err="1"/>
              <a:t>гостру</a:t>
            </a:r>
            <a:r>
              <a:rPr lang="ru-RU" sz="3200" dirty="0"/>
              <a:t> потребу в </a:t>
            </a:r>
            <a:r>
              <a:rPr lang="ru-RU" sz="3200" dirty="0" err="1"/>
              <a:t>підручниках</a:t>
            </a:r>
            <a:r>
              <a:rPr lang="ru-RU" sz="3200" dirty="0"/>
              <a:t>, </a:t>
            </a:r>
            <a:r>
              <a:rPr lang="ru-RU" sz="3200" dirty="0" err="1"/>
              <a:t>зошитах</a:t>
            </a:r>
            <a:r>
              <a:rPr lang="ru-RU" sz="3200" dirty="0"/>
              <a:t> і </a:t>
            </a:r>
            <a:r>
              <a:rPr lang="ru-RU" sz="3200" dirty="0" err="1"/>
              <a:t>навчальному</a:t>
            </a:r>
            <a:r>
              <a:rPr lang="ru-RU" sz="3200" dirty="0"/>
              <a:t> </a:t>
            </a:r>
            <a:r>
              <a:rPr lang="ru-RU" sz="3200" dirty="0" err="1"/>
              <a:t>обладнанні</a:t>
            </a:r>
            <a:r>
              <a:rPr lang="ru-RU" sz="3200" dirty="0"/>
              <a:t>. Для </a:t>
            </a:r>
            <a:r>
              <a:rPr lang="ru-RU" sz="3200" dirty="0" err="1"/>
              <a:t>матеріальної</a:t>
            </a:r>
            <a:r>
              <a:rPr lang="ru-RU" sz="3200" dirty="0"/>
              <a:t> </a:t>
            </a:r>
            <a:r>
              <a:rPr lang="ru-RU" sz="3200" dirty="0" err="1"/>
              <a:t>підтримки</a:t>
            </a:r>
            <a:r>
              <a:rPr lang="ru-RU" sz="3200" dirty="0"/>
              <a:t> тих, кого батьки не могли </a:t>
            </a:r>
            <a:r>
              <a:rPr lang="ru-RU" sz="3200" dirty="0" err="1"/>
              <a:t>забезпечити</a:t>
            </a:r>
            <a:r>
              <a:rPr lang="ru-RU" sz="3200" dirty="0"/>
              <a:t> </a:t>
            </a:r>
            <a:r>
              <a:rPr lang="ru-RU" sz="3200" dirty="0" err="1"/>
              <a:t>мінімумом</a:t>
            </a:r>
            <a:r>
              <a:rPr lang="ru-RU" sz="3200" dirty="0"/>
              <a:t> </a:t>
            </a:r>
            <a:r>
              <a:rPr lang="ru-RU" sz="3200" dirty="0" err="1"/>
              <a:t>необхідного</a:t>
            </a:r>
            <a:r>
              <a:rPr lang="ru-RU" sz="3200" dirty="0"/>
              <a:t> для </a:t>
            </a:r>
            <a:r>
              <a:rPr lang="ru-RU" sz="3200" dirty="0" err="1"/>
              <a:t>навчання</a:t>
            </a:r>
            <a:r>
              <a:rPr lang="ru-RU" sz="3200" dirty="0"/>
              <a:t>, </a:t>
            </a:r>
            <a:r>
              <a:rPr lang="ru-RU" sz="3200" dirty="0" err="1"/>
              <a:t>створювався</a:t>
            </a:r>
            <a:r>
              <a:rPr lang="ru-RU" sz="3200" dirty="0"/>
              <a:t> фонд всеобучу.</a:t>
            </a:r>
          </a:p>
        </p:txBody>
      </p:sp>
      <p:pic>
        <p:nvPicPr>
          <p:cNvPr id="4098" name="Picture 2" descr="C:\Users\Настя\Downloads\ТанціКарпилів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68149"/>
            <a:ext cx="5178152" cy="3106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74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196752"/>
            <a:ext cx="6327805" cy="4526317"/>
          </a:xfrm>
        </p:spPr>
        <p:txBody>
          <a:bodyPr>
            <a:noAutofit/>
          </a:bodyPr>
          <a:lstStyle/>
          <a:p>
            <a:r>
              <a:rPr lang="ru-RU" sz="3200" dirty="0" err="1"/>
              <a:t>Труднощі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стояли перед системою </a:t>
            </a:r>
            <a:r>
              <a:rPr lang="ru-RU" sz="3200" dirty="0" err="1"/>
              <a:t>освіти</a:t>
            </a:r>
            <a:r>
              <a:rPr lang="ru-RU" sz="3200" dirty="0"/>
              <a:t>, </a:t>
            </a:r>
            <a:r>
              <a:rPr lang="ru-RU" sz="3200" dirty="0" err="1"/>
              <a:t>викликали</a:t>
            </a:r>
            <a:r>
              <a:rPr lang="ru-RU" sz="3200" dirty="0"/>
              <a:t> </a:t>
            </a:r>
            <a:r>
              <a:rPr lang="ru-RU" sz="3200" dirty="0" err="1"/>
              <a:t>необхідність</a:t>
            </a:r>
            <a:r>
              <a:rPr lang="ru-RU" sz="3200" dirty="0"/>
              <a:t> </a:t>
            </a:r>
            <a:r>
              <a:rPr lang="ru-RU" sz="3200" dirty="0" err="1"/>
              <a:t>запровадження</a:t>
            </a:r>
            <a:r>
              <a:rPr lang="ru-RU" sz="3200" dirty="0"/>
              <a:t> </a:t>
            </a:r>
            <a:r>
              <a:rPr lang="ru-RU" sz="3200" b="1" dirty="0" err="1"/>
              <a:t>мережі</a:t>
            </a:r>
            <a:r>
              <a:rPr lang="ru-RU" sz="3200" b="1" dirty="0"/>
              <a:t> </a:t>
            </a:r>
            <a:r>
              <a:rPr lang="ru-RU" sz="3200" b="1" dirty="0" err="1"/>
              <a:t>вечірніх</a:t>
            </a:r>
            <a:r>
              <a:rPr lang="ru-RU" sz="3200" b="1" dirty="0"/>
              <a:t> </a:t>
            </a:r>
            <a:r>
              <a:rPr lang="ru-RU" sz="3200" b="1" dirty="0" err="1"/>
              <a:t>шкіл</a:t>
            </a:r>
            <a:r>
              <a:rPr lang="ru-RU" sz="3200" dirty="0"/>
              <a:t>. Були </a:t>
            </a:r>
            <a:r>
              <a:rPr lang="ru-RU" sz="3200" dirty="0" err="1"/>
              <a:t>засновані</a:t>
            </a:r>
            <a:r>
              <a:rPr lang="ru-RU" sz="3200" dirty="0"/>
              <a:t> </a:t>
            </a:r>
            <a:r>
              <a:rPr lang="ru-RU" sz="3200" dirty="0" err="1"/>
              <a:t>також</a:t>
            </a:r>
            <a:r>
              <a:rPr lang="ru-RU" sz="3200" dirty="0"/>
              <a:t> </a:t>
            </a:r>
            <a:r>
              <a:rPr lang="ru-RU" sz="3200" dirty="0" err="1"/>
              <a:t>навчальні</a:t>
            </a:r>
            <a:r>
              <a:rPr lang="ru-RU" sz="3200" dirty="0"/>
              <a:t> </a:t>
            </a:r>
            <a:r>
              <a:rPr lang="ru-RU" sz="3200" dirty="0" err="1"/>
              <a:t>курси</a:t>
            </a:r>
            <a:r>
              <a:rPr lang="ru-RU" sz="3200" dirty="0"/>
              <a:t> для </a:t>
            </a:r>
            <a:r>
              <a:rPr lang="ru-RU" sz="3200" dirty="0" err="1"/>
              <a:t>до­рослих</a:t>
            </a:r>
            <a:r>
              <a:rPr lang="ru-RU" sz="3200" dirty="0"/>
              <a:t>, </a:t>
            </a:r>
            <a:r>
              <a:rPr lang="ru-RU" sz="3200" dirty="0" err="1"/>
              <a:t>професійні</a:t>
            </a:r>
            <a:r>
              <a:rPr lang="ru-RU" sz="3200" dirty="0"/>
              <a:t> </a:t>
            </a:r>
            <a:r>
              <a:rPr lang="ru-RU" sz="3200" dirty="0" err="1"/>
              <a:t>заочні</a:t>
            </a:r>
            <a:r>
              <a:rPr lang="ru-RU" sz="3200" dirty="0"/>
              <a:t> </a:t>
            </a:r>
            <a:r>
              <a:rPr lang="ru-RU" sz="3200" dirty="0" err="1"/>
              <a:t>школи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193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052736"/>
            <a:ext cx="6543829" cy="4670333"/>
          </a:xfrm>
        </p:spPr>
        <p:txBody>
          <a:bodyPr>
            <a:normAutofit/>
          </a:bodyPr>
          <a:lstStyle/>
          <a:p>
            <a:r>
              <a:rPr lang="ru-RU" sz="3200" dirty="0"/>
              <a:t>Але </a:t>
            </a:r>
            <a:r>
              <a:rPr lang="ru-RU" sz="3200" dirty="0" err="1"/>
              <a:t>реалії</a:t>
            </a:r>
            <a:r>
              <a:rPr lang="ru-RU" sz="3200" dirty="0"/>
              <a:t> часу </a:t>
            </a:r>
            <a:r>
              <a:rPr lang="ru-RU" sz="3200" dirty="0" err="1"/>
              <a:t>потребували</a:t>
            </a:r>
            <a:r>
              <a:rPr lang="ru-RU" sz="3200" dirty="0"/>
              <a:t> все </a:t>
            </a:r>
            <a:r>
              <a:rPr lang="ru-RU" sz="3200" dirty="0" err="1"/>
              <a:t>більше</a:t>
            </a:r>
            <a:r>
              <a:rPr lang="ru-RU" sz="3200" dirty="0"/>
              <a:t> </a:t>
            </a:r>
            <a:r>
              <a:rPr lang="ru-RU" sz="3200" dirty="0" err="1"/>
              <a:t>освічених</a:t>
            </a:r>
            <a:r>
              <a:rPr lang="ru-RU" sz="3200" dirty="0"/>
              <a:t> людей. У 1953 р. </a:t>
            </a:r>
            <a:r>
              <a:rPr lang="ru-RU" sz="3200" dirty="0" err="1"/>
              <a:t>було</a:t>
            </a:r>
            <a:r>
              <a:rPr lang="ru-RU" sz="3200" dirty="0"/>
              <a:t> </a:t>
            </a:r>
            <a:r>
              <a:rPr lang="ru-RU" sz="3200" dirty="0" err="1"/>
              <a:t>здійснено</a:t>
            </a:r>
            <a:r>
              <a:rPr lang="ru-RU" sz="3200" dirty="0"/>
              <a:t> </a:t>
            </a:r>
            <a:r>
              <a:rPr lang="ru-RU" sz="3200" dirty="0" err="1"/>
              <a:t>перехід</a:t>
            </a:r>
            <a:r>
              <a:rPr lang="ru-RU" sz="3200" dirty="0"/>
              <a:t> </a:t>
            </a:r>
            <a:r>
              <a:rPr lang="ru-RU" sz="3200" dirty="0" err="1"/>
              <a:t>дообов'язкової</a:t>
            </a:r>
            <a:r>
              <a:rPr lang="ru-RU" sz="3200" b="1" dirty="0"/>
              <a:t> </a:t>
            </a:r>
            <a:r>
              <a:rPr lang="ru-RU" sz="3200" b="1" dirty="0" err="1"/>
              <a:t>семирічної</a:t>
            </a:r>
            <a:r>
              <a:rPr lang="ru-RU" sz="3200" b="1" dirty="0"/>
              <a:t> </a:t>
            </a:r>
            <a:r>
              <a:rPr lang="ru-RU" sz="3200" b="1" dirty="0" err="1"/>
              <a:t>освіти</a:t>
            </a:r>
            <a:r>
              <a:rPr lang="ru-RU" sz="3200" dirty="0"/>
              <a:t>. </a:t>
            </a:r>
            <a:r>
              <a:rPr lang="ru-RU" sz="3200" dirty="0" err="1"/>
              <a:t>Це</a:t>
            </a:r>
            <a:r>
              <a:rPr lang="ru-RU" sz="3200" dirty="0"/>
              <a:t>, у свою </a:t>
            </a:r>
            <a:r>
              <a:rPr lang="ru-RU" sz="3200" dirty="0" err="1"/>
              <a:t>чергу</a:t>
            </a:r>
            <a:r>
              <a:rPr lang="ru-RU" sz="3200" dirty="0"/>
              <a:t>, створило </a:t>
            </a:r>
            <a:r>
              <a:rPr lang="ru-RU" sz="3200" dirty="0" err="1"/>
              <a:t>додаткові</a:t>
            </a:r>
            <a:r>
              <a:rPr lang="ru-RU" sz="3200" dirty="0"/>
              <a:t> </a:t>
            </a:r>
            <a:r>
              <a:rPr lang="ru-RU" sz="3200" dirty="0" err="1"/>
              <a:t>труднощі</a:t>
            </a:r>
            <a:r>
              <a:rPr lang="ru-RU" sz="3200" dirty="0"/>
              <a:t> – </a:t>
            </a:r>
            <a:r>
              <a:rPr lang="ru-RU" sz="3200" dirty="0" err="1"/>
              <a:t>нестачу</a:t>
            </a:r>
            <a:r>
              <a:rPr lang="ru-RU" sz="3200" dirty="0"/>
              <a:t> </a:t>
            </a:r>
            <a:r>
              <a:rPr lang="ru-RU" sz="3200" dirty="0" err="1"/>
              <a:t>приміщень</a:t>
            </a:r>
            <a:r>
              <a:rPr lang="ru-RU" sz="3200" dirty="0"/>
              <a:t>, </a:t>
            </a:r>
            <a:r>
              <a:rPr lang="ru-RU" sz="3200" dirty="0" err="1"/>
              <a:t>вчителів</a:t>
            </a:r>
            <a:r>
              <a:rPr lang="ru-RU" sz="3200" dirty="0"/>
              <a:t>, </a:t>
            </a:r>
            <a:r>
              <a:rPr lang="ru-RU" sz="3200" dirty="0" err="1"/>
              <a:t>навчальних</a:t>
            </a:r>
            <a:r>
              <a:rPr lang="ru-RU" sz="3200" dirty="0"/>
              <a:t> </a:t>
            </a:r>
            <a:r>
              <a:rPr lang="ru-RU" sz="3200" dirty="0" err="1"/>
              <a:t>посібників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452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7488832" cy="5400600"/>
          </a:xfrm>
        </p:spPr>
        <p:txBody>
          <a:bodyPr>
            <a:normAutofit/>
          </a:bodyPr>
          <a:lstStyle/>
          <a:p>
            <a:r>
              <a:rPr lang="ru-RU" sz="2800" dirty="0"/>
              <a:t>Як і в </a:t>
            </a:r>
            <a:r>
              <a:rPr lang="ru-RU" sz="2800" dirty="0" err="1"/>
              <a:t>довоєнні</a:t>
            </a:r>
            <a:r>
              <a:rPr lang="ru-RU" sz="2800" dirty="0"/>
              <a:t> роки, </a:t>
            </a:r>
            <a:r>
              <a:rPr lang="ru-RU" sz="2800" dirty="0" err="1"/>
              <a:t>Комуністична</a:t>
            </a:r>
            <a:r>
              <a:rPr lang="ru-RU" sz="2800" dirty="0"/>
              <a:t> </a:t>
            </a:r>
            <a:r>
              <a:rPr lang="ru-RU" sz="2800" dirty="0" err="1"/>
              <a:t>партія</a:t>
            </a:r>
            <a:r>
              <a:rPr lang="ru-RU" sz="2800" dirty="0"/>
              <a:t> </a:t>
            </a:r>
            <a:r>
              <a:rPr lang="ru-RU" sz="2800" dirty="0" err="1"/>
              <a:t>прагнула</a:t>
            </a:r>
            <a:r>
              <a:rPr lang="ru-RU" sz="2800" dirty="0"/>
              <a:t> </a:t>
            </a:r>
            <a:r>
              <a:rPr lang="ru-RU" sz="2800" dirty="0" err="1"/>
              <a:t>перетворити</a:t>
            </a:r>
            <a:r>
              <a:rPr lang="ru-RU" sz="2800" dirty="0"/>
              <a:t> школу на </a:t>
            </a:r>
            <a:r>
              <a:rPr lang="ru-RU" sz="2800" dirty="0" err="1"/>
              <a:t>знаряддя</a:t>
            </a:r>
            <a:r>
              <a:rPr lang="ru-RU" sz="2800" dirty="0"/>
              <a:t> </a:t>
            </a:r>
            <a:r>
              <a:rPr lang="ru-RU" sz="2800" dirty="0" err="1"/>
              <a:t>встановлення</a:t>
            </a:r>
            <a:r>
              <a:rPr lang="ru-RU" sz="2800" dirty="0"/>
              <a:t> і </a:t>
            </a:r>
            <a:r>
              <a:rPr lang="ru-RU" sz="2800" dirty="0" err="1"/>
              <a:t>посилення</a:t>
            </a:r>
            <a:r>
              <a:rPr lang="ru-RU" sz="2800" dirty="0"/>
              <a:t> </a:t>
            </a:r>
            <a:r>
              <a:rPr lang="ru-RU" sz="2800" dirty="0" err="1"/>
              <a:t>свого</a:t>
            </a:r>
            <a:r>
              <a:rPr lang="ru-RU" sz="2800" dirty="0"/>
              <a:t> контролю над </a:t>
            </a:r>
            <a:r>
              <a:rPr lang="ru-RU" sz="2800" dirty="0" err="1"/>
              <a:t>учнівською</a:t>
            </a:r>
            <a:r>
              <a:rPr lang="ru-RU" sz="2800" dirty="0"/>
              <a:t> </a:t>
            </a:r>
            <a:r>
              <a:rPr lang="ru-RU" sz="2800" dirty="0" err="1"/>
              <a:t>молоддю</a:t>
            </a:r>
            <a:r>
              <a:rPr lang="ru-RU" sz="2800" dirty="0"/>
              <a:t>. </a:t>
            </a:r>
            <a:r>
              <a:rPr lang="ru-RU" sz="2800" dirty="0" err="1"/>
              <a:t>Була</a:t>
            </a:r>
            <a:r>
              <a:rPr lang="ru-RU" sz="2800" dirty="0"/>
              <a:t> </a:t>
            </a:r>
            <a:r>
              <a:rPr lang="ru-RU" sz="2800" dirty="0" err="1"/>
              <a:t>відновлена</a:t>
            </a:r>
            <a:r>
              <a:rPr lang="ru-RU" sz="2800" dirty="0"/>
              <a:t> робота </a:t>
            </a:r>
            <a:r>
              <a:rPr lang="ru-RU" sz="2800" dirty="0" err="1"/>
              <a:t>піонерських</a:t>
            </a:r>
            <a:r>
              <a:rPr lang="ru-RU" sz="2800" dirty="0"/>
              <a:t> і </a:t>
            </a:r>
            <a:r>
              <a:rPr lang="ru-RU" sz="2800" dirty="0" err="1"/>
              <a:t>комсомольських</a:t>
            </a:r>
            <a:r>
              <a:rPr lang="ru-RU" sz="2800" dirty="0"/>
              <a:t> </a:t>
            </a:r>
            <a:r>
              <a:rPr lang="ru-RU" sz="2800" dirty="0" err="1"/>
              <a:t>організацій</a:t>
            </a:r>
            <a:r>
              <a:rPr lang="ru-RU" sz="2800" dirty="0"/>
              <a:t>. </a:t>
            </a:r>
            <a:r>
              <a:rPr lang="ru-RU" sz="2800" dirty="0" err="1"/>
              <a:t>Прищеплення</a:t>
            </a:r>
            <a:r>
              <a:rPr lang="ru-RU" sz="2800" dirty="0"/>
              <a:t> </a:t>
            </a:r>
            <a:r>
              <a:rPr lang="ru-RU" sz="2800" dirty="0" err="1"/>
              <a:t>відданості</a:t>
            </a:r>
            <a:r>
              <a:rPr lang="ru-RU" sz="2800" dirty="0"/>
              <a:t> </a:t>
            </a:r>
            <a:r>
              <a:rPr lang="ru-RU" sz="2800" dirty="0" err="1"/>
              <a:t>Й.Сталіну</a:t>
            </a:r>
            <a:r>
              <a:rPr lang="ru-RU" sz="2800" dirty="0"/>
              <a:t> й </a:t>
            </a:r>
            <a:r>
              <a:rPr lang="ru-RU" sz="2800" dirty="0" err="1"/>
              <a:t>ідеалам</a:t>
            </a:r>
            <a:r>
              <a:rPr lang="ru-RU" sz="2800" dirty="0"/>
              <a:t> </a:t>
            </a:r>
            <a:r>
              <a:rPr lang="ru-RU" sz="2800" dirty="0" err="1"/>
              <a:t>комунізму</a:t>
            </a:r>
            <a:r>
              <a:rPr lang="ru-RU" sz="2800" dirty="0"/>
              <a:t> </a:t>
            </a:r>
            <a:r>
              <a:rPr lang="ru-RU" sz="2800" dirty="0" err="1"/>
              <a:t>оголошувалося</a:t>
            </a:r>
            <a:r>
              <a:rPr lang="ru-RU" sz="2800" dirty="0"/>
              <a:t> </a:t>
            </a:r>
            <a:r>
              <a:rPr lang="ru-RU" sz="2800" dirty="0" err="1"/>
              <a:t>найважливішим</a:t>
            </a:r>
            <a:r>
              <a:rPr lang="ru-RU" sz="2800" dirty="0"/>
              <a:t> </a:t>
            </a:r>
            <a:r>
              <a:rPr lang="ru-RU" sz="2800" dirty="0" err="1"/>
              <a:t>покликанням</a:t>
            </a:r>
            <a:r>
              <a:rPr lang="ru-RU" sz="2800" dirty="0"/>
              <a:t> </a:t>
            </a:r>
            <a:r>
              <a:rPr lang="ru-RU" sz="2800" dirty="0" err="1"/>
              <a:t>школи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121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08720"/>
            <a:ext cx="6196405" cy="3603812"/>
          </a:xfrm>
        </p:spPr>
        <p:txBody>
          <a:bodyPr/>
          <a:lstStyle/>
          <a:p>
            <a:r>
              <a:rPr lang="ru-RU" dirty="0" err="1"/>
              <a:t>Закривались</a:t>
            </a:r>
            <a:r>
              <a:rPr lang="ru-RU" dirty="0"/>
              <a:t> </a:t>
            </a:r>
            <a:r>
              <a:rPr lang="ru-RU" dirty="0" err="1"/>
              <a:t>національні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(</a:t>
            </a:r>
            <a:r>
              <a:rPr lang="ru-RU" dirty="0" err="1"/>
              <a:t>польські</a:t>
            </a:r>
            <a:r>
              <a:rPr lang="ru-RU" dirty="0"/>
              <a:t>, </a:t>
            </a:r>
            <a:r>
              <a:rPr lang="ru-RU" dirty="0" err="1"/>
              <a:t>угорські</a:t>
            </a:r>
            <a:r>
              <a:rPr lang="ru-RU" dirty="0"/>
              <a:t>, </a:t>
            </a:r>
            <a:r>
              <a:rPr lang="ru-RU" dirty="0" err="1"/>
              <a:t>румунські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.). </a:t>
            </a:r>
            <a:r>
              <a:rPr lang="ru-RU" dirty="0" err="1"/>
              <a:t>Всі</a:t>
            </a:r>
            <a:r>
              <a:rPr lang="ru-RU" dirty="0"/>
              <a:t> вони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перепрофільовані</a:t>
            </a:r>
            <a:r>
              <a:rPr lang="ru-RU" dirty="0"/>
              <a:t> на </a:t>
            </a:r>
            <a:r>
              <a:rPr lang="ru-RU" dirty="0" err="1"/>
              <a:t>російські</a:t>
            </a:r>
            <a:r>
              <a:rPr lang="ru-RU" dirty="0"/>
              <a:t>.</a:t>
            </a:r>
          </a:p>
        </p:txBody>
      </p:sp>
      <p:pic>
        <p:nvPicPr>
          <p:cNvPr id="3074" name="Picture 2" descr="C:\Users\Настя\Downloads\UkrSchoo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3679254" cy="367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60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128792" cy="5328592"/>
          </a:xfrm>
        </p:spPr>
        <p:txBody>
          <a:bodyPr>
            <a:normAutofit/>
          </a:bodyPr>
          <a:lstStyle/>
          <a:p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четвертої</a:t>
            </a:r>
            <a:r>
              <a:rPr lang="ru-RU" dirty="0"/>
              <a:t> </a:t>
            </a:r>
            <a:r>
              <a:rPr lang="ru-RU" dirty="0" err="1"/>
              <a:t>п'ятирічки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відтворено</a:t>
            </a:r>
            <a:r>
              <a:rPr lang="ru-RU" dirty="0"/>
              <a:t> і систему 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.</a:t>
            </a:r>
          </a:p>
          <a:p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проведеної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реорганізації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вищих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в </a:t>
            </a:r>
            <a:r>
              <a:rPr lang="ru-RU" dirty="0" smtClean="0"/>
              <a:t>УРСР </a:t>
            </a:r>
            <a:r>
              <a:rPr lang="ru-RU" dirty="0" err="1" smtClean="0"/>
              <a:t>зменшилась</a:t>
            </a:r>
            <a:r>
              <a:rPr lang="ru-RU" b="1" dirty="0"/>
              <a:t> </a:t>
            </a:r>
            <a:r>
              <a:rPr lang="ru-RU" dirty="0"/>
              <a:t>у </a:t>
            </a:r>
            <a:r>
              <a:rPr lang="ru-RU" dirty="0" err="1"/>
              <a:t>порівнянні</a:t>
            </a:r>
            <a:r>
              <a:rPr lang="ru-RU" dirty="0"/>
              <a:t> з </a:t>
            </a:r>
            <a:r>
              <a:rPr lang="ru-RU" dirty="0" err="1"/>
              <a:t>довоєнним</a:t>
            </a:r>
            <a:r>
              <a:rPr lang="ru-RU" dirty="0"/>
              <a:t> </a:t>
            </a:r>
            <a:r>
              <a:rPr lang="ru-RU" dirty="0" err="1"/>
              <a:t>періодом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як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 </a:t>
            </a:r>
            <a:r>
              <a:rPr lang="ru-RU" dirty="0" err="1"/>
              <a:t>зросла</a:t>
            </a:r>
            <a:r>
              <a:rPr lang="ru-RU" dirty="0"/>
              <a:t> з 99 до 325 тис. (на 1956 р.). Правда, </a:t>
            </a:r>
            <a:r>
              <a:rPr lang="ru-RU" dirty="0" err="1"/>
              <a:t>майже</a:t>
            </a:r>
            <a:r>
              <a:rPr lang="ru-RU" dirty="0"/>
              <a:t> половина з них </a:t>
            </a:r>
            <a:r>
              <a:rPr lang="ru-RU" dirty="0" err="1"/>
              <a:t>навчалася</a:t>
            </a:r>
            <a:r>
              <a:rPr lang="ru-RU" dirty="0"/>
              <a:t> на </a:t>
            </a:r>
            <a:r>
              <a:rPr lang="ru-RU" dirty="0" err="1"/>
              <a:t>заочних</a:t>
            </a:r>
            <a:r>
              <a:rPr lang="ru-RU" dirty="0"/>
              <a:t> і </a:t>
            </a:r>
            <a:r>
              <a:rPr lang="ru-RU" dirty="0" err="1"/>
              <a:t>вечірніх</a:t>
            </a:r>
            <a:r>
              <a:rPr lang="ru-RU" dirty="0"/>
              <a:t> </a:t>
            </a:r>
            <a:r>
              <a:rPr lang="ru-RU" dirty="0" err="1"/>
              <a:t>відділеннях</a:t>
            </a:r>
            <a:r>
              <a:rPr lang="ru-RU" dirty="0"/>
              <a:t>.</a:t>
            </a:r>
          </a:p>
          <a:p>
            <a:r>
              <a:rPr lang="ru-RU" dirty="0" err="1"/>
              <a:t>Викладання</a:t>
            </a:r>
            <a:r>
              <a:rPr lang="ru-RU" dirty="0"/>
              <a:t> в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вузів</a:t>
            </a:r>
            <a:r>
              <a:rPr lang="ru-RU" dirty="0"/>
              <a:t> </a:t>
            </a:r>
            <a:r>
              <a:rPr lang="ru-RU" dirty="0" err="1"/>
              <a:t>велося</a:t>
            </a:r>
            <a:r>
              <a:rPr lang="ru-RU" dirty="0"/>
              <a:t> </a:t>
            </a:r>
            <a:r>
              <a:rPr lang="ru-RU" dirty="0" err="1"/>
              <a:t>російською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84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77</TotalTime>
  <Words>224</Words>
  <Application>Microsoft Office PowerPoint</Application>
  <PresentationFormat>Экран (4:3)</PresentationFormat>
  <Paragraphs>23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Кнопка</vt:lpstr>
      <vt:lpstr>Культурне життя в Україні 1940-1950р</vt:lpstr>
      <vt:lpstr>Відновлення системи освіти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Розвиток науки в Україні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Розвиток літератури і мистецтва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Настя</cp:lastModifiedBy>
  <cp:revision>6</cp:revision>
  <dcterms:created xsi:type="dcterms:W3CDTF">2013-11-12T17:46:25Z</dcterms:created>
  <dcterms:modified xsi:type="dcterms:W3CDTF">2013-11-12T19:04:20Z</dcterms:modified>
</cp:coreProperties>
</file>