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E9B3-B6DB-42B3-87B6-982A7C253B52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ADAE-4097-4969-ADF1-B16E3F6A83C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ADAE-4097-4969-ADF1-B16E3F6A83C9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C1C794C-3894-4A79-BC15-381776C00B10}" type="datetime1">
              <a:rPr lang="uk-UA" smtClean="0"/>
              <a:t>20.10.2013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41A9-B18A-4C96-8ED6-32672A23DA32}" type="datetime1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D7C239-A4D2-49FE-B62F-D6FB6A00AE38}" type="datetime1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06A1-D4C1-4271-B5A0-1C232A9DEA11}" type="datetime1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0C-72E6-41AF-B7CC-67ECBA04D541}" type="datetime1">
              <a:rPr lang="uk-UA" smtClean="0"/>
              <a:t>20.10.2013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999D04-ACE6-42D6-8E35-6225658DA7AC}" type="datetime1">
              <a:rPr lang="uk-UA" smtClean="0"/>
              <a:t>20.10.2013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E3D29B-3D2B-4648-80DE-C74D05A69EE1}" type="datetime1">
              <a:rPr lang="uk-UA" smtClean="0"/>
              <a:t>20.10.2013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B00E-325F-4470-9C18-80D14F56E7AF}" type="datetime1">
              <a:rPr lang="uk-UA" smtClean="0"/>
              <a:t>20.10.2013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0E22-E207-4FFF-B1BE-D9EA7E0331BE}" type="datetime1">
              <a:rPr lang="uk-UA" smtClean="0"/>
              <a:t>20.10.2013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7C-6186-456C-9F9D-597761609D05}" type="datetime1">
              <a:rPr lang="uk-UA" smtClean="0"/>
              <a:t>20.10.2013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BEBCDE-4AD1-429E-8174-9A1C9B5C34E7}" type="datetime1">
              <a:rPr lang="uk-UA" smtClean="0"/>
              <a:t>20.10.2013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D90B7F-B01C-4585-A26C-49795BB99ECB}" type="datetime1">
              <a:rPr lang="uk-UA" smtClean="0"/>
              <a:t>20.10.2013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2394C7-9D9F-4375-B42A-C4137939603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3_%D0%B2%D0%B5%D1%80%D0%B5%D1%81%D0%BD%D1%8F" TargetMode="External"/><Relationship Id="rId2" Type="http://schemas.openxmlformats.org/officeDocument/2006/relationships/hyperlink" Target="http://uk.wikipedia.org/wiki/10_%D1%81%D0%B5%D1%80%D0%BF%D0%BD%D1%8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k.wikipedia.org/wiki/191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k.wikipedia.org/w/index.php?title=%D0%AF%D1%80%D0%BE%D1%81%D0%BB%D0%B0%D0%B2%D1%96%D1%86%D0%B5&amp;action=edit&amp;redlink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96%D0%B2%D0%B4%D0%B5%D0%BD%D0%BD%D0%BE-%D0%97%D0%B0%D1%85%D1%96%D0%B4%D0%BD%D0%B8%D0%B9_%D1%84%D1%80%D0%BE%D0%BD%D1%82_(%D0%9F%D0%B5%D1%80%D1%88%D0%B0_%D1%81%D0%B2%D1%96%D1%82%D0%BE%D0%B2%D0%B0_%D0%B2%D1%96%D0%B9%D0%BD%D0%B0)" TargetMode="External"/><Relationship Id="rId3" Type="http://schemas.openxmlformats.org/officeDocument/2006/relationships/hyperlink" Target="http://uk.wikipedia.org/wiki/3-%D1%8F_%D0%B0%D1%80%D0%BC%D1%96%D1%8F_(%D0%A0%D0%BE%D1%81%D1%96%D1%8F)" TargetMode="External"/><Relationship Id="rId7" Type="http://schemas.openxmlformats.org/officeDocument/2006/relationships/hyperlink" Target="http://uk.wikipedia.org/wiki/9-%D0%B0_%D0%B0%D1%80%D0%BC%D1%96%D1%8F_(%D0%A0%D0%BE%D1%81%D1%96%D1%8F)" TargetMode="External"/><Relationship Id="rId2" Type="http://schemas.openxmlformats.org/officeDocument/2006/relationships/hyperlink" Target="http://uk.wikipedia.org/wiki/%D0%9F%D0%B5%D1%80%D1%88%D0%B0_%D1%81%D0%B2%D1%96%D1%82%D0%BE%D0%B2%D0%B0_%D0%B2%D1%96%D0%B9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8-%D0%B0_%D0%B0%D1%80%D0%BC%D1%96%D1%8F_(%D0%A0%D0%BE%D1%81%D1%96%D1%8F)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uk.wikipedia.org/wiki/5-%D0%B0_%D0%B0%D1%80%D0%BC%D1%96%D1%8F_(%D0%A0%D0%BE%D1%81%D1%96%D1%8F)" TargetMode="External"/><Relationship Id="rId10" Type="http://schemas.openxmlformats.org/officeDocument/2006/relationships/hyperlink" Target="http://uk.wikipedia.org/w/index.php?title=%D0%A4%D1%80%D1%96%D0%B4%D1%80%D1%96%D1%85_%D0%9C%D0%B0%D1%80%D1%96%D1%8F_%D0%90%D0%BB%D1%8C%D0%B1%D1%80%D0%B5%D1%85%D1%82&amp;action=edit&amp;redlink=1" TargetMode="External"/><Relationship Id="rId4" Type="http://schemas.openxmlformats.org/officeDocument/2006/relationships/hyperlink" Target="http://uk.wikipedia.org/wiki/4-%D0%B0_%D0%B0%D1%80%D0%BC%D1%96%D1%8F_(%D0%A0%D0%BE%D1%81%D1%96%D1%8F)" TargetMode="External"/><Relationship Id="rId9" Type="http://schemas.openxmlformats.org/officeDocument/2006/relationships/hyperlink" Target="http://uk.wikipedia.org/w/index.php?title=%D0%86%D0%B2%D0%B0%D0%BD%D0%BE%D0%B2_%D0%9C%D0%B8%D0%BA%D0%BE%D0%BB%D0%B0_%D0%86%D1%83%D0%B4%D0%BE%D0%B2%D0%B8%D1%87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E%D0%BC%D0%B0%D1%88%D1%96%D0%B2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uk.wikipedia.org/wiki/%D0%9A%D1%80%D0%B0%D1%81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uk.wikipedia.org/wiki/%D0%9F%D1%96%D0%B2%D0%BD%D1%96%D1%8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0%D0%BB%D0%B8%D1%87" TargetMode="External"/><Relationship Id="rId2" Type="http://schemas.openxmlformats.org/officeDocument/2006/relationships/hyperlink" Target="http://uk.wikipedia.org/wiki/%D0%9B%D1%8C%D0%B2%D1%96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C%D0%B2%D1%96%D0%B2" TargetMode="External"/><Relationship Id="rId2" Type="http://schemas.openxmlformats.org/officeDocument/2006/relationships/hyperlink" Target="http://uk.wikipedia.org/wiki/%D0%9F%D1%96%D0%B2%D0%BD%D1%96%D1%87%D0%BD%D0%B0_%D0%91%D1%83%D0%BA%D0%BE%D0%B2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uk.wikipedia.org/wiki/%D0%A7%D0%B5%D1%80%D0%BD%D1%96%D0%B2%D1%86%D1%9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1%80%D0%B0%D0%BA%D1%96%D0%B2" TargetMode="External"/><Relationship Id="rId3" Type="http://schemas.openxmlformats.org/officeDocument/2006/relationships/hyperlink" Target="http://uk.wikipedia.org/wiki/1914" TargetMode="External"/><Relationship Id="rId7" Type="http://schemas.openxmlformats.org/officeDocument/2006/relationships/hyperlink" Target="http://uk.wikipedia.org/wiki/%D0%9F%D0%B5%D1%80%D0%B5%D0%BC%D0%B8%D1%88%D0%BB%D1%8C" TargetMode="External"/><Relationship Id="rId2" Type="http://schemas.openxmlformats.org/officeDocument/2006/relationships/hyperlink" Target="http://uk.wikipedia.org/wiki/2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8E%D0%B1%D0%BB%D1%96%D0%BD" TargetMode="External"/><Relationship Id="rId5" Type="http://schemas.openxmlformats.org/officeDocument/2006/relationships/hyperlink" Target="http://uk.wikipedia.org/wiki/4-%D0%B0_%D0%B0%D1%80%D0%BC%D1%96%D1%8F_(%D0%A0%D0%BE%D1%81%D1%96%D1%8F)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://uk.wikipedia.org/wiki/%D0%9F%D1%96%D0%B2%D0%B4%D0%B5%D0%BD%D0%BD%D0%BE-%D0%97%D0%B0%D1%85%D1%96%D0%B4%D0%BD%D0%B8%D0%B9_%D1%84%D1%80%D0%BE%D0%BD%D1%82_(%D0%9F%D0%B5%D1%80%D1%88%D0%B0_%D1%81%D0%B2%D1%96%D1%82%D0%BE%D0%B2%D0%B0_%D0%B2%D1%96%D0%B9%D0%BD%D0%B0)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71656" cy="3312368"/>
          </a:xfrm>
        </p:spPr>
        <p:txBody>
          <a:bodyPr/>
          <a:lstStyle/>
          <a:p>
            <a:r>
              <a:rPr lang="vi-VN" b="1" dirty="0" smtClean="0"/>
              <a:t>Га́лицька би́тва</a:t>
            </a:r>
            <a:r>
              <a:rPr lang="vi-VN" dirty="0" smtClean="0"/>
              <a:t> 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10 серпня"/>
              </a:rPr>
              <a:t>10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10 серпня"/>
              </a:rPr>
              <a:t>серпня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13 вересня"/>
              </a:rPr>
              <a:t>13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13 вересня"/>
              </a:rPr>
              <a:t>вересня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1914"/>
              </a:rPr>
              <a:t>1914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серпня 10-а кавалерійська дивізія графа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Келлера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розгромила 4-у австро-угорську кавалерійську дивізію в кінному бою під 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tooltip="Ярославіце (ще не написана)"/>
              </a:rPr>
              <a:t>Ярославіце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Поки 1-й Оренбурзький козацький полк рубав австрійську піхоту, 7 ескадронів новгородських драгунів і одеських уланів зійшлися фронтально з 8 австрійськими ескадронами.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10</a:t>
            </a:fld>
            <a:endParaRPr lang="uk-UA"/>
          </a:p>
        </p:txBody>
      </p:sp>
      <p:pic>
        <p:nvPicPr>
          <p:cNvPr id="6" name="Содержимое 5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580416"/>
            <a:ext cx="3600400" cy="4438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кінному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бою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росіяни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втратили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офіцерів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110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нижніх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чинів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австрійців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вибуло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350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убитими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пораненими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важко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400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полоненими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8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гармат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11</a:t>
            </a:fld>
            <a:endParaRPr lang="uk-UA"/>
          </a:p>
        </p:txBody>
      </p:sp>
      <p:pic>
        <p:nvPicPr>
          <p:cNvPr id="6" name="Содержимое 5" descr="deb7b6cdc63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41475" y="1847850"/>
            <a:ext cx="6096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Виконувала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учениця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10-А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класу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Маковоз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Марія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12</a:t>
            </a:fld>
            <a:endParaRPr lang="uk-UA"/>
          </a:p>
        </p:txBody>
      </p:sp>
      <p:pic>
        <p:nvPicPr>
          <p:cNvPr id="6" name="Содержимое 5" descr="20120119_bahrein_1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7625" y="1600200"/>
            <a:ext cx="6743700" cy="4495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Га́лицька би́тва — одна з найбільших битв 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tooltip="Перша світова війна"/>
              </a:rPr>
              <a:t>Першої світової війни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У операції брали участь 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tooltip="3-я армія (Росія)"/>
              </a:rPr>
              <a:t>3-я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tooltip="4-а армія (Росія)"/>
              </a:rPr>
              <a:t>4-а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tooltip="5-а армія (Росія)"/>
              </a:rPr>
              <a:t>5-а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tooltip="8-а армія (Росія)"/>
              </a:rPr>
              <a:t>8-а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 tooltip="9-а армія (Росія)"/>
              </a:rPr>
              <a:t>9-а армії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у складі російського 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 tooltip="Південно-Західний фронт (Перша світова війна)"/>
              </a:rPr>
              <a:t>Південно-Західного фронту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(командувач фронтом — генерал 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 tooltip="Іванов Микола Іудович (ще не написана)"/>
              </a:rPr>
              <a:t>Микола Іванов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і 4 австро-угорських армії (ерцгерцог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0" tooltip="Фрідріх Марія Альбрехт (ще не написана)"/>
              </a:rPr>
              <a:t>Фрідріх</a:t>
            </a:r>
            <a:r>
              <a:rPr lang="vi-VN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фельдмаршал Гетцендорф), а також німецька група генерала Р. Войрша.</a:t>
            </a:r>
            <a:endParaRPr lang="uk-UA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Russian_coa_1825.png"/>
          <p:cNvPicPr>
            <a:picLocks noGrp="1" noChangeAspect="1"/>
          </p:cNvPicPr>
          <p:nvPr>
            <p:ph sz="quarter" idx="1"/>
          </p:nvPr>
        </p:nvPicPr>
        <p:blipFill>
          <a:blip r:embed="rId11" cstate="print"/>
          <a:stretch>
            <a:fillRect/>
          </a:stretch>
        </p:blipFill>
        <p:spPr>
          <a:xfrm>
            <a:off x="1475656" y="1628800"/>
            <a:ext cx="6408711" cy="4893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19872" y="6093296"/>
            <a:ext cx="5421083" cy="365125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Спочатку на правому фланзі, в районі дій 4-ої і 5-ої армій, ситуація склалася несприятлива для російських військ, і вони під натиском австрійської армії стали відходити від міст 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Красник"/>
              </a:rPr>
              <a:t>Красника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і 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Томашів"/>
              </a:rPr>
              <a:t>Томашова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на </a:t>
            </a:r>
            <a:r>
              <a:rPr lang="uk-UA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Північ"/>
              </a:rPr>
              <a:t>північ</a:t>
            </a:r>
            <a:endParaRPr lang="uk-U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Krasnyk_04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467544" y="2636912"/>
            <a:ext cx="384042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300px-Tomaszów_Lubelski_Lwows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844824"/>
            <a:ext cx="3810000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300px-POL_Tomaszów_Lubelski_map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581128"/>
            <a:ext cx="1944216" cy="1808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347864" y="6237312"/>
            <a:ext cx="5421083" cy="365125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Комендант російської армії на фронті Гнилої Липи генерал Іванов зорієнтувався в дійсному становищі доволі пізно і тільки 17 серпня дав наказ своїм військам наздоганяти розбиті австрійські дивізії. Наступ відбувся великими силами: даремно пробував стримати російські полки 12-й австрійський корпус</a:t>
            </a:r>
            <a:endParaRPr lang="uk-UA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300px-Defenders_NGM-v31-p369-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120680" cy="4284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3848" y="6309320"/>
            <a:ext cx="5421083" cy="365125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серпня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російські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війська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зайняли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Львів"/>
              </a:rPr>
              <a:t>Львів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22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серпня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Галич"/>
              </a:rPr>
              <a:t>Галич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5</a:t>
            </a:fld>
            <a:endParaRPr lang="uk-UA"/>
          </a:p>
        </p:txBody>
      </p:sp>
      <p:pic>
        <p:nvPicPr>
          <p:cNvPr id="6" name="Содержимое 5" descr="300px-Lviv-Ukraine-Map.pn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6156176" y="1772816"/>
            <a:ext cx="259228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00px-Halych_panoram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077072"/>
            <a:ext cx="6576739" cy="179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300px-Панорама_центру_Львов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700808"/>
            <a:ext cx="4860032" cy="192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результаті цієї битви російські війська оволоділи Східною Галичиною, 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tooltip="Північна Буковина"/>
              </a:rPr>
              <a:t>Північною Буковиною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та вийшли до карпатських перевалів. Там розгорілись тяжкі бої. Росіяни вступили до 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tooltip="Львів"/>
              </a:rPr>
              <a:t>Львова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tooltip="Чернівці"/>
              </a:rPr>
              <a:t>Чернівців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Під час битви австро-угорські війська втратили 400 тисяч осіб, з яких 100 тисяч були полонені.</a:t>
            </a:r>
            <a:endParaRPr lang="uk-UA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6</a:t>
            </a:fld>
            <a:endParaRPr lang="uk-UA"/>
          </a:p>
        </p:txBody>
      </p:sp>
      <p:pic>
        <p:nvPicPr>
          <p:cNvPr id="6" name="Содержимое 5" descr="Moldova_1500.JPG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60" y="2132856"/>
            <a:ext cx="2579613" cy="2923561"/>
          </a:xfrm>
          <a:effectLst>
            <a:reflection blurRad="6350" stA="50000" endA="300" endPos="55000" dir="5400000" sy="-100000" algn="bl" rotWithShape="0"/>
          </a:effectLst>
        </p:spPr>
      </p:pic>
      <p:pic>
        <p:nvPicPr>
          <p:cNvPr id="8" name="Рисунок 7" descr="300px-EasternFront1914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79" y="2060848"/>
            <a:ext cx="5056423" cy="3910301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Підготовчі бої</a:t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7</a:t>
            </a:fld>
            <a:endParaRPr lang="uk-UA"/>
          </a:p>
        </p:txBody>
      </p:sp>
      <p:pic>
        <p:nvPicPr>
          <p:cNvPr id="6" name="Содержимое 5" descr="300px-EasternFront1914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00127"/>
            <a:ext cx="5832647" cy="4510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tooltip="2 серпня"/>
              </a:rPr>
              <a:t>2 серпня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tooltip="1914"/>
              </a:rPr>
              <a:t>1914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штаб 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tooltip="Південно-Західний фронт (Перша світова війна)"/>
              </a:rPr>
              <a:t>Південно-Західного фронту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віддав своїм арміям директиву про перехід 10-го серпня в рішучий наступ. 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tooltip="4-а армія (Росія)"/>
              </a:rPr>
              <a:t>4-а армія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від 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tooltip="Люблін"/>
              </a:rPr>
              <a:t>Любліна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націлювалась на 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 tooltip="Перемишль"/>
              </a:rPr>
              <a:t>Перемишль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маючи завданням відрізати від 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 tooltip="Краків"/>
              </a:rPr>
              <a:t>Кракова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австро-угорські армії</a:t>
            </a:r>
            <a:endParaRPr lang="uk-UA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8</a:t>
            </a:fld>
            <a:endParaRPr lang="uk-UA"/>
          </a:p>
        </p:txBody>
      </p:sp>
      <p:pic>
        <p:nvPicPr>
          <p:cNvPr id="7" name="Рисунок 6" descr="DSC_03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1960" y="1916832"/>
            <a:ext cx="464451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7210d4c979d56ccc3c7d63129319bb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7686" y="1628800"/>
            <a:ext cx="3953731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 flipH="1">
            <a:off x="8766048" y="3789040"/>
            <a:ext cx="1494584" cy="230696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153400" cy="990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Росіяни зуміли розгорнути свою 8-му армію непомітно для противника. А 6 серпня 3-я армія перейшла кордон. Генерал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Рузський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відразу ж стиснув свій фронт зі 120 верст до 75, вирішивши діяти одними лобовими ударами, не вдаючись до флангових маневрів. Ця стратегія ще більш віддаляла 3-ю армію від 5-ї. 8 серпня перейшли Збруч і корпуси 8-ї армії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2394C7-9D9F-4375-B42A-C4137939603A}" type="slidenum">
              <a:rPr lang="uk-UA" smtClean="0"/>
              <a:t>9</a:t>
            </a:fld>
            <a:endParaRPr lang="uk-UA"/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45273"/>
            <a:ext cx="5112568" cy="3175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</TotalTime>
  <Words>186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Га́лицька би́тва </vt:lpstr>
      <vt:lpstr>Га́лицька би́тва — одна з найбільших битв Першої світової війни. У операції брали участь 3-я, 4-а, 5-а, 8-а, 9-а армії у складі російського Південно-Західного фронту (командувач фронтом — генерал Микола Іванов) і 4 австро-угорських армії (ерцгерцогФрідріх, фельдмаршал Гетцендорф), а також німецька група генерала Р. Войрша.</vt:lpstr>
      <vt:lpstr>Спочатку на правому фланзі, в районі дій 4-ої і 5-ої армій, ситуація склалася несприятлива для російських військ, і вони під натиском австрійської армії стали відходити від міст Красника і Томашова на північ</vt:lpstr>
      <vt:lpstr>Комендант російської армії на фронті Гнилої Липи генерал Іванов зорієнтувався в дійсному становищі доволі пізно і тільки 17 серпня дав наказ своїм військам наздоганяти розбиті австрійські дивізії. Наступ відбувся великими силами: даремно пробував стримати російські полки 12-й австрійський корпус</vt:lpstr>
      <vt:lpstr>21 серпня російські війська зайняли Львів, а 22 серпня — Галич.</vt:lpstr>
      <vt:lpstr>В результаті цієї битви російські війська оволоділи Східною Галичиною, Північною Буковиною та вийшли до карпатських перевалів. Там розгорілись тяжкі бої. Росіяни вступили до Львова, Чернівців. Під час битви австро-угорські війська втратили 400 тисяч осіб, з яких 100 тисяч були полонені.</vt:lpstr>
      <vt:lpstr>Підготовчі бої </vt:lpstr>
      <vt:lpstr>2 серпня 1914 штаб Південно-Західного фронту віддав своїм арміям директиву про перехід 10-го серпня в рішучий наступ. 4-а армія від Любліна націлювалась на Перемишль, маючи завданням відрізати від Кракова австро-угорські армії</vt:lpstr>
      <vt:lpstr>Росіяни зуміли розгорнути свою 8-му армію непомітно для противника. А 6 серпня 3-я армія перейшла кордон. Генерал Рузський відразу ж стиснув свій фронт зі 120 верст до 75, вирішивши діяти одними лобовими ударами, не вдаючись до флангових маневрів. Ця стратегія ще більш віддаляла 3-ю армію від 5-ї. 8 серпня перейшли Збруч і корпуси 8-ї армії</vt:lpstr>
      <vt:lpstr>8 серпня 10-а кавалерійська дивізія графа Келлера розгромила 4-у австро-угорську кавалерійську дивізію в кінному бою під Ярославіце. Поки 1-й Оренбурзький козацький полк рубав австрійську піхоту, 7 ескадронів новгородських драгунів і одеських уланів зійшлися фронтально з 8 австрійськими ескадронами.</vt:lpstr>
      <vt:lpstr> В кінному бою росіяни втратили 5 офіцерів і 110 нижніх чинів , у австрійців вибуло до 350 убитими і пораненими важко і 400 полоненими і 8 гармат.</vt:lpstr>
      <vt:lpstr>Виконувала   учениця 10-А класу  Маковоз Марія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Га́лицька би́тва</dc:title>
  <dc:creator>USER</dc:creator>
  <cp:lastModifiedBy>USER</cp:lastModifiedBy>
  <cp:revision>8</cp:revision>
  <dcterms:created xsi:type="dcterms:W3CDTF">2013-10-20T14:13:26Z</dcterms:created>
  <dcterms:modified xsi:type="dcterms:W3CDTF">2013-10-20T15:30:14Z</dcterms:modified>
</cp:coreProperties>
</file>