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3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0" autoAdjust="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A8D3C-C704-4DAF-9695-C8633637CD9F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8BA84-8091-4D34-B502-B1331C76AF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160462-EB03-4364-ADD3-9047596E7C9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6BB20B-30AA-4B26-B14A-D0901BDA61D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Аварія на ЧАЕС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Розмаїтий Дмитро, 8-Б клас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Хронологія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50926" indent="-514350"/>
            <a:r>
              <a:rPr lang="ru-RU" dirty="0" smtClean="0"/>
              <a:t>На 25 </a:t>
            </a:r>
            <a:r>
              <a:rPr lang="ru-RU" dirty="0" err="1" smtClean="0"/>
              <a:t>квітня</a:t>
            </a:r>
            <a:r>
              <a:rPr lang="ru-RU" dirty="0" smtClean="0"/>
              <a:t> 1986 року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запланована</a:t>
            </a:r>
            <a:r>
              <a:rPr lang="ru-RU" dirty="0" smtClean="0"/>
              <a:t> </a:t>
            </a:r>
            <a:r>
              <a:rPr lang="ru-RU" dirty="0" err="1" smtClean="0"/>
              <a:t>зупинка</a:t>
            </a:r>
            <a:r>
              <a:rPr lang="ru-RU" dirty="0" smtClean="0"/>
              <a:t> 4-го </a:t>
            </a:r>
            <a:r>
              <a:rPr lang="ru-RU" dirty="0" err="1" smtClean="0"/>
              <a:t>енергоблока</a:t>
            </a:r>
            <a:r>
              <a:rPr lang="ru-RU" dirty="0" smtClean="0"/>
              <a:t> </a:t>
            </a:r>
            <a:r>
              <a:rPr lang="ru-RU" dirty="0" err="1" smtClean="0"/>
              <a:t>Чорнобильською</a:t>
            </a:r>
            <a:r>
              <a:rPr lang="ru-RU" dirty="0" smtClean="0"/>
              <a:t> АЕС для </a:t>
            </a:r>
            <a:r>
              <a:rPr lang="ru-RU" dirty="0" err="1" smtClean="0"/>
              <a:t>чергового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вирішено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ряду </a:t>
            </a:r>
            <a:r>
              <a:rPr lang="ru-RU" dirty="0" err="1" smtClean="0"/>
              <a:t>випробувань</a:t>
            </a:r>
            <a:r>
              <a:rPr lang="ru-RU" dirty="0" smtClean="0"/>
              <a:t>. Мета одного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полягала</a:t>
            </a:r>
            <a:r>
              <a:rPr lang="ru-RU" dirty="0" smtClean="0"/>
              <a:t> в </a:t>
            </a:r>
            <a:r>
              <a:rPr lang="ru-RU" dirty="0" err="1" smtClean="0"/>
              <a:t>перевірці</a:t>
            </a:r>
            <a:r>
              <a:rPr lang="ru-RU" dirty="0" smtClean="0"/>
              <a:t> проектного режиму,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інерції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 генератора для </a:t>
            </a:r>
            <a:r>
              <a:rPr lang="ru-RU" dirty="0" err="1" smtClean="0"/>
              <a:t>живлення</a:t>
            </a:r>
            <a:r>
              <a:rPr lang="ru-RU" dirty="0" smtClean="0"/>
              <a:t> систем реактора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електроживлення</a:t>
            </a:r>
            <a:r>
              <a:rPr lang="ru-RU" dirty="0" smtClean="0"/>
              <a:t>.</a:t>
            </a:r>
          </a:p>
          <a:p>
            <a:pPr marL="550926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Хронологія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Випробування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проводитися</a:t>
            </a:r>
            <a:r>
              <a:rPr lang="ru-RU" dirty="0" smtClean="0"/>
              <a:t> на </a:t>
            </a:r>
            <a:r>
              <a:rPr lang="ru-RU" dirty="0" err="1" smtClean="0"/>
              <a:t>потужності</a:t>
            </a:r>
            <a:r>
              <a:rPr lang="ru-RU" dirty="0" smtClean="0"/>
              <a:t> 700 МВт, </a:t>
            </a:r>
            <a:r>
              <a:rPr lang="ru-RU" dirty="0" err="1" smtClean="0"/>
              <a:t>але</a:t>
            </a:r>
            <a:r>
              <a:rPr lang="ru-RU" dirty="0" smtClean="0"/>
              <a:t> через </a:t>
            </a:r>
            <a:r>
              <a:rPr lang="ru-RU" dirty="0" err="1" smtClean="0"/>
              <a:t>помилки</a:t>
            </a:r>
            <a:r>
              <a:rPr lang="ru-RU" dirty="0" smtClean="0"/>
              <a:t> оператора при </a:t>
            </a:r>
            <a:r>
              <a:rPr lang="ru-RU" dirty="0" err="1" smtClean="0"/>
              <a:t>зниженні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, вона впала до 30 МВт.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вирішено</a:t>
            </a:r>
            <a:r>
              <a:rPr lang="ru-RU" dirty="0" smtClean="0"/>
              <a:t> не </a:t>
            </a:r>
            <a:r>
              <a:rPr lang="ru-RU" dirty="0" err="1" smtClean="0"/>
              <a:t>піднімати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до </a:t>
            </a:r>
            <a:r>
              <a:rPr lang="ru-RU" dirty="0" err="1" smtClean="0"/>
              <a:t>запланованих</a:t>
            </a:r>
            <a:r>
              <a:rPr lang="ru-RU" dirty="0" smtClean="0"/>
              <a:t> 700 МВт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обмежитися</a:t>
            </a:r>
            <a:r>
              <a:rPr lang="ru-RU" dirty="0" smtClean="0"/>
              <a:t> 200 МВт. При </a:t>
            </a:r>
            <a:r>
              <a:rPr lang="ru-RU" dirty="0" err="1" smtClean="0"/>
              <a:t>швидкому</a:t>
            </a:r>
            <a:r>
              <a:rPr lang="ru-RU" dirty="0" smtClean="0"/>
              <a:t> </a:t>
            </a:r>
            <a:r>
              <a:rPr lang="ru-RU" dirty="0" err="1" smtClean="0"/>
              <a:t>зниженні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подальшій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на </a:t>
            </a:r>
            <a:r>
              <a:rPr lang="ru-RU" dirty="0" err="1" smtClean="0"/>
              <a:t>рівні</a:t>
            </a:r>
            <a:r>
              <a:rPr lang="ru-RU" dirty="0" smtClean="0"/>
              <a:t> 30 — 200 МВт почало </a:t>
            </a:r>
            <a:r>
              <a:rPr lang="ru-RU" dirty="0" err="1" smtClean="0"/>
              <a:t>посилюватися</a:t>
            </a:r>
            <a:r>
              <a:rPr lang="ru-RU" dirty="0" smtClean="0"/>
              <a:t> </a:t>
            </a:r>
            <a:r>
              <a:rPr lang="ru-RU" dirty="0" err="1" smtClean="0"/>
              <a:t>отруєння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реактора </a:t>
            </a:r>
            <a:r>
              <a:rPr lang="ru-RU" dirty="0" err="1" smtClean="0"/>
              <a:t>ізотопом</a:t>
            </a:r>
            <a:r>
              <a:rPr lang="ru-RU" dirty="0" smtClean="0"/>
              <a:t> Ксенону-135.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підняти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витягали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керуючих</a:t>
            </a:r>
            <a:r>
              <a:rPr lang="ru-RU" dirty="0" smtClean="0"/>
              <a:t> </a:t>
            </a:r>
            <a:r>
              <a:rPr lang="ru-RU" dirty="0" err="1" smtClean="0"/>
              <a:t>стержнів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Хронологія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200 МВт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включені</a:t>
            </a:r>
            <a:r>
              <a:rPr lang="ru-RU" dirty="0" smtClean="0"/>
              <a:t> два </a:t>
            </a:r>
            <a:r>
              <a:rPr lang="ru-RU" dirty="0" err="1" smtClean="0"/>
              <a:t>додаткові</a:t>
            </a:r>
            <a:r>
              <a:rPr lang="ru-RU" dirty="0" smtClean="0"/>
              <a:t> насоси,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</a:t>
            </a:r>
            <a:r>
              <a:rPr lang="ru-RU" dirty="0" err="1" smtClean="0"/>
              <a:t>навантаженням</a:t>
            </a:r>
            <a:r>
              <a:rPr lang="ru-RU" dirty="0" smtClean="0"/>
              <a:t> для </a:t>
            </a:r>
            <a:r>
              <a:rPr lang="ru-RU" dirty="0" err="1" smtClean="0"/>
              <a:t>генераторів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експерименту</a:t>
            </a:r>
            <a:r>
              <a:rPr lang="ru-RU" dirty="0" smtClean="0"/>
              <a:t>. Величина потоку води через </a:t>
            </a:r>
            <a:r>
              <a:rPr lang="ru-RU" dirty="0" err="1" smtClean="0"/>
              <a:t>активну</a:t>
            </a:r>
            <a:r>
              <a:rPr lang="ru-RU" dirty="0" smtClean="0"/>
              <a:t> зону на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перевищила</a:t>
            </a:r>
            <a:r>
              <a:rPr lang="ru-RU" dirty="0" smtClean="0"/>
              <a:t> </a:t>
            </a:r>
            <a:r>
              <a:rPr lang="ru-RU" dirty="0" err="1" smtClean="0"/>
              <a:t>допустиме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В </a:t>
            </a:r>
            <a:r>
              <a:rPr lang="ru-RU" dirty="0" err="1" smtClean="0"/>
              <a:t>цей</a:t>
            </a:r>
            <a:r>
              <a:rPr lang="ru-RU" dirty="0" smtClean="0"/>
              <a:t> час для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операторам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підняти</a:t>
            </a:r>
            <a:r>
              <a:rPr lang="ru-RU" dirty="0" smtClean="0"/>
              <a:t> </a:t>
            </a:r>
            <a:r>
              <a:rPr lang="ru-RU" dirty="0" err="1" smtClean="0"/>
              <a:t>стержні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, </a:t>
            </a:r>
            <a:r>
              <a:rPr lang="ru-RU" dirty="0" err="1" smtClean="0"/>
              <a:t>оперативний</a:t>
            </a:r>
            <a:r>
              <a:rPr lang="ru-RU" dirty="0" smtClean="0"/>
              <a:t> запас </a:t>
            </a:r>
            <a:r>
              <a:rPr lang="ru-RU" dirty="0" err="1" smtClean="0"/>
              <a:t>реактивності</a:t>
            </a:r>
            <a:r>
              <a:rPr lang="ru-RU" dirty="0" smtClean="0"/>
              <a:t>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нижчим</a:t>
            </a:r>
            <a:r>
              <a:rPr lang="ru-RU" dirty="0" smtClean="0"/>
              <a:t> за </a:t>
            </a:r>
            <a:r>
              <a:rPr lang="ru-RU" dirty="0" err="1" smtClean="0"/>
              <a:t>допустимий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персонал реактора про </a:t>
            </a:r>
            <a:r>
              <a:rPr lang="ru-RU" dirty="0" err="1" smtClean="0"/>
              <a:t>це</a:t>
            </a:r>
            <a:r>
              <a:rPr lang="ru-RU" dirty="0" smtClean="0"/>
              <a:t> не знав.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Хронологія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 1:23:04 </a:t>
            </a:r>
            <a:r>
              <a:rPr lang="ru-RU" dirty="0" err="1" smtClean="0"/>
              <a:t>почався</a:t>
            </a:r>
            <a:r>
              <a:rPr lang="ru-RU" dirty="0" smtClean="0"/>
              <a:t> </a:t>
            </a:r>
            <a:r>
              <a:rPr lang="ru-RU" dirty="0" err="1" smtClean="0"/>
              <a:t>експеримент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момент </a:t>
            </a:r>
            <a:r>
              <a:rPr lang="ru-RU" dirty="0" err="1" smtClean="0"/>
              <a:t>жодних</a:t>
            </a:r>
            <a:r>
              <a:rPr lang="ru-RU" dirty="0" smtClean="0"/>
              <a:t> </a:t>
            </a:r>
            <a:r>
              <a:rPr lang="ru-RU" dirty="0" err="1" smtClean="0"/>
              <a:t>сигналів</a:t>
            </a:r>
            <a:r>
              <a:rPr lang="ru-RU" dirty="0" smtClean="0"/>
              <a:t> про </a:t>
            </a:r>
            <a:r>
              <a:rPr lang="ru-RU" dirty="0" err="1" smtClean="0"/>
              <a:t>несправності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нестабільний</a:t>
            </a:r>
            <a:r>
              <a:rPr lang="ru-RU" dirty="0" smtClean="0"/>
              <a:t> стан реактора не </a:t>
            </a:r>
            <a:r>
              <a:rPr lang="ru-RU" dirty="0" err="1" smtClean="0"/>
              <a:t>було</a:t>
            </a:r>
            <a:r>
              <a:rPr lang="ru-RU" dirty="0" smtClean="0"/>
              <a:t>. Через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обертів</a:t>
            </a:r>
            <a:r>
              <a:rPr lang="ru-RU" dirty="0" smtClean="0"/>
              <a:t> </a:t>
            </a:r>
            <a:r>
              <a:rPr lang="ru-RU" dirty="0" err="1" smtClean="0"/>
              <a:t>насосів</a:t>
            </a:r>
            <a:r>
              <a:rPr lang="ru-RU" dirty="0" smtClean="0"/>
              <a:t>, </a:t>
            </a:r>
            <a:r>
              <a:rPr lang="ru-RU" dirty="0" err="1" smtClean="0"/>
              <a:t>підключених</a:t>
            </a:r>
            <a:r>
              <a:rPr lang="ru-RU" dirty="0" smtClean="0"/>
              <a:t> до «</a:t>
            </a:r>
            <a:r>
              <a:rPr lang="ru-RU" dirty="0" err="1" smtClean="0"/>
              <a:t>вибігаючого</a:t>
            </a:r>
            <a:r>
              <a:rPr lang="ru-RU" dirty="0" smtClean="0"/>
              <a:t>» генератора </a:t>
            </a:r>
            <a:r>
              <a:rPr lang="ru-RU" dirty="0" err="1" smtClean="0"/>
              <a:t>і</a:t>
            </a:r>
            <a:r>
              <a:rPr lang="ru-RU" dirty="0" smtClean="0"/>
              <a:t> позитивного парового </a:t>
            </a:r>
            <a:r>
              <a:rPr lang="ru-RU" dirty="0" err="1" smtClean="0"/>
              <a:t>коефіцієнта</a:t>
            </a:r>
            <a:r>
              <a:rPr lang="ru-RU" dirty="0" smtClean="0"/>
              <a:t> </a:t>
            </a:r>
            <a:r>
              <a:rPr lang="ru-RU" dirty="0" err="1" smtClean="0"/>
              <a:t>реактивності</a:t>
            </a:r>
            <a:r>
              <a:rPr lang="ru-RU" dirty="0" smtClean="0"/>
              <a:t>,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до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(</a:t>
            </a:r>
            <a:r>
              <a:rPr lang="ru-RU" dirty="0" err="1" smtClean="0"/>
              <a:t>вводилася</a:t>
            </a:r>
            <a:r>
              <a:rPr lang="ru-RU" dirty="0" smtClean="0"/>
              <a:t> позитивна </a:t>
            </a:r>
            <a:r>
              <a:rPr lang="ru-RU" dirty="0" err="1" smtClean="0"/>
              <a:t>реактивність</a:t>
            </a:r>
            <a:r>
              <a:rPr lang="ru-RU" dirty="0" smtClean="0"/>
              <a:t>), </a:t>
            </a:r>
            <a:r>
              <a:rPr lang="ru-RU" dirty="0" err="1" smtClean="0"/>
              <a:t>проте</a:t>
            </a:r>
            <a:r>
              <a:rPr lang="ru-RU" dirty="0" smtClean="0"/>
              <a:t> система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протидіяла</a:t>
            </a:r>
            <a:r>
              <a:rPr lang="ru-RU" dirty="0" smtClean="0"/>
              <a:t>. О 1:23:40 оператор </a:t>
            </a:r>
            <a:r>
              <a:rPr lang="ru-RU" dirty="0" err="1" smtClean="0"/>
              <a:t>натиснув</a:t>
            </a:r>
            <a:r>
              <a:rPr lang="ru-RU" dirty="0" smtClean="0"/>
              <a:t> кнопку </a:t>
            </a:r>
            <a:r>
              <a:rPr lang="ru-RU" dirty="0" err="1" smtClean="0"/>
              <a:t>аварійного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. Точна причина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оператора </a:t>
            </a:r>
            <a:r>
              <a:rPr lang="ru-RU" dirty="0" err="1" smtClean="0"/>
              <a:t>невідома</a:t>
            </a:r>
            <a:r>
              <a:rPr lang="ru-RU" dirty="0" smtClean="0"/>
              <a:t>, </a:t>
            </a:r>
            <a:r>
              <a:rPr lang="ru-RU" dirty="0" err="1" smtClean="0"/>
              <a:t>існує</a:t>
            </a:r>
            <a:r>
              <a:rPr lang="ru-RU" dirty="0" smtClean="0"/>
              <a:t> думка,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у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Хронологія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Анатолій</a:t>
            </a:r>
            <a:r>
              <a:rPr lang="ru-RU" dirty="0" smtClean="0"/>
              <a:t> Дятлов (заступник головного </a:t>
            </a:r>
            <a:r>
              <a:rPr lang="ru-RU" dirty="0" err="1" smtClean="0"/>
              <a:t>інженера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знаходився</a:t>
            </a:r>
            <a:r>
              <a:rPr lang="ru-RU" dirty="0" smtClean="0"/>
              <a:t> у момент </a:t>
            </a:r>
            <a:r>
              <a:rPr lang="ru-RU" dirty="0" err="1" smtClean="0"/>
              <a:t>аварії</a:t>
            </a:r>
            <a:r>
              <a:rPr lang="ru-RU" dirty="0" smtClean="0"/>
              <a:t> в </a:t>
            </a:r>
            <a:r>
              <a:rPr lang="ru-RU" dirty="0" err="1" smtClean="0"/>
              <a:t>приміщенні</a:t>
            </a:r>
            <a:r>
              <a:rPr lang="ru-RU" dirty="0" smtClean="0"/>
              <a:t> пульта </a:t>
            </a:r>
            <a:r>
              <a:rPr lang="ru-RU" dirty="0" err="1" smtClean="0"/>
              <a:t>управління</a:t>
            </a:r>
            <a:r>
              <a:rPr lang="ru-RU" dirty="0" smtClean="0"/>
              <a:t> 4-им </a:t>
            </a:r>
            <a:r>
              <a:rPr lang="ru-RU" dirty="0" err="1" smtClean="0"/>
              <a:t>енергоблоком</a:t>
            </a:r>
            <a:r>
              <a:rPr lang="ru-RU" dirty="0" smtClean="0"/>
              <a:t>) </a:t>
            </a:r>
            <a:r>
              <a:rPr lang="ru-RU" dirty="0" err="1" smtClean="0"/>
              <a:t>стверджує</a:t>
            </a:r>
            <a:r>
              <a:rPr lang="ru-RU" dirty="0" smtClean="0"/>
              <a:t> в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книзі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передбачено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на </a:t>
            </a:r>
            <a:r>
              <a:rPr lang="ru-RU" dirty="0" err="1" smtClean="0"/>
              <a:t>інструктажі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в штатному (а не </a:t>
            </a:r>
            <a:r>
              <a:rPr lang="ru-RU" dirty="0" err="1" smtClean="0"/>
              <a:t>аварійному</a:t>
            </a:r>
            <a:r>
              <a:rPr lang="ru-RU" dirty="0" smtClean="0"/>
              <a:t>) </a:t>
            </a:r>
            <a:r>
              <a:rPr lang="ru-RU" dirty="0" err="1" smtClean="0"/>
              <a:t>режимі</a:t>
            </a:r>
            <a:r>
              <a:rPr lang="ru-RU" dirty="0" smtClean="0"/>
              <a:t> для </a:t>
            </a:r>
            <a:r>
              <a:rPr lang="ru-RU" dirty="0" err="1" smtClean="0"/>
              <a:t>глушіння</a:t>
            </a:r>
            <a:r>
              <a:rPr lang="ru-RU" dirty="0" smtClean="0"/>
              <a:t> реактора разом </a:t>
            </a:r>
            <a:r>
              <a:rPr lang="ru-RU" dirty="0" err="1" smtClean="0"/>
              <a:t>з</a:t>
            </a:r>
            <a:r>
              <a:rPr lang="ru-RU" dirty="0" smtClean="0"/>
              <a:t> початком </a:t>
            </a:r>
            <a:r>
              <a:rPr lang="ru-RU" dirty="0" err="1" smtClean="0"/>
              <a:t>випробувань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«</a:t>
            </a:r>
            <a:r>
              <a:rPr lang="ru-RU" dirty="0" err="1" smtClean="0"/>
              <a:t>вибігу</a:t>
            </a:r>
            <a:r>
              <a:rPr lang="ru-RU" dirty="0" smtClean="0"/>
              <a:t>» </a:t>
            </a:r>
            <a:r>
              <a:rPr lang="ru-RU" dirty="0" err="1" smtClean="0"/>
              <a:t>турбіни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того, як </a:t>
            </a:r>
            <a:r>
              <a:rPr lang="ru-RU" dirty="0" err="1" smtClean="0"/>
              <a:t>стержні</a:t>
            </a:r>
            <a:r>
              <a:rPr lang="ru-RU" dirty="0" smtClean="0"/>
              <a:t> автоматичного </a:t>
            </a:r>
            <a:r>
              <a:rPr lang="ru-RU" dirty="0" err="1" smtClean="0"/>
              <a:t>регулювальника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</a:t>
            </a:r>
            <a:r>
              <a:rPr lang="ru-RU" dirty="0" err="1" smtClean="0"/>
              <a:t>підійшли</a:t>
            </a:r>
            <a:r>
              <a:rPr lang="ru-RU" dirty="0" smtClean="0"/>
              <a:t> до низу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. </a:t>
            </a:r>
            <a:r>
              <a:rPr lang="ru-RU" dirty="0" err="1" smtClean="0"/>
              <a:t>Системи</a:t>
            </a:r>
            <a:r>
              <a:rPr lang="ru-RU" dirty="0" smtClean="0"/>
              <a:t> контролю реактора </a:t>
            </a:r>
            <a:r>
              <a:rPr lang="ru-RU" dirty="0" err="1" smtClean="0"/>
              <a:t>також</a:t>
            </a:r>
            <a:r>
              <a:rPr lang="ru-RU" dirty="0" smtClean="0"/>
              <a:t> не </a:t>
            </a:r>
            <a:r>
              <a:rPr lang="ru-RU" dirty="0" err="1" smtClean="0"/>
              <a:t>зафіксували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аж до </a:t>
            </a:r>
            <a:r>
              <a:rPr lang="ru-RU" dirty="0" err="1" smtClean="0"/>
              <a:t>включення</a:t>
            </a:r>
            <a:r>
              <a:rPr lang="ru-RU" dirty="0" smtClean="0"/>
              <a:t> </a:t>
            </a:r>
            <a:r>
              <a:rPr lang="ru-RU" dirty="0" err="1" smtClean="0"/>
              <a:t>аварійного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Хронологія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Керуючі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аварійні</a:t>
            </a:r>
            <a:r>
              <a:rPr lang="ru-RU" dirty="0" smtClean="0"/>
              <a:t> </a:t>
            </a:r>
            <a:r>
              <a:rPr lang="ru-RU" dirty="0" err="1" smtClean="0"/>
              <a:t>стержні</a:t>
            </a:r>
            <a:r>
              <a:rPr lang="ru-RU" dirty="0" smtClean="0"/>
              <a:t> почали </a:t>
            </a:r>
            <a:r>
              <a:rPr lang="ru-RU" dirty="0" err="1" smtClean="0"/>
              <a:t>рухатися</a:t>
            </a:r>
            <a:r>
              <a:rPr lang="ru-RU" dirty="0" smtClean="0"/>
              <a:t> вниз, </a:t>
            </a:r>
            <a:r>
              <a:rPr lang="ru-RU" dirty="0" err="1" smtClean="0"/>
              <a:t>занурюючись</a:t>
            </a:r>
            <a:r>
              <a:rPr lang="ru-RU" dirty="0" smtClean="0"/>
              <a:t> в </a:t>
            </a:r>
            <a:r>
              <a:rPr lang="ru-RU" dirty="0" err="1" smtClean="0"/>
              <a:t>активну</a:t>
            </a:r>
            <a:r>
              <a:rPr lang="ru-RU" dirty="0" smtClean="0"/>
              <a:t> зону реактора, </a:t>
            </a:r>
            <a:r>
              <a:rPr lang="ru-RU" dirty="0" err="1" smtClean="0"/>
              <a:t>але</a:t>
            </a:r>
            <a:r>
              <a:rPr lang="ru-RU" dirty="0" smtClean="0"/>
              <a:t> через </a:t>
            </a:r>
            <a:r>
              <a:rPr lang="ru-RU" dirty="0" err="1" smtClean="0"/>
              <a:t>декілька</a:t>
            </a:r>
            <a:r>
              <a:rPr lang="ru-RU" dirty="0" smtClean="0"/>
              <a:t> секунд </a:t>
            </a:r>
            <a:r>
              <a:rPr lang="ru-RU" dirty="0" err="1" smtClean="0"/>
              <a:t>теплова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реактора </a:t>
            </a:r>
            <a:r>
              <a:rPr lang="ru-RU" dirty="0" err="1" smtClean="0"/>
              <a:t>стрибком</a:t>
            </a:r>
            <a:r>
              <a:rPr lang="ru-RU" dirty="0" smtClean="0"/>
              <a:t> </a:t>
            </a:r>
            <a:r>
              <a:rPr lang="ru-RU" dirty="0" err="1" smtClean="0"/>
              <a:t>зросла</a:t>
            </a:r>
            <a:r>
              <a:rPr lang="ru-RU" dirty="0" smtClean="0"/>
              <a:t> до </a:t>
            </a:r>
            <a:r>
              <a:rPr lang="ru-RU" dirty="0" err="1" smtClean="0"/>
              <a:t>невідомо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(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зашкалювала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вимірювальних</a:t>
            </a:r>
            <a:r>
              <a:rPr lang="ru-RU" dirty="0" smtClean="0"/>
              <a:t> </a:t>
            </a:r>
            <a:r>
              <a:rPr lang="ru-RU" dirty="0" err="1" smtClean="0"/>
              <a:t>приладах</a:t>
            </a:r>
            <a:r>
              <a:rPr lang="ru-RU" dirty="0" smtClean="0"/>
              <a:t>). </a:t>
            </a:r>
            <a:r>
              <a:rPr lang="ru-RU" dirty="0" err="1" smtClean="0"/>
              <a:t>Сталися</a:t>
            </a:r>
            <a:r>
              <a:rPr lang="ru-RU" dirty="0" smtClean="0"/>
              <a:t> два </a:t>
            </a:r>
            <a:r>
              <a:rPr lang="ru-RU" dirty="0" err="1" smtClean="0"/>
              <a:t>вибухи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інтервалом</a:t>
            </a:r>
            <a:r>
              <a:rPr lang="ru-RU" dirty="0" smtClean="0"/>
              <a:t> в </a:t>
            </a:r>
            <a:r>
              <a:rPr lang="ru-RU" dirty="0" err="1" smtClean="0"/>
              <a:t>декілька</a:t>
            </a:r>
            <a:r>
              <a:rPr lang="ru-RU" dirty="0" smtClean="0"/>
              <a:t> секунд,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реактор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зруйнований</a:t>
            </a:r>
            <a:r>
              <a:rPr lang="ru-RU" dirty="0" smtClean="0"/>
              <a:t>. Про </a:t>
            </a:r>
            <a:r>
              <a:rPr lang="ru-RU" dirty="0" err="1" smtClean="0"/>
              <a:t>точну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привели до </a:t>
            </a:r>
            <a:r>
              <a:rPr lang="ru-RU" dirty="0" err="1" smtClean="0"/>
              <a:t>вибухів</a:t>
            </a:r>
            <a:r>
              <a:rPr lang="ru-RU" dirty="0" smtClean="0"/>
              <a:t>, не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точних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 </a:t>
            </a:r>
            <a:r>
              <a:rPr lang="ru-RU" dirty="0" err="1" smtClean="0"/>
              <a:t>Загально</a:t>
            </a:r>
            <a:r>
              <a:rPr lang="ru-RU" dirty="0" smtClean="0"/>
              <a:t> </a:t>
            </a:r>
            <a:r>
              <a:rPr lang="ru-RU" dirty="0" err="1" smtClean="0"/>
              <a:t>визнано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стався</a:t>
            </a:r>
            <a:r>
              <a:rPr lang="ru-RU" dirty="0" smtClean="0"/>
              <a:t> </a:t>
            </a:r>
            <a:r>
              <a:rPr lang="ru-RU" dirty="0" err="1" smtClean="0"/>
              <a:t>неконтрольований</a:t>
            </a:r>
            <a:r>
              <a:rPr lang="ru-RU" dirty="0" smtClean="0"/>
              <a:t> </a:t>
            </a:r>
            <a:r>
              <a:rPr lang="ru-RU" dirty="0" err="1" smtClean="0"/>
              <a:t>розгін</a:t>
            </a:r>
            <a:r>
              <a:rPr lang="ru-RU" dirty="0" smtClean="0"/>
              <a:t> реактора,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зруйновано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ТВЕЛів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герметичності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ТВЕЛи</a:t>
            </a:r>
            <a:r>
              <a:rPr lang="ru-RU" dirty="0" smtClean="0"/>
              <a:t> </a:t>
            </a:r>
            <a:r>
              <a:rPr lang="ru-RU" dirty="0" err="1" smtClean="0"/>
              <a:t>знаходилися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Хронологія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Пара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пошкоджених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потрапила</a:t>
            </a:r>
            <a:r>
              <a:rPr lang="ru-RU" dirty="0" smtClean="0"/>
              <a:t> в </a:t>
            </a:r>
            <a:r>
              <a:rPr lang="ru-RU" dirty="0" err="1" smtClean="0"/>
              <a:t>міжканальний</a:t>
            </a:r>
            <a:r>
              <a:rPr lang="ru-RU" dirty="0" smtClean="0"/>
              <a:t> </a:t>
            </a:r>
            <a:r>
              <a:rPr lang="ru-RU" dirty="0" err="1" smtClean="0"/>
              <a:t>реакторний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там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зріс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відрив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підйом</a:t>
            </a:r>
            <a:r>
              <a:rPr lang="ru-RU" dirty="0" smtClean="0"/>
              <a:t> </a:t>
            </a:r>
            <a:r>
              <a:rPr lang="ru-RU" dirty="0" err="1" smtClean="0"/>
              <a:t>верхньої</a:t>
            </a:r>
            <a:r>
              <a:rPr lang="ru-RU" dirty="0" smtClean="0"/>
              <a:t> </a:t>
            </a:r>
            <a:r>
              <a:rPr lang="ru-RU" dirty="0" err="1" smtClean="0"/>
              <a:t>плити</a:t>
            </a:r>
            <a:r>
              <a:rPr lang="ru-RU" dirty="0" smtClean="0"/>
              <a:t> реактора, </a:t>
            </a:r>
            <a:r>
              <a:rPr lang="ru-RU" dirty="0" err="1" smtClean="0"/>
              <a:t>крізь</a:t>
            </a:r>
            <a:r>
              <a:rPr lang="ru-RU" dirty="0" smtClean="0"/>
              <a:t> яку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технологічні</a:t>
            </a:r>
            <a:r>
              <a:rPr lang="ru-RU" dirty="0" smtClean="0"/>
              <a:t> </a:t>
            </a:r>
            <a:r>
              <a:rPr lang="ru-RU" dirty="0" err="1" smtClean="0"/>
              <a:t>канали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, </a:t>
            </a:r>
            <a:r>
              <a:rPr lang="ru-RU" dirty="0" err="1" smtClean="0"/>
              <a:t>скипанню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об'ємі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викиді</a:t>
            </a:r>
            <a:r>
              <a:rPr lang="ru-RU" dirty="0" smtClean="0"/>
              <a:t> пари </a:t>
            </a:r>
            <a:r>
              <a:rPr lang="ru-RU" dirty="0" err="1" smtClean="0"/>
              <a:t>назовні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перший </a:t>
            </a:r>
            <a:r>
              <a:rPr lang="ru-RU" dirty="0" err="1" smtClean="0"/>
              <a:t>вибух</a:t>
            </a:r>
            <a:r>
              <a:rPr lang="ru-RU" dirty="0" smtClean="0"/>
              <a:t> (</a:t>
            </a:r>
            <a:r>
              <a:rPr lang="ru-RU" dirty="0" err="1" smtClean="0"/>
              <a:t>паровий</a:t>
            </a:r>
            <a:r>
              <a:rPr lang="ru-RU" dirty="0" smtClean="0"/>
              <a:t>).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протікання</a:t>
            </a:r>
            <a:r>
              <a:rPr lang="ru-RU" dirty="0" smtClean="0"/>
              <a:t> </a:t>
            </a:r>
            <a:r>
              <a:rPr lang="ru-RU" dirty="0" err="1" smtClean="0"/>
              <a:t>аварійного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другого </a:t>
            </a:r>
            <a:r>
              <a:rPr lang="ru-RU" dirty="0" err="1" smtClean="0"/>
              <a:t>вибуху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зруйнував</a:t>
            </a:r>
            <a:r>
              <a:rPr lang="ru-RU" dirty="0" smtClean="0"/>
              <a:t> реактор,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об'єктивних</a:t>
            </a:r>
            <a:r>
              <a:rPr lang="ru-RU" dirty="0" smtClean="0"/>
              <a:t> </a:t>
            </a:r>
            <a:r>
              <a:rPr lang="ru-RU" dirty="0" err="1" smtClean="0"/>
              <a:t>зареєстрованих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гіпотези</a:t>
            </a:r>
            <a:r>
              <a:rPr lang="ru-RU" dirty="0" smtClean="0"/>
              <a:t>. За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утворився</a:t>
            </a:r>
            <a:r>
              <a:rPr lang="ru-RU" dirty="0" smtClean="0"/>
              <a:t> в </a:t>
            </a:r>
            <a:r>
              <a:rPr lang="ru-RU" dirty="0" err="1" smtClean="0"/>
              <a:t>реакторі</a:t>
            </a:r>
            <a:r>
              <a:rPr lang="ru-RU" dirty="0" smtClean="0"/>
              <a:t> при </a:t>
            </a:r>
            <a:r>
              <a:rPr lang="ru-RU" dirty="0" err="1" smtClean="0"/>
              <a:t>високій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пароцирконієвої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ряду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Хронологія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гіпотезою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тепловий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 реактора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розгону</a:t>
            </a:r>
            <a:r>
              <a:rPr lang="ru-RU" dirty="0" smtClean="0"/>
              <a:t> на </a:t>
            </a:r>
            <a:r>
              <a:rPr lang="ru-RU" dirty="0" err="1" smtClean="0"/>
              <a:t>швидких</a:t>
            </a:r>
            <a:r>
              <a:rPr lang="ru-RU" dirty="0" smtClean="0"/>
              <a:t> нейтронах, </a:t>
            </a:r>
            <a:r>
              <a:rPr lang="ru-RU" dirty="0" err="1" smtClean="0"/>
              <a:t>викликаного</a:t>
            </a:r>
            <a:r>
              <a:rPr lang="ru-RU" dirty="0" smtClean="0"/>
              <a:t> </a:t>
            </a:r>
            <a:r>
              <a:rPr lang="ru-RU" dirty="0" err="1" smtClean="0"/>
              <a:t>повним</a:t>
            </a:r>
            <a:r>
              <a:rPr lang="ru-RU" dirty="0" smtClean="0"/>
              <a:t> </a:t>
            </a:r>
            <a:r>
              <a:rPr lang="ru-RU" dirty="0" err="1" smtClean="0"/>
              <a:t>зневодненням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. </a:t>
            </a:r>
            <a:r>
              <a:rPr lang="ru-RU" dirty="0" smtClean="0"/>
              <a:t>Великий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паровий</a:t>
            </a:r>
            <a:r>
              <a:rPr lang="ru-RU" dirty="0" smtClean="0"/>
              <a:t>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реактивності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версію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вірогідною</a:t>
            </a:r>
            <a:r>
              <a:rPr lang="ru-RU" dirty="0" smtClean="0"/>
              <a:t>. </a:t>
            </a:r>
            <a:r>
              <a:rPr lang="ru-RU" dirty="0" err="1" smtClean="0"/>
              <a:t>Нарешті</a:t>
            </a:r>
            <a:r>
              <a:rPr lang="ru-RU" dirty="0" smtClean="0"/>
              <a:t>,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версія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 —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паровий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; за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версією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викликав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пари, </a:t>
            </a:r>
            <a:r>
              <a:rPr lang="ru-RU" dirty="0" err="1" smtClean="0"/>
              <a:t>викинувши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шахти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графіту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. А </a:t>
            </a:r>
            <a:r>
              <a:rPr lang="ru-RU" dirty="0" err="1" smtClean="0"/>
              <a:t>піротехнічні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«</a:t>
            </a:r>
            <a:r>
              <a:rPr lang="ru-RU" dirty="0" err="1" smtClean="0"/>
              <a:t>феєрверку</a:t>
            </a:r>
            <a:r>
              <a:rPr lang="ru-RU" dirty="0" smtClean="0"/>
              <a:t>» </a:t>
            </a:r>
            <a:r>
              <a:rPr lang="ru-RU" dirty="0" err="1" smtClean="0"/>
              <a:t>вилітаючих</a:t>
            </a:r>
            <a:r>
              <a:rPr lang="ru-RU" dirty="0" smtClean="0"/>
              <a:t>, </a:t>
            </a:r>
            <a:r>
              <a:rPr lang="ru-RU" dirty="0" err="1" smtClean="0"/>
              <a:t>розпечених</a:t>
            </a:r>
            <a:r>
              <a:rPr lang="ru-RU" dirty="0" smtClean="0"/>
              <a:t> </a:t>
            </a:r>
            <a:r>
              <a:rPr lang="ru-RU" dirty="0" err="1" smtClean="0"/>
              <a:t>фрагментів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спостерігали</a:t>
            </a:r>
            <a:r>
              <a:rPr lang="ru-RU" dirty="0" smtClean="0"/>
              <a:t> </a:t>
            </a:r>
            <a:r>
              <a:rPr lang="ru-RU" dirty="0" err="1" smtClean="0"/>
              <a:t>очевидці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результат «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пароцирконієвої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екзотермічних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Схематична </a:t>
            </a:r>
            <a:r>
              <a:rPr lang="ru-RU" dirty="0" err="1" smtClean="0"/>
              <a:t>діаграма</a:t>
            </a:r>
            <a:r>
              <a:rPr lang="ru-RU" dirty="0" smtClean="0"/>
              <a:t> реактора РБМК</a:t>
            </a:r>
            <a:endParaRPr lang="ru-RU" dirty="0"/>
          </a:p>
        </p:txBody>
      </p:sp>
      <p:pic>
        <p:nvPicPr>
          <p:cNvPr id="4" name="Содержимое 3" descr="RBMK_e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055603" cy="48538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Чорн</a:t>
            </a:r>
            <a:r>
              <a:rPr lang="uk-UA" dirty="0" smtClean="0"/>
              <a:t>о</a:t>
            </a:r>
            <a:r>
              <a:rPr lang="vi-VN" dirty="0" smtClean="0"/>
              <a:t>бильська </a:t>
            </a:r>
            <a:r>
              <a:rPr lang="vi-VN" dirty="0" smtClean="0"/>
              <a:t>катастро́фа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Чорн</a:t>
            </a:r>
            <a:r>
              <a:rPr lang="uk-UA" dirty="0" smtClean="0"/>
              <a:t>о</a:t>
            </a:r>
            <a:r>
              <a:rPr lang="vi-VN" dirty="0" smtClean="0"/>
              <a:t>бильська катастр</a:t>
            </a:r>
            <a:r>
              <a:rPr lang="uk-UA" dirty="0" smtClean="0"/>
              <a:t>о</a:t>
            </a:r>
            <a:r>
              <a:rPr lang="vi-VN" dirty="0" smtClean="0"/>
              <a:t>фа </a:t>
            </a:r>
            <a:r>
              <a:rPr lang="vi-VN" dirty="0" smtClean="0"/>
              <a:t>— екологічно-соціальна катастрофа, спричинена вибухом і подальшим руйнуванням четвертого енергоблоку Чорнобильської атомної електростанції в ніч на 26 квітня 1986 року, розташованої на території України (у той час — Української РСР). Руйнування мало вибуховий характер, реактор був повністю зруйнований і в довкілля було викинуто велику кількість радіоактивних речовин. Відбувся радіоактивний викид потужністю в 300 </a:t>
            </a:r>
            <a:r>
              <a:rPr lang="vi-VN" dirty="0" smtClean="0"/>
              <a:t>Хіросім. </a:t>
            </a:r>
            <a:r>
              <a:rPr lang="vi-VN" dirty="0" smtClean="0"/>
              <a:t>На думку багатьох людей, зокрема тодішньої голови Президії Верховної Ради УРСР Валентини Семенівни Шевченко, ця подія так само як офіційна реакція, яка була продемонстрована у Москві, стала однією з причин розвалу СРСР.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дані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Катастрофа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за всю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вибуху</a:t>
            </a:r>
            <a:r>
              <a:rPr lang="ru-RU" dirty="0" smtClean="0"/>
              <a:t> на АЕС «Фукусіма-1», як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загиблих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потерпілих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людей, так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економічним</a:t>
            </a:r>
            <a:r>
              <a:rPr lang="ru-RU" dirty="0" smtClean="0"/>
              <a:t> </a:t>
            </a:r>
            <a:r>
              <a:rPr lang="ru-RU" dirty="0" err="1" smtClean="0"/>
              <a:t>збитком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Радіоактивна</a:t>
            </a:r>
            <a:r>
              <a:rPr lang="ru-RU" dirty="0" smtClean="0"/>
              <a:t> </a:t>
            </a:r>
            <a:r>
              <a:rPr lang="ru-RU" dirty="0" err="1" smtClean="0"/>
              <a:t>хмара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</a:t>
            </a:r>
            <a:r>
              <a:rPr lang="ru-RU" dirty="0" err="1" smtClean="0"/>
              <a:t>пройшла</a:t>
            </a:r>
            <a:r>
              <a:rPr lang="ru-RU" dirty="0" smtClean="0"/>
              <a:t> над </a:t>
            </a:r>
            <a:r>
              <a:rPr lang="ru-RU" dirty="0" err="1" smtClean="0"/>
              <a:t>європейською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СРСР,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східною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США. </a:t>
            </a:r>
            <a:r>
              <a:rPr lang="ru-RU" dirty="0" err="1" smtClean="0"/>
              <a:t>Приблизно</a:t>
            </a:r>
            <a:r>
              <a:rPr lang="ru-RU" dirty="0" smtClean="0"/>
              <a:t> 60%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осіло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Білорусі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200 000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евакуйовані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зон </a:t>
            </a:r>
            <a:r>
              <a:rPr lang="ru-RU" dirty="0" err="1" smtClean="0"/>
              <a:t>забруднення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дані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Чорнобильська</a:t>
            </a:r>
            <a:r>
              <a:rPr lang="ru-RU" dirty="0" smtClean="0"/>
              <a:t> </a:t>
            </a:r>
            <a:r>
              <a:rPr lang="ru-RU" dirty="0" err="1" smtClean="0"/>
              <a:t>аварія</a:t>
            </a:r>
            <a:r>
              <a:rPr lang="ru-RU" dirty="0" smtClean="0"/>
              <a:t> стала </a:t>
            </a:r>
            <a:r>
              <a:rPr lang="ru-RU" dirty="0" err="1" smtClean="0"/>
              <a:t>подією</a:t>
            </a:r>
            <a:r>
              <a:rPr lang="ru-RU" dirty="0" smtClean="0"/>
              <a:t> великого </a:t>
            </a:r>
            <a:r>
              <a:rPr lang="ru-RU" dirty="0" err="1" smtClean="0"/>
              <a:t>суспільно-політичного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СРСР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наклало</a:t>
            </a:r>
            <a:r>
              <a:rPr lang="ru-RU" dirty="0" smtClean="0"/>
              <a:t> </a:t>
            </a:r>
            <a:r>
              <a:rPr lang="ru-RU" dirty="0" err="1" smtClean="0"/>
              <a:t>деякий</a:t>
            </a:r>
            <a:r>
              <a:rPr lang="ru-RU" dirty="0" smtClean="0"/>
              <a:t> </a:t>
            </a:r>
            <a:r>
              <a:rPr lang="ru-RU" dirty="0" err="1" smtClean="0"/>
              <a:t>відбиток</a:t>
            </a:r>
            <a:r>
              <a:rPr lang="ru-RU" dirty="0" smtClean="0"/>
              <a:t> на </a:t>
            </a:r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причин. </a:t>
            </a:r>
            <a:r>
              <a:rPr lang="ru-RU" dirty="0" err="1" smtClean="0"/>
              <a:t>Підхід</a:t>
            </a:r>
            <a:r>
              <a:rPr lang="ru-RU" dirty="0" smtClean="0"/>
              <a:t> до </a:t>
            </a:r>
            <a:r>
              <a:rPr lang="ru-RU" dirty="0" err="1" smtClean="0"/>
              <a:t>інтерпретації</a:t>
            </a:r>
            <a:r>
              <a:rPr lang="ru-RU" dirty="0" smtClean="0"/>
              <a:t> </a:t>
            </a:r>
            <a:r>
              <a:rPr lang="ru-RU" dirty="0" err="1" smtClean="0"/>
              <a:t>фактів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</a:t>
            </a:r>
            <a:r>
              <a:rPr lang="ru-RU" dirty="0" err="1" smtClean="0"/>
              <a:t>мінявся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думки не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Спершу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УРСР та СРСР </a:t>
            </a:r>
            <a:r>
              <a:rPr lang="ru-RU" dirty="0" err="1" smtClean="0"/>
              <a:t>намагалося</a:t>
            </a:r>
            <a:r>
              <a:rPr lang="ru-RU" dirty="0" smtClean="0"/>
              <a:t> </a:t>
            </a:r>
            <a:r>
              <a:rPr lang="ru-RU" dirty="0" err="1" smtClean="0"/>
              <a:t>приховати</a:t>
            </a:r>
            <a:r>
              <a:rPr lang="ru-RU" dirty="0" smtClean="0"/>
              <a:t> </a:t>
            </a:r>
            <a:r>
              <a:rPr lang="ru-RU" dirty="0" err="1" smtClean="0"/>
              <a:t>масштаби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Швеції</a:t>
            </a:r>
            <a:r>
              <a:rPr lang="ru-RU" dirty="0" smtClean="0"/>
              <a:t>, де на АЕС </a:t>
            </a:r>
            <a:r>
              <a:rPr lang="ru-RU" dirty="0" err="1" smtClean="0"/>
              <a:t>Форсмарк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знайдені</a:t>
            </a:r>
            <a:r>
              <a:rPr lang="ru-RU" dirty="0" smtClean="0"/>
              <a:t> </a:t>
            </a:r>
            <a:r>
              <a:rPr lang="ru-RU" dirty="0" err="1" smtClean="0"/>
              <a:t>радіоактивні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принесені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СРСР та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масштабів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, </a:t>
            </a:r>
            <a:r>
              <a:rPr lang="ru-RU" dirty="0" err="1" smtClean="0"/>
              <a:t>розпочалася</a:t>
            </a:r>
            <a:r>
              <a:rPr lang="ru-RU" dirty="0" smtClean="0"/>
              <a:t> </a:t>
            </a:r>
            <a:r>
              <a:rPr lang="ru-RU" dirty="0" err="1" smtClean="0"/>
              <a:t>евакуація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130 000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забруднених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. </a:t>
            </a:r>
            <a:r>
              <a:rPr lang="ru-RU" dirty="0" err="1" smtClean="0"/>
              <a:t>Радіоактивного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зазнали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600 000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ліквідатори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. </a:t>
            </a:r>
            <a:r>
              <a:rPr lang="ru-RU" dirty="0" err="1" smtClean="0"/>
              <a:t>Навколо</a:t>
            </a:r>
            <a:r>
              <a:rPr lang="ru-RU" dirty="0" smtClean="0"/>
              <a:t> ЧАЕС створена 30-кілометрова зона </a:t>
            </a:r>
            <a:r>
              <a:rPr lang="ru-RU" dirty="0" err="1" smtClean="0"/>
              <a:t>відчуження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АЕС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Чорнобильська</a:t>
            </a:r>
            <a:r>
              <a:rPr lang="ru-RU" dirty="0" smtClean="0"/>
              <a:t> АЕС (51°23′22″ пн. </a:t>
            </a:r>
            <a:r>
              <a:rPr lang="ru-RU" dirty="0" err="1" smtClean="0"/>
              <a:t>ш</a:t>
            </a:r>
            <a:r>
              <a:rPr lang="ru-RU" dirty="0" smtClean="0"/>
              <a:t>. 30°05′59″ </a:t>
            </a:r>
            <a:r>
              <a:rPr lang="ru-RU" dirty="0" err="1" smtClean="0"/>
              <a:t>сх</a:t>
            </a:r>
            <a:r>
              <a:rPr lang="ru-RU" dirty="0" smtClean="0"/>
              <a:t>. д.) </a:t>
            </a:r>
            <a:r>
              <a:rPr lang="ru-RU" dirty="0" err="1" smtClean="0"/>
              <a:t>розташована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Прип'ять</a:t>
            </a:r>
            <a:r>
              <a:rPr lang="ru-RU" dirty="0" smtClean="0"/>
              <a:t>, за 18 </a:t>
            </a:r>
            <a:r>
              <a:rPr lang="ru-RU" dirty="0" err="1" smtClean="0"/>
              <a:t>кілометрів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Чорнобиль</a:t>
            </a:r>
            <a:r>
              <a:rPr lang="ru-RU" dirty="0" smtClean="0"/>
              <a:t>, за 16 </a:t>
            </a:r>
            <a:r>
              <a:rPr lang="ru-RU" dirty="0" err="1" smtClean="0"/>
              <a:t>кілометрів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білоруського</a:t>
            </a:r>
            <a:r>
              <a:rPr lang="ru-RU" dirty="0" smtClean="0"/>
              <a:t> кордону </a:t>
            </a:r>
            <a:r>
              <a:rPr lang="ru-RU" dirty="0" err="1" smtClean="0"/>
              <a:t>і</a:t>
            </a:r>
            <a:r>
              <a:rPr lang="ru-RU" dirty="0" smtClean="0"/>
              <a:t> за 110 </a:t>
            </a:r>
            <a:r>
              <a:rPr lang="ru-RU" dirty="0" err="1" smtClean="0"/>
              <a:t>кілометрів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. До </a:t>
            </a:r>
            <a:r>
              <a:rPr lang="ru-RU" dirty="0" err="1" smtClean="0"/>
              <a:t>аварії</a:t>
            </a:r>
            <a:r>
              <a:rPr lang="ru-RU" dirty="0" smtClean="0"/>
              <a:t> на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використовувалися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реактори</a:t>
            </a:r>
            <a:r>
              <a:rPr lang="ru-RU" dirty="0" smtClean="0"/>
              <a:t> РБМК-1000 (реактор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канального типу)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електричною</a:t>
            </a:r>
            <a:r>
              <a:rPr lang="ru-RU" dirty="0" smtClean="0"/>
              <a:t> </a:t>
            </a:r>
            <a:r>
              <a:rPr lang="ru-RU" dirty="0" err="1" smtClean="0"/>
              <a:t>потужністю</a:t>
            </a:r>
            <a:r>
              <a:rPr lang="ru-RU" dirty="0" smtClean="0"/>
              <a:t> 1000 МВт (</a:t>
            </a:r>
            <a:r>
              <a:rPr lang="ru-RU" dirty="0" err="1" smtClean="0"/>
              <a:t>теплова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3200 МВт) </a:t>
            </a:r>
            <a:r>
              <a:rPr lang="ru-RU" dirty="0" err="1" smtClean="0"/>
              <a:t>кожен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два </a:t>
            </a:r>
            <a:r>
              <a:rPr lang="ru-RU" dirty="0" err="1" smtClean="0"/>
              <a:t>аналогічні</a:t>
            </a:r>
            <a:r>
              <a:rPr lang="ru-RU" dirty="0" smtClean="0"/>
              <a:t> </a:t>
            </a:r>
            <a:r>
              <a:rPr lang="ru-RU" dirty="0" err="1" smtClean="0"/>
              <a:t>реактори</a:t>
            </a:r>
            <a:r>
              <a:rPr lang="ru-RU" dirty="0" smtClean="0"/>
              <a:t> </a:t>
            </a:r>
            <a:r>
              <a:rPr lang="ru-RU" dirty="0" err="1" smtClean="0"/>
              <a:t>будувалися</a:t>
            </a:r>
            <a:r>
              <a:rPr lang="ru-RU" dirty="0" smtClean="0"/>
              <a:t>. ЧАЕС </a:t>
            </a:r>
            <a:r>
              <a:rPr lang="ru-RU" dirty="0" err="1" smtClean="0"/>
              <a:t>виробляла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десяту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2691196551_6da7111c35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926" y="1187053"/>
            <a:ext cx="6770148" cy="448389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48" name="Oval 47"/>
          <p:cNvSpPr/>
          <p:nvPr/>
        </p:nvSpPr>
        <p:spPr>
          <a:xfrm>
            <a:off x="685800" y="5410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5800" y="3937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85800" y="990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305300" y="990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924800" y="990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924800" y="3937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924800" y="5410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05300" y="5410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95550" y="990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15050" y="990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" y="2463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24800" y="2463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95550" y="5410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15050" y="542925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47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3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3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19400"/>
            <a:ext cx="9144000" cy="1409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2000"/>
                </a:schemeClr>
              </a:gs>
              <a:gs pos="100000">
                <a:schemeClr val="bg1">
                  <a:alpha val="57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921167"/>
            <a:ext cx="4281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</a:rPr>
              <a:t>Четвертий</a:t>
            </a:r>
            <a:r>
              <a:rPr lang="ru-RU" sz="3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</a:rPr>
              <a:t> </a:t>
            </a:r>
            <a:r>
              <a:rPr lang="ru-RU" sz="30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</a:rPr>
              <a:t>енергоблок</a:t>
            </a:r>
            <a:r>
              <a:rPr lang="ru-RU" sz="3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</a:rPr>
              <a:t> </a:t>
            </a:r>
            <a:endParaRPr lang="ru-RU" sz="3000" b="1" i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reflection blurRad="6350" stA="55000" endA="300" endPos="45500" dir="5400000" sy="-100000" algn="bl" rotWithShape="0"/>
              </a:effectLst>
              <a:latin typeface="Candara" pitchFamily="34" charset="0"/>
            </a:endParaRPr>
          </a:p>
          <a:p>
            <a:r>
              <a:rPr lang="ru-RU" sz="3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</a:rPr>
              <a:t>ЧАЕС </a:t>
            </a:r>
            <a:r>
              <a:rPr lang="ru-RU" sz="30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</a:rPr>
              <a:t>після</a:t>
            </a:r>
            <a:r>
              <a:rPr lang="ru-RU" sz="3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</a:rPr>
              <a:t> </a:t>
            </a:r>
            <a:r>
              <a:rPr lang="ru-RU" sz="30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</a:rPr>
              <a:t>аварії</a:t>
            </a:r>
            <a:endParaRPr lang="en-US" sz="3000" b="1" i="1" dirty="0">
              <a:solidFill>
                <a:prstClr val="black">
                  <a:lumMod val="75000"/>
                  <a:lumOff val="25000"/>
                </a:prstClr>
              </a:solidFill>
              <a:effectLst>
                <a:reflection blurRad="6350" stA="55000" endA="300" endPos="45500" dir="5400000" sy="-100000" algn="bl" rotWithShape="0"/>
              </a:effectLst>
              <a:latin typeface="Candara" pitchFamily="34" charset="0"/>
            </a:endParaRPr>
          </a:p>
        </p:txBody>
      </p:sp>
      <p:pic>
        <p:nvPicPr>
          <p:cNvPr id="6" name="Picture 5" descr="2691841924_7d5ac476bb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02" y="685800"/>
            <a:ext cx="5467395" cy="5486400"/>
          </a:xfrm>
          <a:prstGeom prst="ellipse">
            <a:avLst/>
          </a:prstGeom>
          <a:effectLst>
            <a:glow rad="228600">
              <a:schemeClr val="bg1">
                <a:alpha val="40000"/>
              </a:schemeClr>
            </a:glow>
            <a:innerShdw blurRad="101600" dist="101600" dir="8100000">
              <a:prstClr val="black">
                <a:alpha val="50000"/>
              </a:prstClr>
            </a:inn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42852"/>
            <a:ext cx="7467600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ru-RU" sz="4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4-й реактор ЧАЕС</a:t>
            </a:r>
            <a:endParaRPr kumimoji="0" lang="ru-RU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771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 2.5346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Аварія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Приблизно</a:t>
            </a:r>
            <a:r>
              <a:rPr lang="ru-RU" dirty="0" smtClean="0"/>
              <a:t> о 1:23:50 26 </a:t>
            </a:r>
            <a:r>
              <a:rPr lang="ru-RU" dirty="0" err="1" smtClean="0"/>
              <a:t>квітня</a:t>
            </a:r>
            <a:r>
              <a:rPr lang="ru-RU" dirty="0" smtClean="0"/>
              <a:t> 1986 року на четвертому </a:t>
            </a:r>
            <a:r>
              <a:rPr lang="ru-RU" dirty="0" err="1" smtClean="0"/>
              <a:t>енергоблоці</a:t>
            </a:r>
            <a:r>
              <a:rPr lang="ru-RU" dirty="0" smtClean="0"/>
              <a:t> </a:t>
            </a:r>
            <a:r>
              <a:rPr lang="ru-RU" dirty="0" err="1" smtClean="0"/>
              <a:t>Чорнобильської</a:t>
            </a:r>
            <a:r>
              <a:rPr lang="ru-RU" dirty="0" smtClean="0"/>
              <a:t> АЕС </a:t>
            </a:r>
            <a:r>
              <a:rPr lang="ru-RU" dirty="0" err="1" smtClean="0"/>
              <a:t>стався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зруйнував</a:t>
            </a:r>
            <a:r>
              <a:rPr lang="ru-RU" dirty="0" smtClean="0"/>
              <a:t> реактор. </a:t>
            </a:r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енергоблока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обвалилася</a:t>
            </a:r>
            <a:r>
              <a:rPr lang="ru-RU" dirty="0" smtClean="0"/>
              <a:t>, при </a:t>
            </a:r>
            <a:r>
              <a:rPr lang="ru-RU" dirty="0" err="1" smtClean="0"/>
              <a:t>цьому</a:t>
            </a:r>
            <a:r>
              <a:rPr lang="ru-RU" dirty="0" smtClean="0"/>
              <a:t>, як </a:t>
            </a:r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загинула</a:t>
            </a:r>
            <a:r>
              <a:rPr lang="ru-RU" dirty="0" smtClean="0"/>
              <a:t> 1 </a:t>
            </a:r>
            <a:r>
              <a:rPr lang="ru-RU" dirty="0" err="1" smtClean="0"/>
              <a:t>людина</a:t>
            </a:r>
            <a:r>
              <a:rPr lang="ru-RU" dirty="0" smtClean="0"/>
              <a:t> — </a:t>
            </a:r>
            <a:r>
              <a:rPr lang="ru-RU" dirty="0" err="1" smtClean="0"/>
              <a:t>Валерій</a:t>
            </a:r>
            <a:r>
              <a:rPr lang="ru-RU" dirty="0" smtClean="0"/>
              <a:t> </a:t>
            </a:r>
            <a:r>
              <a:rPr lang="ru-RU" dirty="0" err="1" smtClean="0"/>
              <a:t>Ходимчук</a:t>
            </a:r>
            <a:r>
              <a:rPr lang="ru-RU" dirty="0" smtClean="0"/>
              <a:t>. </a:t>
            </a:r>
            <a:r>
              <a:rPr lang="ru-RU" dirty="0" smtClean="0"/>
              <a:t>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приміщеннях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даху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пожежа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розплавилися</a:t>
            </a:r>
            <a:r>
              <a:rPr lang="ru-RU" dirty="0" smtClean="0"/>
              <a:t>.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розплавленого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, </a:t>
            </a:r>
            <a:r>
              <a:rPr lang="ru-RU" dirty="0" err="1" smtClean="0"/>
              <a:t>піску</a:t>
            </a:r>
            <a:r>
              <a:rPr lang="ru-RU" dirty="0" smtClean="0"/>
              <a:t>, бетону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розтікалася</a:t>
            </a:r>
            <a:r>
              <a:rPr lang="ru-RU" dirty="0" smtClean="0"/>
              <a:t> </a:t>
            </a:r>
            <a:r>
              <a:rPr lang="ru-RU" dirty="0" err="1" smtClean="0"/>
              <a:t>підреакторними</a:t>
            </a:r>
            <a:r>
              <a:rPr lang="ru-RU" dirty="0" smtClean="0"/>
              <a:t> </a:t>
            </a:r>
            <a:r>
              <a:rPr lang="ru-RU" dirty="0" err="1" smtClean="0"/>
              <a:t>приміщеннями</a:t>
            </a:r>
            <a:r>
              <a:rPr lang="ru-RU" dirty="0" smtClean="0"/>
              <a:t>.. </a:t>
            </a:r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</a:t>
            </a:r>
            <a:r>
              <a:rPr lang="ru-RU" dirty="0" err="1" smtClean="0"/>
              <a:t>стався</a:t>
            </a:r>
            <a:r>
              <a:rPr lang="ru-RU" dirty="0" smtClean="0"/>
              <a:t> </a:t>
            </a:r>
            <a:r>
              <a:rPr lang="ru-RU" dirty="0" err="1" smtClean="0"/>
              <a:t>викид</a:t>
            </a:r>
            <a:r>
              <a:rPr lang="ru-RU" dirty="0" smtClean="0"/>
              <a:t>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ізотопів</a:t>
            </a:r>
            <a:r>
              <a:rPr lang="ru-RU" dirty="0" smtClean="0"/>
              <a:t> урану, </a:t>
            </a:r>
            <a:r>
              <a:rPr lang="ru-RU" dirty="0" err="1" smtClean="0"/>
              <a:t>плутонію</a:t>
            </a:r>
            <a:r>
              <a:rPr lang="ru-RU" dirty="0" smtClean="0"/>
              <a:t>, йоду-131 (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напіврозпаду</a:t>
            </a:r>
            <a:r>
              <a:rPr lang="ru-RU" dirty="0" smtClean="0"/>
              <a:t> 8 </a:t>
            </a:r>
            <a:r>
              <a:rPr lang="ru-RU" dirty="0" err="1" smtClean="0"/>
              <a:t>днів</a:t>
            </a:r>
            <a:r>
              <a:rPr lang="ru-RU" dirty="0" smtClean="0"/>
              <a:t>), цезію-134 (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напіврозпаду</a:t>
            </a:r>
            <a:r>
              <a:rPr lang="ru-RU" dirty="0" smtClean="0"/>
              <a:t> 2 роки), цезію-137 (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напіврозпаду</a:t>
            </a:r>
            <a:r>
              <a:rPr lang="ru-RU" dirty="0" smtClean="0"/>
              <a:t> 30 </a:t>
            </a:r>
            <a:r>
              <a:rPr lang="ru-RU" dirty="0" err="1" smtClean="0"/>
              <a:t>років</a:t>
            </a:r>
            <a:r>
              <a:rPr lang="ru-RU" dirty="0" smtClean="0"/>
              <a:t>), стронцію-90 (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напіврозпаду</a:t>
            </a:r>
            <a:r>
              <a:rPr lang="ru-RU" dirty="0" smtClean="0"/>
              <a:t> 29 </a:t>
            </a:r>
            <a:r>
              <a:rPr lang="ru-RU" dirty="0" err="1" smtClean="0"/>
              <a:t>років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Аварія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погіршувалася</a:t>
            </a:r>
            <a:r>
              <a:rPr lang="ru-RU" dirty="0" smtClean="0"/>
              <a:t> в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зруйнованому</a:t>
            </a:r>
            <a:r>
              <a:rPr lang="ru-RU" dirty="0" smtClean="0"/>
              <a:t> </a:t>
            </a:r>
            <a:r>
              <a:rPr lang="ru-RU" dirty="0" err="1" smtClean="0"/>
              <a:t>реакторі</a:t>
            </a:r>
            <a:r>
              <a:rPr lang="ru-RU" dirty="0" smtClean="0"/>
              <a:t> </a:t>
            </a:r>
            <a:r>
              <a:rPr lang="ru-RU" dirty="0" err="1" smtClean="0"/>
              <a:t>продовжувалися</a:t>
            </a:r>
            <a:r>
              <a:rPr lang="ru-RU" dirty="0" smtClean="0"/>
              <a:t> </a:t>
            </a:r>
            <a:r>
              <a:rPr lang="ru-RU" dirty="0" err="1" smtClean="0"/>
              <a:t>неконтрольовані</a:t>
            </a:r>
            <a:r>
              <a:rPr lang="ru-RU" dirty="0" smtClean="0"/>
              <a:t> </a:t>
            </a:r>
            <a:r>
              <a:rPr lang="ru-RU" dirty="0" err="1" smtClean="0"/>
              <a:t>ядерні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горіння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 </a:t>
            </a:r>
            <a:r>
              <a:rPr lang="ru-RU" dirty="0" err="1" smtClean="0"/>
              <a:t>графіту</a:t>
            </a:r>
            <a:r>
              <a:rPr lang="ru-RU" dirty="0" smtClean="0"/>
              <a:t>)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 тепла,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виверженням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розлому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горіння</a:t>
            </a:r>
            <a:r>
              <a:rPr lang="ru-RU" dirty="0" smtClean="0"/>
              <a:t>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ними великих </a:t>
            </a:r>
            <a:r>
              <a:rPr lang="ru-RU" dirty="0" err="1" smtClean="0"/>
              <a:t>територій</a:t>
            </a:r>
            <a:r>
              <a:rPr lang="ru-RU" dirty="0" smtClean="0"/>
              <a:t>. </a:t>
            </a:r>
            <a:r>
              <a:rPr lang="ru-RU" dirty="0" err="1" smtClean="0"/>
              <a:t>Зупинити</a:t>
            </a:r>
            <a:r>
              <a:rPr lang="ru-RU" dirty="0" smtClean="0"/>
              <a:t> </a:t>
            </a:r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виверження</a:t>
            </a:r>
            <a:r>
              <a:rPr lang="ru-RU" dirty="0" smtClean="0"/>
              <a:t>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зруйнованого</a:t>
            </a:r>
            <a:r>
              <a:rPr lang="ru-RU" dirty="0" smtClean="0"/>
              <a:t> реактора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травня</a:t>
            </a:r>
            <a:r>
              <a:rPr lang="ru-RU" dirty="0" smtClean="0"/>
              <a:t> 1986 року </a:t>
            </a:r>
            <a:r>
              <a:rPr lang="ru-RU" dirty="0" err="1" smtClean="0"/>
              <a:t>мобілізацією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СРСР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ціною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ліквідаторів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564360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43174" y="5929330"/>
            <a:ext cx="596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довкола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240" y="6211669"/>
            <a:ext cx="448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АЕС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«Мир», 27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575757"/>
      </a:dk1>
      <a:lt1>
        <a:sysClr val="window" lastClr="BEBDBB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75757"/>
      </a:dk1>
      <a:lt1>
        <a:sysClr val="window" lastClr="BEBDB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69</TotalTime>
  <Words>1282</Words>
  <Application>Microsoft Office PowerPoint</Application>
  <PresentationFormat>Экран (4:3)</PresentationFormat>
  <Paragraphs>41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Аварія на ЧАЕС</vt:lpstr>
      <vt:lpstr>Чорнобильська катастро́фа</vt:lpstr>
      <vt:lpstr>Загальні дані</vt:lpstr>
      <vt:lpstr>Загальні дані</vt:lpstr>
      <vt:lpstr>Характеристика АЕС</vt:lpstr>
      <vt:lpstr>Слайд 6</vt:lpstr>
      <vt:lpstr>Слайд 7</vt:lpstr>
      <vt:lpstr>Аварія</vt:lpstr>
      <vt:lpstr>Аварія</vt:lpstr>
      <vt:lpstr>Хронологія подій</vt:lpstr>
      <vt:lpstr>Хронологія подій</vt:lpstr>
      <vt:lpstr>Хронологія подій</vt:lpstr>
      <vt:lpstr>Хронологія подій</vt:lpstr>
      <vt:lpstr>Хронологія подій</vt:lpstr>
      <vt:lpstr>Хронологія подій</vt:lpstr>
      <vt:lpstr>Хронологія подій</vt:lpstr>
      <vt:lpstr>Хронологія подій</vt:lpstr>
      <vt:lpstr>Схематична діаграма реактора РБМК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Аварія на ЧАЕС</dc:title>
  <dc:creator>Администратор</dc:creator>
  <cp:lastModifiedBy>Администратор</cp:lastModifiedBy>
  <cp:revision>7</cp:revision>
  <dcterms:created xsi:type="dcterms:W3CDTF">2013-04-16T16:42:04Z</dcterms:created>
  <dcterms:modified xsi:type="dcterms:W3CDTF">2013-04-16T17:51:32Z</dcterms:modified>
</cp:coreProperties>
</file>