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>
        <p:scale>
          <a:sx n="78" d="100"/>
          <a:sy n="78" d="100"/>
        </p:scale>
        <p:origin x="-5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17B292-4543-4F98-9864-61E980A9447A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125870-738D-4F24-BB90-28E6291537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7786710" cy="24288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Голодомор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786058"/>
            <a:ext cx="7500990" cy="50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1932-1933рр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643050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Спалах</a:t>
            </a:r>
            <a:r>
              <a:rPr lang="ru-RU" dirty="0" smtClean="0"/>
              <a:t> </a:t>
            </a:r>
            <a:r>
              <a:rPr lang="ru-RU" dirty="0" err="1" smtClean="0"/>
              <a:t>людоїдства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весну – початок </a:t>
            </a:r>
            <a:r>
              <a:rPr lang="ru-RU" dirty="0" err="1" smtClean="0"/>
              <a:t>літа</a:t>
            </a:r>
            <a:r>
              <a:rPr lang="ru-RU" dirty="0" smtClean="0"/>
              <a:t> 1933 року. </a:t>
            </a:r>
            <a:r>
              <a:rPr lang="ru-RU" dirty="0" err="1" smtClean="0"/>
              <a:t>Поїдання</a:t>
            </a:r>
            <a:r>
              <a:rPr lang="ru-RU" dirty="0" smtClean="0"/>
              <a:t> людей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зафіксовані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областях УСРР. В </a:t>
            </a:r>
            <a:r>
              <a:rPr lang="ru-RU" dirty="0" err="1" smtClean="0"/>
              <a:t>українських</a:t>
            </a:r>
            <a:r>
              <a:rPr lang="ru-RU" dirty="0" smtClean="0"/>
              <a:t> селах у 1933 р. </a:t>
            </a:r>
            <a:r>
              <a:rPr lang="ru-RU" dirty="0" err="1" smtClean="0"/>
              <a:t>зникли</a:t>
            </a:r>
            <a:r>
              <a:rPr lang="ru-RU" dirty="0" smtClean="0"/>
              <a:t> </a:t>
            </a:r>
            <a:r>
              <a:rPr lang="ru-RU" dirty="0" err="1" smtClean="0"/>
              <a:t>коти</a:t>
            </a:r>
            <a:r>
              <a:rPr lang="ru-RU" dirty="0" smtClean="0"/>
              <a:t> та собаки,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з’їли</a:t>
            </a:r>
            <a:r>
              <a:rPr lang="ru-RU" dirty="0" smtClean="0"/>
              <a:t> </a:t>
            </a:r>
            <a:r>
              <a:rPr lang="ru-RU" dirty="0" err="1" smtClean="0"/>
              <a:t>голодні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. </a:t>
            </a:r>
            <a:r>
              <a:rPr lang="ru-RU" dirty="0" err="1" smtClean="0"/>
              <a:t>Голодний</a:t>
            </a:r>
            <a:r>
              <a:rPr lang="ru-RU" dirty="0" smtClean="0"/>
              <a:t> психоз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тривале</a:t>
            </a:r>
            <a:r>
              <a:rPr lang="ru-RU" dirty="0" smtClean="0"/>
              <a:t> </a:t>
            </a:r>
            <a:r>
              <a:rPr lang="ru-RU" dirty="0" err="1" smtClean="0"/>
              <a:t>недоїдання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r>
              <a:rPr lang="ru-RU" dirty="0" smtClean="0"/>
              <a:t> </a:t>
            </a:r>
            <a:r>
              <a:rPr lang="ru-RU" dirty="0" err="1" smtClean="0"/>
              <a:t>мутацію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9719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5361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214686"/>
            <a:ext cx="857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Голодомор став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терористичної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режиму, </a:t>
            </a:r>
            <a:r>
              <a:rPr lang="ru-RU" dirty="0" err="1" smtClean="0"/>
              <a:t>який</a:t>
            </a:r>
            <a:r>
              <a:rPr lang="ru-RU" dirty="0" smtClean="0"/>
              <a:t> штучно створив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несумісні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, тому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тих </a:t>
            </a:r>
            <a:r>
              <a:rPr lang="ru-RU" dirty="0" err="1" smtClean="0"/>
              <a:t>років</a:t>
            </a:r>
            <a:r>
              <a:rPr lang="ru-RU" dirty="0" smtClean="0"/>
              <a:t> мала </a:t>
            </a:r>
            <a:r>
              <a:rPr lang="ru-RU" dirty="0" err="1" smtClean="0"/>
              <a:t>виразні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геноциду. </a:t>
            </a:r>
            <a:r>
              <a:rPr lang="ru-RU" dirty="0" err="1" smtClean="0"/>
              <a:t>Примусові</a:t>
            </a:r>
            <a:r>
              <a:rPr lang="ru-RU" dirty="0" smtClean="0"/>
              <a:t> </a:t>
            </a:r>
            <a:r>
              <a:rPr lang="ru-RU" dirty="0" err="1" smtClean="0"/>
              <a:t>хлібозаготівлі</a:t>
            </a:r>
            <a:r>
              <a:rPr lang="ru-RU" dirty="0" smtClean="0"/>
              <a:t>, «</a:t>
            </a:r>
            <a:r>
              <a:rPr lang="ru-RU" dirty="0" err="1" smtClean="0"/>
              <a:t>червоні</a:t>
            </a:r>
            <a:r>
              <a:rPr lang="ru-RU" dirty="0" smtClean="0"/>
              <a:t> валки», «</a:t>
            </a:r>
            <a:r>
              <a:rPr lang="ru-RU" dirty="0" err="1" smtClean="0"/>
              <a:t>червоні</a:t>
            </a:r>
            <a:r>
              <a:rPr lang="ru-RU" dirty="0" smtClean="0"/>
              <a:t> толоки», «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»,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штрафи</a:t>
            </a:r>
            <a:r>
              <a:rPr lang="ru-RU" dirty="0" smtClean="0"/>
              <a:t>, «</a:t>
            </a:r>
            <a:r>
              <a:rPr lang="ru-RU" dirty="0" err="1" smtClean="0"/>
              <a:t>хлібозаготівельні</a:t>
            </a:r>
            <a:r>
              <a:rPr lang="ru-RU" dirty="0" smtClean="0"/>
              <a:t> </a:t>
            </a:r>
            <a:r>
              <a:rPr lang="ru-RU" dirty="0" err="1" smtClean="0"/>
              <a:t>глибинні</a:t>
            </a:r>
            <a:r>
              <a:rPr lang="ru-RU" dirty="0" smtClean="0"/>
              <a:t> </a:t>
            </a:r>
            <a:r>
              <a:rPr lang="ru-RU" dirty="0" err="1" smtClean="0"/>
              <a:t>пункти</a:t>
            </a:r>
            <a:r>
              <a:rPr lang="ru-RU" dirty="0" smtClean="0"/>
              <a:t>», «</a:t>
            </a:r>
            <a:r>
              <a:rPr lang="ru-RU" dirty="0" err="1" smtClean="0"/>
              <a:t>конвеєрний</a:t>
            </a:r>
            <a:r>
              <a:rPr lang="ru-RU" dirty="0" smtClean="0"/>
              <a:t> метод»,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, </a:t>
            </a:r>
            <a:r>
              <a:rPr lang="ru-RU" dirty="0" err="1" smtClean="0"/>
              <a:t>присадибної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унеможливлення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терору</a:t>
            </a:r>
            <a:r>
              <a:rPr lang="ru-RU" dirty="0" smtClean="0"/>
              <a:t> (</a:t>
            </a:r>
            <a:r>
              <a:rPr lang="ru-RU" dirty="0" err="1" smtClean="0"/>
              <a:t>депортації</a:t>
            </a:r>
            <a:r>
              <a:rPr lang="ru-RU" dirty="0" smtClean="0"/>
              <a:t>, </a:t>
            </a:r>
            <a:r>
              <a:rPr lang="ru-RU" dirty="0" err="1" smtClean="0"/>
              <a:t>ув’язнення</a:t>
            </a:r>
            <a:r>
              <a:rPr lang="ru-RU" dirty="0" smtClean="0"/>
              <a:t>, </a:t>
            </a:r>
            <a:r>
              <a:rPr lang="ru-RU" dirty="0" err="1" smtClean="0"/>
              <a:t>розстріли</a:t>
            </a:r>
            <a:r>
              <a:rPr lang="ru-RU" dirty="0" smtClean="0"/>
              <a:t>) </a:t>
            </a:r>
            <a:r>
              <a:rPr lang="ru-RU" dirty="0" err="1" smtClean="0"/>
              <a:t>розкривають</a:t>
            </a:r>
            <a:r>
              <a:rPr lang="ru-RU" dirty="0" smtClean="0"/>
              <a:t> далеко </a:t>
            </a:r>
            <a:r>
              <a:rPr lang="ru-RU" dirty="0" err="1" smtClean="0"/>
              <a:t>неповний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репресивних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свідомою</a:t>
            </a:r>
            <a:r>
              <a:rPr lang="ru-RU" dirty="0" smtClean="0"/>
              <a:t> </a:t>
            </a:r>
            <a:r>
              <a:rPr lang="ru-RU" dirty="0" err="1" smtClean="0"/>
              <a:t>мотивацією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вбивства</a:t>
            </a:r>
            <a:r>
              <a:rPr lang="ru-RU" dirty="0" smtClean="0"/>
              <a:t> великих </a:t>
            </a:r>
            <a:r>
              <a:rPr lang="ru-RU" dirty="0" err="1" smtClean="0"/>
              <a:t>груп</a:t>
            </a:r>
            <a:r>
              <a:rPr lang="ru-RU" dirty="0" smtClean="0"/>
              <a:t> людей.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171448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Висновки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571480"/>
            <a:ext cx="807249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„Про Голодомор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набрання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чинності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2006 року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Голодомор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геноцидом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народу.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Публічне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заперечення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Голодомору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наругою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мільйонів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жертв Голодомору,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приниженням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народу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протиправним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Закону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місцевого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самоврядування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повноважень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зобов’язані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участь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реалізації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політики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сфері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відновлення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національної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народу;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сприяти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консолідації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історичної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поширенню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 Голодомор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громадян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світової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громадськості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забезпечувати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трагедії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Голодомору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закладах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вживати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увічнення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жертв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постраждалих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Голодомору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спорудження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пунктах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меморіалів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встановлення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жертвам Голодомору;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забезпечувати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установленому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порядку доступ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громадських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організацій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вчених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громадян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досліджують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Голодомору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наслідки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архівних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стосуються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Голодомору.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здійснення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увічнення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жертв Голодомору 1932-1933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відповідної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загальнодержавної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кошти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щорічно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передбачаються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Держаному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 Закону).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Кабінету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Міністрів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Київській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адміністрації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забезпечити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спорудження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Києві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2008 року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Меморіалу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пам'яті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жертв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голодоморів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4318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Segoe Print" pitchFamily="2" charset="0"/>
                <a:cs typeface="Andalus" pitchFamily="18" charset="-78"/>
              </a:rPr>
              <a:t>Дякую</a:t>
            </a:r>
            <a:r>
              <a:rPr lang="ru-RU" sz="3600" dirty="0" smtClean="0">
                <a:latin typeface="Segoe Print" pitchFamily="2" charset="0"/>
                <a:cs typeface="Andalus" pitchFamily="18" charset="-78"/>
              </a:rPr>
              <a:t> за </a:t>
            </a:r>
            <a:r>
              <a:rPr lang="ru-RU" sz="3600" dirty="0" err="1" smtClean="0">
                <a:latin typeface="Segoe Print" pitchFamily="2" charset="0"/>
                <a:cs typeface="Andalus" pitchFamily="18" charset="-78"/>
              </a:rPr>
              <a:t>увагу</a:t>
            </a:r>
            <a:endParaRPr lang="ru-RU" sz="3600" dirty="0">
              <a:latin typeface="Segoe Print" pitchFamily="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28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1214422"/>
            <a:ext cx="6000792" cy="37147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 </a:t>
            </a:r>
            <a:r>
              <a:rPr lang="ru-RU" sz="3600" b="1" dirty="0" err="1">
                <a:solidFill>
                  <a:schemeClr val="bg1"/>
                </a:solidFill>
              </a:rPr>
              <a:t>історії</a:t>
            </a:r>
            <a:r>
              <a:rPr lang="ru-RU" sz="3600" b="1" dirty="0">
                <a:solidFill>
                  <a:schemeClr val="bg1"/>
                </a:solidFill>
              </a:rPr>
              <a:t> пером </a:t>
            </a:r>
            <a:r>
              <a:rPr lang="ru-RU" sz="3600" b="1" dirty="0" err="1" smtClean="0">
                <a:solidFill>
                  <a:schemeClr val="bg1"/>
                </a:solidFill>
              </a:rPr>
              <a:t>швидким</a:t>
            </a:r>
            <a:r>
              <a:rPr lang="ru-RU" sz="3600" b="1" dirty="0">
                <a:solidFill>
                  <a:schemeClr val="bg1"/>
                </a:solidFill>
              </a:rPr>
              <a:t>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Писали </a:t>
            </a:r>
            <a:r>
              <a:rPr lang="ru-RU" sz="3600" b="1" dirty="0" err="1">
                <a:solidFill>
                  <a:schemeClr val="bg1"/>
                </a:solidFill>
              </a:rPr>
              <a:t>гімни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хорали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r>
              <a:rPr lang="ru-RU" sz="3600" b="1" dirty="0">
                <a:solidFill>
                  <a:schemeClr val="bg1"/>
                </a:solidFill>
              </a:rPr>
              <a:t>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А </a:t>
            </a:r>
            <a:r>
              <a:rPr lang="ru-RU" sz="3600" b="1" dirty="0" err="1">
                <a:solidFill>
                  <a:schemeClr val="bg1"/>
                </a:solidFill>
              </a:rPr>
              <a:t>ті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пекучі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сторінки</a:t>
            </a:r>
            <a:r>
              <a:rPr lang="ru-RU" sz="3600" b="1" dirty="0">
                <a:solidFill>
                  <a:schemeClr val="bg1"/>
                </a:solidFill>
              </a:rPr>
              <a:t>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З </a:t>
            </a:r>
            <a:r>
              <a:rPr lang="ru-RU" sz="3600" b="1" dirty="0" err="1">
                <a:solidFill>
                  <a:schemeClr val="bg1"/>
                </a:solidFill>
              </a:rPr>
              <a:t>історії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повикидали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400800" cy="1709734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Другий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хронологією</a:t>
            </a:r>
            <a:r>
              <a:rPr lang="ru-RU" dirty="0" smtClean="0">
                <a:solidFill>
                  <a:schemeClr val="tx1"/>
                </a:solidFill>
              </a:rPr>
              <a:t> Голодомор </a:t>
            </a:r>
            <a:r>
              <a:rPr lang="ru-RU" dirty="0" err="1" smtClean="0">
                <a:solidFill>
                  <a:schemeClr val="tx1"/>
                </a:solidFill>
              </a:rPr>
              <a:t>стався</a:t>
            </a:r>
            <a:r>
              <a:rPr lang="ru-RU" dirty="0" smtClean="0">
                <a:solidFill>
                  <a:schemeClr val="tx1"/>
                </a:solidFill>
              </a:rPr>
              <a:t> через </a:t>
            </a:r>
            <a:r>
              <a:rPr lang="ru-RU" dirty="0" err="1" smtClean="0">
                <a:solidFill>
                  <a:schemeClr val="tx1"/>
                </a:solidFill>
              </a:rPr>
              <a:t>одинадцять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після</a:t>
            </a:r>
            <a:r>
              <a:rPr lang="ru-RU" dirty="0" smtClean="0">
                <a:solidFill>
                  <a:schemeClr val="tx1"/>
                </a:solidFill>
              </a:rPr>
              <a:t> 1921 року. За </a:t>
            </a:r>
            <a:r>
              <a:rPr lang="ru-RU" dirty="0" err="1" smtClean="0">
                <a:solidFill>
                  <a:schemeClr val="tx1"/>
                </a:solidFill>
              </a:rPr>
              <a:t>соціально-демографічними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наслідками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виявився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найтрагічнішим</a:t>
            </a:r>
            <a:r>
              <a:rPr lang="ru-RU" dirty="0" smtClean="0">
                <a:solidFill>
                  <a:schemeClr val="tx1"/>
                </a:solidFill>
              </a:rPr>
              <a:t>, а за методами та формами </a:t>
            </a:r>
            <a:r>
              <a:rPr lang="ru-RU" dirty="0" err="1" smtClean="0">
                <a:solidFill>
                  <a:schemeClr val="tx1"/>
                </a:solidFill>
              </a:rPr>
              <a:t>творення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перевершив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усі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Голодомори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Україні</a:t>
            </a:r>
            <a:r>
              <a:rPr lang="ru-RU" dirty="0" smtClean="0">
                <a:solidFill>
                  <a:schemeClr val="tx1"/>
                </a:solidFill>
              </a:rPr>
              <a:t> у ХХ </a:t>
            </a:r>
            <a:r>
              <a:rPr lang="ru-RU" dirty="0" err="1" smtClean="0">
                <a:solidFill>
                  <a:schemeClr val="tx1"/>
                </a:solidFill>
              </a:rPr>
              <a:t>столітті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429288" cy="375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000528" cy="3000397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071934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липні</a:t>
            </a:r>
            <a:r>
              <a:rPr lang="ru-RU" dirty="0" smtClean="0"/>
              <a:t> 1932 р. на </a:t>
            </a:r>
            <a:r>
              <a:rPr lang="ru-RU" dirty="0" err="1" smtClean="0"/>
              <a:t>конференції</a:t>
            </a:r>
            <a:r>
              <a:rPr lang="ru-RU" dirty="0" smtClean="0"/>
              <a:t> Центрального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(</a:t>
            </a:r>
            <a:r>
              <a:rPr lang="ru-RU" dirty="0" err="1" smtClean="0"/>
              <a:t>більшовиків</a:t>
            </a:r>
            <a:r>
              <a:rPr lang="ru-RU" dirty="0" smtClean="0"/>
              <a:t>) </a:t>
            </a:r>
            <a:r>
              <a:rPr lang="ru-RU" dirty="0" err="1" smtClean="0"/>
              <a:t>України</a:t>
            </a:r>
            <a:r>
              <a:rPr lang="ru-RU" dirty="0" smtClean="0"/>
              <a:t>(ЦК КП(б) У) у </a:t>
            </a:r>
            <a:r>
              <a:rPr lang="ru-RU" dirty="0" err="1" smtClean="0"/>
              <a:t>Харкові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визначено</a:t>
            </a:r>
            <a:r>
              <a:rPr lang="ru-RU" dirty="0" smtClean="0"/>
              <a:t> </a:t>
            </a:r>
            <a:r>
              <a:rPr lang="ru-RU" dirty="0" err="1" smtClean="0"/>
              <a:t>затверджені</a:t>
            </a:r>
            <a:r>
              <a:rPr lang="ru-RU" dirty="0" smtClean="0"/>
              <a:t> </a:t>
            </a:r>
            <a:r>
              <a:rPr lang="ru-RU" dirty="0" err="1" smtClean="0"/>
              <a:t>московським</a:t>
            </a:r>
            <a:r>
              <a:rPr lang="ru-RU" dirty="0" smtClean="0"/>
              <a:t> центром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хлібопоставок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урожаю 1932 р. у </a:t>
            </a:r>
            <a:r>
              <a:rPr lang="ru-RU" dirty="0" err="1" smtClean="0"/>
              <a:t>розмірі</a:t>
            </a:r>
            <a:r>
              <a:rPr lang="ru-RU" dirty="0" smtClean="0"/>
              <a:t> 356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пудів</a:t>
            </a:r>
            <a:r>
              <a:rPr lang="ru-RU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план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непосильний</a:t>
            </a:r>
            <a:r>
              <a:rPr lang="ru-RU" dirty="0" smtClean="0"/>
              <a:t> для </a:t>
            </a:r>
            <a:r>
              <a:rPr lang="ru-RU" dirty="0" err="1" smtClean="0"/>
              <a:t>щоразу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деградуючого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червня</a:t>
            </a:r>
            <a:r>
              <a:rPr lang="ru-RU" dirty="0" smtClean="0"/>
              <a:t> до </a:t>
            </a:r>
            <a:r>
              <a:rPr lang="ru-RU" dirty="0" err="1" smtClean="0"/>
              <a:t>жовтня</a:t>
            </a:r>
            <a:r>
              <a:rPr lang="ru-RU" dirty="0" smtClean="0"/>
              <a:t> 1932 р.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колгоспів</a:t>
            </a:r>
            <a:r>
              <a:rPr lang="ru-RU" dirty="0" smtClean="0"/>
              <a:t> та </a:t>
            </a:r>
            <a:r>
              <a:rPr lang="ru-RU" dirty="0" err="1" smtClean="0"/>
              <a:t>одноосібників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вичавити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136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пудів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. З </a:t>
            </a:r>
            <a:r>
              <a:rPr lang="ru-RU" dirty="0" err="1" smtClean="0"/>
              <a:t>мізерного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 1932 р.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вилучили</a:t>
            </a:r>
            <a:r>
              <a:rPr lang="ru-RU" dirty="0" smtClean="0"/>
              <a:t> 52%,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криза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«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хліб</a:t>
            </a:r>
            <a:r>
              <a:rPr lang="ru-RU" dirty="0" smtClean="0"/>
              <a:t>», яку </a:t>
            </a:r>
            <a:r>
              <a:rPr lang="ru-RU" dirty="0" err="1" smtClean="0"/>
              <a:t>ініціював</a:t>
            </a:r>
            <a:r>
              <a:rPr lang="ru-RU" dirty="0" smtClean="0"/>
              <a:t> Молотов та </a:t>
            </a:r>
            <a:r>
              <a:rPr lang="ru-RU" dirty="0" err="1" smtClean="0"/>
              <a:t>Сталін</a:t>
            </a:r>
            <a:r>
              <a:rPr lang="ru-RU" dirty="0" smtClean="0"/>
              <a:t>, </a:t>
            </a:r>
            <a:r>
              <a:rPr lang="ru-RU" dirty="0" err="1" smtClean="0"/>
              <a:t>перетворилася</a:t>
            </a:r>
            <a:r>
              <a:rPr lang="ru-RU" dirty="0" smtClean="0"/>
              <a:t> на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селян. </a:t>
            </a:r>
            <a:r>
              <a:rPr lang="ru-RU" dirty="0" err="1" smtClean="0"/>
              <a:t>Запопадлива</a:t>
            </a:r>
            <a:r>
              <a:rPr lang="ru-RU" dirty="0" smtClean="0"/>
              <a:t> </a:t>
            </a:r>
            <a:r>
              <a:rPr lang="ru-RU" dirty="0" err="1" smtClean="0"/>
              <a:t>партноменклатура</a:t>
            </a:r>
            <a:r>
              <a:rPr lang="ru-RU" dirty="0" smtClean="0"/>
              <a:t> </a:t>
            </a:r>
            <a:r>
              <a:rPr lang="ru-RU" dirty="0" err="1" smtClean="0"/>
              <a:t>вимагала</a:t>
            </a:r>
            <a:r>
              <a:rPr lang="ru-RU" dirty="0" smtClean="0"/>
              <a:t> абсолютного </a:t>
            </a:r>
            <a:r>
              <a:rPr lang="ru-RU" dirty="0" err="1" smtClean="0"/>
              <a:t>виконання</a:t>
            </a:r>
            <a:r>
              <a:rPr lang="ru-RU" dirty="0" smtClean="0"/>
              <a:t> плану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 до 10 </a:t>
            </a:r>
            <a:r>
              <a:rPr lang="ru-RU" dirty="0" err="1" smtClean="0"/>
              <a:t>грудня</a:t>
            </a:r>
            <a:r>
              <a:rPr lang="ru-RU" dirty="0" smtClean="0"/>
              <a:t>, </a:t>
            </a:r>
            <a:r>
              <a:rPr lang="ru-RU" dirty="0" err="1" smtClean="0"/>
              <a:t>запроваджуючи</a:t>
            </a:r>
            <a:r>
              <a:rPr lang="ru-RU" dirty="0" smtClean="0"/>
              <a:t> </a:t>
            </a:r>
            <a:r>
              <a:rPr lang="ru-RU" dirty="0" err="1" smtClean="0"/>
              <a:t>всілякі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4845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1429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Жовтневий</a:t>
            </a:r>
            <a:r>
              <a:rPr lang="ru-RU" dirty="0" smtClean="0"/>
              <a:t> </a:t>
            </a:r>
            <a:r>
              <a:rPr lang="ru-RU" dirty="0" err="1" smtClean="0"/>
              <a:t>візит</a:t>
            </a:r>
            <a:r>
              <a:rPr lang="ru-RU" dirty="0" smtClean="0"/>
              <a:t> Молотова в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«</a:t>
            </a:r>
            <a:r>
              <a:rPr lang="ru-RU" dirty="0" err="1" smtClean="0"/>
              <a:t>переломним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вимагав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партійних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«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хліб</a:t>
            </a:r>
            <a:r>
              <a:rPr lang="ru-RU" dirty="0" smtClean="0"/>
              <a:t>», 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колгоспників</a:t>
            </a:r>
            <a:r>
              <a:rPr lang="ru-RU" dirty="0" smtClean="0"/>
              <a:t> - «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першочергових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 перед </a:t>
            </a:r>
            <a:r>
              <a:rPr lang="ru-RU" dirty="0" err="1" smtClean="0"/>
              <a:t>пролетарською</a:t>
            </a:r>
            <a:r>
              <a:rPr lang="ru-RU" dirty="0" smtClean="0"/>
              <a:t> державою». 9 листопада 1932 р. </a:t>
            </a:r>
            <a:r>
              <a:rPr lang="ru-RU" dirty="0" err="1" smtClean="0"/>
              <a:t>Наркомюст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/>
              <a:t> </a:t>
            </a:r>
            <a:r>
              <a:rPr lang="ru-RU" dirty="0" smtClean="0"/>
              <a:t>(УСРР) та </a:t>
            </a:r>
            <a:r>
              <a:rPr lang="ru-RU" dirty="0" err="1" smtClean="0"/>
              <a:t>Генеральна</a:t>
            </a:r>
            <a:r>
              <a:rPr lang="ru-RU" dirty="0" smtClean="0"/>
              <a:t> прокуратура </a:t>
            </a:r>
            <a:r>
              <a:rPr lang="ru-RU" dirty="0" err="1" smtClean="0"/>
              <a:t>розіслали</a:t>
            </a:r>
            <a:r>
              <a:rPr lang="ru-RU" dirty="0" smtClean="0"/>
              <a:t> </a:t>
            </a:r>
            <a:r>
              <a:rPr lang="ru-RU" dirty="0" err="1" smtClean="0"/>
              <a:t>вказівки</a:t>
            </a:r>
            <a:r>
              <a:rPr lang="ru-RU" dirty="0" smtClean="0"/>
              <a:t> </a:t>
            </a:r>
            <a:r>
              <a:rPr lang="ru-RU" dirty="0" err="1" smtClean="0"/>
              <a:t>місцевим</a:t>
            </a:r>
            <a:r>
              <a:rPr lang="ru-RU" dirty="0" smtClean="0"/>
              <a:t> </a:t>
            </a:r>
            <a:r>
              <a:rPr lang="ru-RU" dirty="0" err="1" smtClean="0"/>
              <a:t>судовим</a:t>
            </a:r>
            <a:r>
              <a:rPr lang="ru-RU" dirty="0" smtClean="0"/>
              <a:t> органам, </a:t>
            </a:r>
            <a:r>
              <a:rPr lang="ru-RU" dirty="0" err="1" smtClean="0"/>
              <a:t>щоб</a:t>
            </a:r>
            <a:r>
              <a:rPr lang="ru-RU" dirty="0" smtClean="0"/>
              <a:t> вони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стягнення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селян.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 листопада 1932 р. </a:t>
            </a:r>
            <a:r>
              <a:rPr lang="ru-RU" dirty="0" err="1" smtClean="0"/>
              <a:t>Раднарком</a:t>
            </a:r>
            <a:r>
              <a:rPr lang="ru-RU" dirty="0" smtClean="0"/>
              <a:t> УСРР видав </a:t>
            </a:r>
            <a:r>
              <a:rPr lang="ru-RU" dirty="0" err="1" smtClean="0"/>
              <a:t>інструкцію</a:t>
            </a:r>
            <a:r>
              <a:rPr lang="ru-RU" dirty="0" smtClean="0"/>
              <a:t> «Про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 в </a:t>
            </a:r>
            <a:r>
              <a:rPr lang="ru-RU" dirty="0" err="1" smtClean="0"/>
              <a:t>одноосібному</a:t>
            </a:r>
            <a:r>
              <a:rPr lang="ru-RU" dirty="0" smtClean="0"/>
              <a:t> </a:t>
            </a:r>
            <a:r>
              <a:rPr lang="ru-RU" dirty="0" err="1" smtClean="0"/>
              <a:t>секторі</a:t>
            </a:r>
            <a:r>
              <a:rPr lang="ru-RU" dirty="0" smtClean="0"/>
              <a:t>», яка </a:t>
            </a:r>
            <a:r>
              <a:rPr lang="ru-RU" dirty="0" err="1" smtClean="0"/>
              <a:t>озброїла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нормативним</a:t>
            </a:r>
            <a:r>
              <a:rPr lang="ru-RU" dirty="0" smtClean="0"/>
              <a:t> документом.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документу </a:t>
            </a:r>
            <a:r>
              <a:rPr lang="ru-RU" dirty="0" err="1" smtClean="0"/>
              <a:t>дозволялося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, </a:t>
            </a:r>
            <a:r>
              <a:rPr lang="ru-RU" dirty="0" err="1" smtClean="0"/>
              <a:t>чинити</a:t>
            </a:r>
            <a:r>
              <a:rPr lang="ru-RU" dirty="0" smtClean="0"/>
              <a:t> </a:t>
            </a:r>
            <a:r>
              <a:rPr lang="ru-RU" dirty="0" err="1" smtClean="0"/>
              <a:t>свавілля</a:t>
            </a:r>
            <a:r>
              <a:rPr lang="ru-RU" dirty="0" smtClean="0"/>
              <a:t> та </a:t>
            </a:r>
            <a:r>
              <a:rPr lang="ru-RU" dirty="0" err="1" smtClean="0"/>
              <a:t>знущання</a:t>
            </a:r>
            <a:r>
              <a:rPr lang="ru-RU" dirty="0" smtClean="0"/>
              <a:t> над селянами, </a:t>
            </a:r>
            <a:r>
              <a:rPr lang="ru-RU" dirty="0" err="1" smtClean="0"/>
              <a:t>які</a:t>
            </a:r>
            <a:r>
              <a:rPr lang="ru-RU" dirty="0" smtClean="0"/>
              <a:t> не «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». </a:t>
            </a:r>
            <a:r>
              <a:rPr lang="ru-RU" dirty="0" err="1" smtClean="0"/>
              <a:t>Селян-одноосібників</a:t>
            </a:r>
            <a:r>
              <a:rPr lang="ru-RU" dirty="0" smtClean="0"/>
              <a:t> </a:t>
            </a:r>
            <a:r>
              <a:rPr lang="ru-RU" dirty="0" err="1" smtClean="0"/>
              <a:t>штрафували</a:t>
            </a:r>
            <a:r>
              <a:rPr lang="ru-RU" dirty="0" smtClean="0"/>
              <a:t>, </a:t>
            </a:r>
            <a:r>
              <a:rPr lang="ru-RU" dirty="0" err="1" smtClean="0"/>
              <a:t>позбавляли</a:t>
            </a:r>
            <a:r>
              <a:rPr lang="ru-RU" dirty="0" smtClean="0"/>
              <a:t> земельного </a:t>
            </a:r>
            <a:r>
              <a:rPr lang="ru-RU" dirty="0" err="1" smtClean="0"/>
              <a:t>наділу</a:t>
            </a:r>
            <a:r>
              <a:rPr lang="ru-RU" dirty="0" smtClean="0"/>
              <a:t>, </a:t>
            </a:r>
            <a:r>
              <a:rPr lang="ru-RU" dirty="0" err="1" smtClean="0"/>
              <a:t>садиби</a:t>
            </a:r>
            <a:r>
              <a:rPr lang="ru-RU" dirty="0" smtClean="0"/>
              <a:t>, </a:t>
            </a:r>
            <a:r>
              <a:rPr lang="ru-RU" dirty="0" err="1" smtClean="0"/>
              <a:t>виселяли</a:t>
            </a:r>
            <a:r>
              <a:rPr lang="ru-RU" dirty="0" smtClean="0"/>
              <a:t> поза </a:t>
            </a:r>
            <a:r>
              <a:rPr lang="ru-RU" dirty="0" err="1" smtClean="0"/>
              <a:t>межі</a:t>
            </a:r>
            <a:r>
              <a:rPr lang="ru-RU" dirty="0" smtClean="0"/>
              <a:t> району та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конфісковували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. Держава не </a:t>
            </a:r>
            <a:r>
              <a:rPr lang="ru-RU" dirty="0" err="1" smtClean="0"/>
              <a:t>дбала</a:t>
            </a:r>
            <a:r>
              <a:rPr lang="ru-RU" dirty="0" smtClean="0"/>
              <a:t> про селян, </a:t>
            </a:r>
            <a:r>
              <a:rPr lang="ru-RU" dirty="0" err="1" smtClean="0"/>
              <a:t>вважала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«ворожим </a:t>
            </a:r>
            <a:r>
              <a:rPr lang="ru-RU" dirty="0" err="1" smtClean="0"/>
              <a:t>елементом</a:t>
            </a:r>
            <a:r>
              <a:rPr lang="ru-RU" dirty="0" smtClean="0"/>
              <a:t>», </a:t>
            </a:r>
            <a:r>
              <a:rPr lang="ru-RU" dirty="0" err="1" smtClean="0"/>
              <a:t>забороняли</a:t>
            </a:r>
            <a:r>
              <a:rPr lang="ru-RU" dirty="0" smtClean="0"/>
              <a:t> </a:t>
            </a:r>
            <a:r>
              <a:rPr lang="ru-RU" dirty="0" err="1" smtClean="0"/>
              <a:t>торгувати</a:t>
            </a:r>
            <a:r>
              <a:rPr lang="ru-RU" dirty="0" smtClean="0"/>
              <a:t>, не </a:t>
            </a:r>
            <a:r>
              <a:rPr lang="ru-RU" dirty="0" err="1" smtClean="0"/>
              <a:t>видавала</a:t>
            </a:r>
            <a:r>
              <a:rPr lang="ru-RU" dirty="0" smtClean="0"/>
              <a:t> кредиту, </a:t>
            </a:r>
            <a:r>
              <a:rPr lang="ru-RU" dirty="0" err="1" smtClean="0"/>
              <a:t>насіння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 листопада 1932 р. ЦК КП(б)У видав постанову «Про заходи по </a:t>
            </a:r>
            <a:r>
              <a:rPr lang="ru-RU" dirty="0" err="1" smtClean="0"/>
              <a:t>посиленню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». </a:t>
            </a:r>
            <a:r>
              <a:rPr lang="ru-RU" dirty="0" err="1" smtClean="0"/>
              <a:t>Партійна</a:t>
            </a:r>
            <a:r>
              <a:rPr lang="ru-RU" dirty="0" smtClean="0"/>
              <a:t> постанова </a:t>
            </a:r>
            <a:r>
              <a:rPr lang="ru-RU" dirty="0" err="1" smtClean="0"/>
              <a:t>зобов’язувала</a:t>
            </a:r>
            <a:r>
              <a:rPr lang="ru-RU" dirty="0" smtClean="0"/>
              <a:t>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«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вит­рати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натуральних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в </a:t>
            </a:r>
            <a:r>
              <a:rPr lang="ru-RU" dirty="0" err="1" smtClean="0"/>
              <a:t>колгоспах</a:t>
            </a:r>
            <a:r>
              <a:rPr lang="ru-RU" dirty="0" smtClean="0"/>
              <a:t>,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видачу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натуравансів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колгоспах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незадовільно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план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»,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, </a:t>
            </a:r>
            <a:r>
              <a:rPr lang="ru-RU" dirty="0" err="1" smtClean="0"/>
              <a:t>виданого</a:t>
            </a:r>
            <a:r>
              <a:rPr lang="ru-RU" dirty="0" smtClean="0"/>
              <a:t> для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вилучити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колгоспників</a:t>
            </a:r>
            <a:r>
              <a:rPr lang="ru-RU" dirty="0" smtClean="0"/>
              <a:t> та </a:t>
            </a:r>
            <a:r>
              <a:rPr lang="ru-RU" dirty="0" err="1" smtClean="0"/>
              <a:t>одноосібників</a:t>
            </a:r>
            <a:r>
              <a:rPr lang="ru-RU" dirty="0" smtClean="0"/>
              <a:t>, </a:t>
            </a:r>
            <a:r>
              <a:rPr lang="ru-RU" dirty="0" err="1" smtClean="0"/>
              <a:t>украденого</a:t>
            </a:r>
            <a:r>
              <a:rPr lang="ru-RU" dirty="0" smtClean="0"/>
              <a:t> ними зерна </a:t>
            </a:r>
            <a:r>
              <a:rPr lang="ru-RU" dirty="0" err="1" smtClean="0"/>
              <a:t>під</a:t>
            </a:r>
            <a:r>
              <a:rPr lang="ru-RU" dirty="0" smtClean="0"/>
              <a:t> час жнив. У </a:t>
            </a:r>
            <a:r>
              <a:rPr lang="ru-RU" dirty="0" err="1" smtClean="0"/>
              <a:t>колгоспах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виконували</a:t>
            </a:r>
            <a:r>
              <a:rPr lang="ru-RU" dirty="0" smtClean="0"/>
              <a:t> плану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, </a:t>
            </a:r>
            <a:r>
              <a:rPr lang="ru-RU" dirty="0" err="1" smtClean="0"/>
              <a:t>влаштовували</a:t>
            </a:r>
            <a:r>
              <a:rPr lang="ru-RU" dirty="0" smtClean="0"/>
              <a:t> </a:t>
            </a:r>
            <a:r>
              <a:rPr lang="ru-RU" dirty="0" err="1" smtClean="0"/>
              <a:t>публічний</a:t>
            </a:r>
            <a:r>
              <a:rPr lang="ru-RU" dirty="0" smtClean="0"/>
              <a:t> обмолот </a:t>
            </a:r>
            <a:r>
              <a:rPr lang="ru-RU" dirty="0" err="1" smtClean="0"/>
              <a:t>зернових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присадибної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кол­госпника</a:t>
            </a:r>
            <a:r>
              <a:rPr lang="ru-RU" dirty="0" smtClean="0"/>
              <a:t>, </a:t>
            </a:r>
            <a:r>
              <a:rPr lang="ru-RU" dirty="0" err="1" smtClean="0"/>
              <a:t>зараховуючи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як </a:t>
            </a:r>
            <a:r>
              <a:rPr lang="ru-RU" dirty="0" err="1" smtClean="0"/>
              <a:t>видачу</a:t>
            </a:r>
            <a:r>
              <a:rPr lang="ru-RU" dirty="0" smtClean="0"/>
              <a:t> на </a:t>
            </a:r>
            <a:r>
              <a:rPr lang="ru-RU" dirty="0" err="1" smtClean="0"/>
              <a:t>трудодні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перелічених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пропонувалося</a:t>
            </a:r>
            <a:r>
              <a:rPr lang="ru-RU" dirty="0" smtClean="0"/>
              <a:t> </a:t>
            </a:r>
            <a:r>
              <a:rPr lang="ru-RU" dirty="0" err="1" smtClean="0"/>
              <a:t>занесення</a:t>
            </a:r>
            <a:r>
              <a:rPr lang="ru-RU" dirty="0" smtClean="0"/>
              <a:t> </a:t>
            </a:r>
            <a:r>
              <a:rPr lang="ru-RU" dirty="0" err="1" smtClean="0"/>
              <a:t>колгоспів</a:t>
            </a:r>
            <a:r>
              <a:rPr lang="ru-RU" dirty="0" smtClean="0"/>
              <a:t> на «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дошку</a:t>
            </a:r>
            <a:r>
              <a:rPr lang="ru-RU" dirty="0" smtClean="0"/>
              <a:t>», коли </a:t>
            </a:r>
            <a:r>
              <a:rPr lang="ru-RU" dirty="0" err="1" smtClean="0"/>
              <a:t>відбувалася</a:t>
            </a:r>
            <a:r>
              <a:rPr lang="ru-RU" dirty="0" smtClean="0"/>
              <a:t> </a:t>
            </a:r>
            <a:r>
              <a:rPr lang="ru-RU" dirty="0" err="1" smtClean="0"/>
              <a:t>продовольча</a:t>
            </a:r>
            <a:r>
              <a:rPr lang="ru-RU" dirty="0" smtClean="0"/>
              <a:t> та </a:t>
            </a:r>
            <a:r>
              <a:rPr lang="ru-RU" dirty="0" err="1" smtClean="0"/>
              <a:t>комунікаційна</a:t>
            </a:r>
            <a:r>
              <a:rPr lang="ru-RU" dirty="0" smtClean="0"/>
              <a:t> </a:t>
            </a: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 smtClean="0"/>
              <a:t>колгоспників</a:t>
            </a:r>
            <a:r>
              <a:rPr lang="ru-RU" dirty="0" smtClean="0"/>
              <a:t> у селах. «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» як система </a:t>
            </a:r>
            <a:r>
              <a:rPr lang="ru-RU" dirty="0" err="1" smtClean="0"/>
              <a:t>примусових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належали до </a:t>
            </a:r>
            <a:r>
              <a:rPr lang="ru-RU" dirty="0" err="1" smtClean="0"/>
              <a:t>карально-репресивного</a:t>
            </a:r>
            <a:r>
              <a:rPr lang="ru-RU" dirty="0" smtClean="0"/>
              <a:t> арсеналу </a:t>
            </a:r>
            <a:r>
              <a:rPr lang="ru-RU" dirty="0" err="1" smtClean="0"/>
              <a:t>партійно-радянських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«</a:t>
            </a:r>
            <a:r>
              <a:rPr lang="ru-RU" dirty="0" err="1" smtClean="0"/>
              <a:t>злісних</a:t>
            </a:r>
            <a:r>
              <a:rPr lang="ru-RU" dirty="0" smtClean="0"/>
              <a:t> </a:t>
            </a:r>
            <a:r>
              <a:rPr lang="ru-RU" dirty="0" err="1" smtClean="0"/>
              <a:t>утримувачів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283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714752"/>
            <a:ext cx="25003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Охорона</a:t>
            </a:r>
            <a:r>
              <a:rPr lang="ru-RU" sz="1400" b="1" dirty="0" smtClean="0">
                <a:solidFill>
                  <a:schemeClr val="bg1"/>
                </a:solidFill>
              </a:rPr>
              <a:t> зерна </a:t>
            </a:r>
            <a:r>
              <a:rPr lang="ru-RU" sz="1400" b="1" dirty="0" err="1" smtClean="0">
                <a:solidFill>
                  <a:schemeClr val="bg1"/>
                </a:solidFill>
              </a:rPr>
              <a:t>від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голодних</a:t>
            </a:r>
            <a:r>
              <a:rPr lang="ru-RU" sz="1400" b="1" dirty="0" smtClean="0">
                <a:solidFill>
                  <a:schemeClr val="bg1"/>
                </a:solidFill>
              </a:rPr>
              <a:t> селян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71480"/>
            <a:ext cx="4572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Шість</a:t>
            </a:r>
            <a:r>
              <a:rPr lang="ru-RU" sz="2000" dirty="0" smtClean="0"/>
              <a:t> перших </a:t>
            </a:r>
            <a:r>
              <a:rPr lang="ru-RU" sz="2000" dirty="0" err="1" smtClean="0"/>
              <a:t>експериментальних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сіл</a:t>
            </a:r>
            <a:r>
              <a:rPr lang="ru-RU" sz="2000" dirty="0" smtClean="0"/>
              <a:t>, </a:t>
            </a:r>
            <a:r>
              <a:rPr lang="ru-RU" sz="2000" dirty="0" err="1" smtClean="0"/>
              <a:t>занесених</a:t>
            </a:r>
            <a:r>
              <a:rPr lang="ru-RU" sz="2000" dirty="0" smtClean="0"/>
              <a:t> на «</a:t>
            </a:r>
            <a:r>
              <a:rPr lang="ru-RU" sz="2000" dirty="0" err="1" smtClean="0"/>
              <a:t>чорну</a:t>
            </a:r>
            <a:r>
              <a:rPr lang="ru-RU" sz="2000" dirty="0" smtClean="0"/>
              <a:t> </a:t>
            </a:r>
            <a:r>
              <a:rPr lang="ru-RU" sz="2000" dirty="0" err="1" smtClean="0"/>
              <a:t>дошку</a:t>
            </a:r>
            <a:r>
              <a:rPr lang="ru-RU" sz="2000" dirty="0" smtClean="0"/>
              <a:t>», стали </a:t>
            </a:r>
            <a:r>
              <a:rPr lang="ru-RU" sz="2000" dirty="0" err="1" smtClean="0"/>
              <a:t>випробувальним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майданчиком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сталінської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знищення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національною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ознакою</a:t>
            </a:r>
            <a:r>
              <a:rPr lang="ru-RU" sz="2000" dirty="0" smtClean="0"/>
              <a:t>.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30 тис.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селян перших шести </a:t>
            </a:r>
            <a:r>
              <a:rPr lang="ru-RU" sz="2000" dirty="0" err="1" smtClean="0"/>
              <a:t>сіл</a:t>
            </a:r>
            <a:r>
              <a:rPr lang="ru-RU" sz="2000" dirty="0" smtClean="0"/>
              <a:t> </a:t>
            </a:r>
            <a:r>
              <a:rPr lang="ru-RU" sz="2000" dirty="0" err="1" smtClean="0"/>
              <a:t>опинилося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резервації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приречене</a:t>
            </a:r>
            <a:r>
              <a:rPr lang="ru-RU" sz="2000" dirty="0" smtClean="0"/>
              <a:t> на «</a:t>
            </a:r>
            <a:r>
              <a:rPr lang="ru-RU" sz="2000" dirty="0" err="1" smtClean="0"/>
              <a:t>чорні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дошки</a:t>
            </a:r>
            <a:r>
              <a:rPr lang="ru-RU" sz="2000" dirty="0" smtClean="0"/>
              <a:t>»: </a:t>
            </a:r>
            <a:r>
              <a:rPr lang="ru-RU" sz="2000" dirty="0" err="1" smtClean="0"/>
              <a:t>колгоспи</a:t>
            </a:r>
            <a:r>
              <a:rPr lang="ru-RU" sz="2000" dirty="0" smtClean="0"/>
              <a:t> 82-х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руйнівний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четверта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20 листопада 1932 р. 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714752"/>
            <a:ext cx="428628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Смертність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масовою</a:t>
            </a:r>
            <a:r>
              <a:rPr lang="ru-RU" dirty="0" smtClean="0"/>
              <a:t>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категорія</a:t>
            </a:r>
            <a:r>
              <a:rPr lang="ru-RU" dirty="0" smtClean="0"/>
              <a:t> людей, особливо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до одного року, а </a:t>
            </a:r>
            <a:r>
              <a:rPr lang="ru-RU" dirty="0" err="1" smtClean="0"/>
              <a:t>також</a:t>
            </a:r>
            <a:r>
              <a:rPr lang="ru-RU" dirty="0" smtClean="0"/>
              <a:t> особи </a:t>
            </a:r>
            <a:r>
              <a:rPr lang="ru-RU" dirty="0" err="1" smtClean="0"/>
              <a:t>похилого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помирали </a:t>
            </a:r>
            <a:r>
              <a:rPr lang="ru-RU" dirty="0" err="1" smtClean="0"/>
              <a:t>відразу</a:t>
            </a:r>
            <a:r>
              <a:rPr lang="ru-RU" dirty="0" smtClean="0"/>
              <a:t>.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помирала </a:t>
            </a:r>
            <a:r>
              <a:rPr lang="ru-RU" dirty="0" err="1" smtClean="0"/>
              <a:t>від</a:t>
            </a:r>
            <a:r>
              <a:rPr lang="ru-RU" dirty="0" smtClean="0"/>
              <a:t> тифу – до 20% </a:t>
            </a:r>
            <a:r>
              <a:rPr lang="ru-RU" dirty="0" err="1" smtClean="0"/>
              <a:t>хворих</a:t>
            </a:r>
            <a:r>
              <a:rPr lang="ru-RU" dirty="0" smtClean="0"/>
              <a:t>. </a:t>
            </a:r>
            <a:r>
              <a:rPr lang="ru-RU" dirty="0" err="1" smtClean="0"/>
              <a:t>Решта</a:t>
            </a:r>
            <a:r>
              <a:rPr lang="ru-RU" dirty="0" smtClean="0"/>
              <a:t> гинула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хвороб.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Голодомору 1932-1933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померлими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3,5 до 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269760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928670"/>
            <a:ext cx="45720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Раднарком</a:t>
            </a:r>
            <a:r>
              <a:rPr lang="ru-RU" dirty="0" smtClean="0"/>
              <a:t> УСРР, </a:t>
            </a:r>
            <a:r>
              <a:rPr lang="ru-RU" dirty="0" err="1" smtClean="0"/>
              <a:t>виконуючи</a:t>
            </a:r>
            <a:r>
              <a:rPr lang="ru-RU" dirty="0" smtClean="0"/>
              <a:t> </a:t>
            </a:r>
            <a:r>
              <a:rPr lang="ru-RU" dirty="0" err="1" smtClean="0"/>
              <a:t>партійне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видав постанову «Про заходи до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».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постанови </a:t>
            </a:r>
            <a:r>
              <a:rPr lang="ru-RU" dirty="0" err="1" smtClean="0"/>
              <a:t>партійно-радянський</a:t>
            </a:r>
            <a:r>
              <a:rPr lang="ru-RU" dirty="0" smtClean="0"/>
              <a:t> тандем </a:t>
            </a:r>
            <a:r>
              <a:rPr lang="ru-RU" dirty="0" err="1" smtClean="0"/>
              <a:t>засвідчив</a:t>
            </a:r>
            <a:r>
              <a:rPr lang="ru-RU" dirty="0" smtClean="0"/>
              <a:t> початок </a:t>
            </a:r>
            <a:r>
              <a:rPr lang="ru-RU" dirty="0" err="1" smtClean="0"/>
              <a:t>антигуманної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, яка мала </a:t>
            </a:r>
            <a:r>
              <a:rPr lang="ru-RU" dirty="0" err="1" smtClean="0"/>
              <a:t>виразні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геноциду. </a:t>
            </a:r>
          </a:p>
          <a:p>
            <a:r>
              <a:rPr lang="ru-RU" dirty="0" smtClean="0"/>
              <a:t>Для «</a:t>
            </a:r>
            <a:r>
              <a:rPr lang="ru-RU" dirty="0" err="1" smtClean="0"/>
              <a:t>успішного</a:t>
            </a:r>
            <a:r>
              <a:rPr lang="ru-RU" dirty="0" smtClean="0"/>
              <a:t>»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 почали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загороджувальні</a:t>
            </a:r>
            <a:r>
              <a:rPr lang="ru-RU" dirty="0" smtClean="0"/>
              <a:t> загони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залізницях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унеможливлювали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«</a:t>
            </a:r>
            <a:r>
              <a:rPr lang="ru-RU" dirty="0" err="1" smtClean="0"/>
              <a:t>хлібонасіння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285728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трагедії</a:t>
            </a:r>
            <a:r>
              <a:rPr lang="ru-RU" dirty="0" smtClean="0"/>
              <a:t> голоду держава </a:t>
            </a:r>
            <a:r>
              <a:rPr lang="ru-RU" dirty="0" err="1" smtClean="0"/>
              <a:t>вдалася</a:t>
            </a:r>
            <a:r>
              <a:rPr lang="ru-RU" dirty="0" smtClean="0"/>
              <a:t> до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золотого запасу у </a:t>
            </a:r>
            <a:r>
              <a:rPr lang="ru-RU" dirty="0" err="1" smtClean="0"/>
              <a:t>населення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філіалів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«Торгсину»,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завищені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хліб</a:t>
            </a:r>
            <a:r>
              <a:rPr lang="ru-RU" dirty="0" smtClean="0"/>
              <a:t>. </a:t>
            </a:r>
            <a:r>
              <a:rPr lang="ru-RU" dirty="0" err="1" smtClean="0"/>
              <a:t>Голодний</a:t>
            </a:r>
            <a:r>
              <a:rPr lang="ru-RU" dirty="0" smtClean="0"/>
              <a:t> 1933-й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вирізнявся</a:t>
            </a:r>
            <a:r>
              <a:rPr lang="ru-RU" dirty="0" smtClean="0"/>
              <a:t> </a:t>
            </a:r>
            <a:r>
              <a:rPr lang="ru-RU" dirty="0" err="1" smtClean="0"/>
              <a:t>ваговими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заготовленого</a:t>
            </a:r>
            <a:r>
              <a:rPr lang="ru-RU" dirty="0" smtClean="0"/>
              <a:t> золота.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1932 р. «Торгсин» купив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хліб</a:t>
            </a:r>
            <a:r>
              <a:rPr lang="ru-RU" dirty="0" smtClean="0"/>
              <a:t> 21 т., то у 1933 р. – 44,9 т. </a:t>
            </a:r>
            <a:r>
              <a:rPr lang="ru-RU" dirty="0" err="1" smtClean="0"/>
              <a:t>побутового</a:t>
            </a:r>
            <a:r>
              <a:rPr lang="ru-RU" dirty="0" smtClean="0"/>
              <a:t> золота. За </a:t>
            </a:r>
            <a:r>
              <a:rPr lang="ru-RU" dirty="0" err="1" smtClean="0"/>
              <a:t>торсинівську</a:t>
            </a:r>
            <a:r>
              <a:rPr lang="ru-RU" dirty="0" smtClean="0"/>
              <a:t> валюту держава </a:t>
            </a:r>
            <a:r>
              <a:rPr lang="ru-RU" dirty="0" err="1" smtClean="0"/>
              <a:t>придбала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для 10-ти«</a:t>
            </a:r>
            <a:r>
              <a:rPr lang="ru-RU" dirty="0" err="1" smtClean="0"/>
              <a:t>велетнів</a:t>
            </a:r>
            <a:r>
              <a:rPr lang="ru-RU" dirty="0" smtClean="0"/>
              <a:t>» перших </a:t>
            </a:r>
            <a:r>
              <a:rPr lang="ru-RU" dirty="0" err="1" smtClean="0"/>
              <a:t>сталінських</a:t>
            </a:r>
            <a:r>
              <a:rPr lang="ru-RU" dirty="0" smtClean="0"/>
              <a:t> </a:t>
            </a:r>
            <a:r>
              <a:rPr lang="ru-RU" dirty="0" err="1" smtClean="0"/>
              <a:t>п’ятирічок</a:t>
            </a:r>
            <a:r>
              <a:rPr lang="ru-RU" dirty="0" smtClean="0"/>
              <a:t>: </a:t>
            </a:r>
            <a:r>
              <a:rPr lang="ru-RU" dirty="0" err="1" smtClean="0"/>
              <a:t>Горьківського</a:t>
            </a:r>
            <a:r>
              <a:rPr lang="ru-RU" dirty="0" smtClean="0"/>
              <a:t> автозаводу, </a:t>
            </a:r>
            <a:r>
              <a:rPr lang="ru-RU" dirty="0" err="1" smtClean="0"/>
              <a:t>Сталінградського</a:t>
            </a:r>
            <a:r>
              <a:rPr lang="ru-RU" dirty="0" smtClean="0"/>
              <a:t>, </a:t>
            </a:r>
            <a:r>
              <a:rPr lang="ru-RU" dirty="0" err="1" smtClean="0"/>
              <a:t>Челябінського</a:t>
            </a:r>
            <a:r>
              <a:rPr lang="ru-RU" dirty="0" smtClean="0"/>
              <a:t> та </a:t>
            </a:r>
            <a:r>
              <a:rPr lang="ru-RU" dirty="0" err="1" smtClean="0"/>
              <a:t>Харківського</a:t>
            </a:r>
            <a:r>
              <a:rPr lang="ru-RU" dirty="0" smtClean="0"/>
              <a:t> </a:t>
            </a:r>
            <a:r>
              <a:rPr lang="ru-RU" dirty="0" err="1" smtClean="0"/>
              <a:t>тракторних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, </a:t>
            </a:r>
            <a:r>
              <a:rPr lang="ru-RU" dirty="0" err="1" smtClean="0"/>
              <a:t>Уралмашу</a:t>
            </a:r>
            <a:r>
              <a:rPr lang="ru-RU" dirty="0" smtClean="0"/>
              <a:t>, </a:t>
            </a:r>
            <a:r>
              <a:rPr lang="ru-RU" dirty="0" err="1" smtClean="0"/>
              <a:t>Кузнецькбуду</a:t>
            </a:r>
            <a:r>
              <a:rPr lang="ru-RU" dirty="0" smtClean="0"/>
              <a:t>, </a:t>
            </a:r>
            <a:r>
              <a:rPr lang="ru-RU" dirty="0" err="1" smtClean="0"/>
              <a:t>Магнітбуду</a:t>
            </a:r>
            <a:r>
              <a:rPr lang="ru-RU" dirty="0" smtClean="0"/>
              <a:t>, </a:t>
            </a:r>
            <a:r>
              <a:rPr lang="ru-RU" dirty="0" err="1" smtClean="0"/>
              <a:t>Дніпрогесу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257</TotalTime>
  <Words>1168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Голодомор</vt:lpstr>
      <vt:lpstr>В історії пером швидким  Писали гімни і хорали.  А ті пекучі сторінки  З історії повикидали.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26</cp:revision>
  <dcterms:created xsi:type="dcterms:W3CDTF">2013-02-10T11:02:03Z</dcterms:created>
  <dcterms:modified xsi:type="dcterms:W3CDTF">2013-02-10T15:19:31Z</dcterms:modified>
</cp:coreProperties>
</file>