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4529142" cy="1470025"/>
          </a:xfr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  <a:latin typeface="Impac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78" y="5572140"/>
            <a:ext cx="5543544" cy="752468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7030A0"/>
                </a:solidFill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301A0-6F35-4F9F-AFB3-2340A3DC03E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4400" b="1" kern="1200" smtClean="0">
          <a:solidFill>
            <a:schemeClr val="accent6">
              <a:lumMod val="75000"/>
            </a:schemeClr>
          </a:solidFill>
          <a:latin typeface="Impac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7030A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7030A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Пилявецька</a:t>
            </a:r>
            <a:r>
              <a:rPr lang="ru-RU" dirty="0" smtClean="0"/>
              <a:t> битва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ru-RU" dirty="0" smtClean="0"/>
              <a:t>•</a:t>
            </a:r>
            <a:r>
              <a:rPr lang="ru-RU" dirty="0" err="1" smtClean="0"/>
              <a:t>Передумови</a:t>
            </a:r>
            <a:endParaRPr lang="ru-RU" dirty="0" smtClean="0"/>
          </a:p>
          <a:p>
            <a:pPr marL="457200" lvl="1" indent="0">
              <a:buNone/>
            </a:pPr>
            <a:r>
              <a:rPr lang="uk-UA" dirty="0" err="1" smtClean="0"/>
              <a:t>•Хід</a:t>
            </a:r>
            <a:r>
              <a:rPr lang="uk-UA" dirty="0" smtClean="0"/>
              <a:t> битви</a:t>
            </a:r>
          </a:p>
          <a:p>
            <a:pPr marL="457200" lvl="1" indent="0">
              <a:buNone/>
            </a:pPr>
            <a:r>
              <a:rPr lang="uk-UA" dirty="0" err="1" smtClean="0"/>
              <a:t>•Наслідки</a:t>
            </a:r>
            <a:endParaRPr lang="ru-RU" dirty="0" smtClean="0"/>
          </a:p>
          <a:p>
            <a:pPr marL="457200" lvl="1" indent="0"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Передумови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dirty="0" err="1" smtClean="0"/>
              <a:t>•</a:t>
            </a:r>
            <a:r>
              <a:rPr lang="uk-UA" sz="2400" dirty="0" err="1" smtClean="0"/>
              <a:t>Звільнення</a:t>
            </a:r>
            <a:r>
              <a:rPr lang="uk-UA" sz="2400" dirty="0" smtClean="0"/>
              <a:t> </a:t>
            </a:r>
            <a:r>
              <a:rPr lang="uk-UA" sz="2400" dirty="0" err="1" smtClean="0"/>
              <a:t>воєводст</a:t>
            </a:r>
            <a:r>
              <a:rPr lang="uk-UA" sz="2400" dirty="0" smtClean="0"/>
              <a:t> з-під влади </a:t>
            </a:r>
            <a:r>
              <a:rPr lang="uk-UA" sz="2400" dirty="0" err="1" smtClean="0"/>
              <a:t>хляхетської</a:t>
            </a:r>
            <a:r>
              <a:rPr lang="uk-UA" sz="2400" dirty="0" smtClean="0"/>
              <a:t> Польщі</a:t>
            </a:r>
          </a:p>
          <a:p>
            <a:pPr marL="0" indent="0">
              <a:buNone/>
            </a:pPr>
            <a:r>
              <a:rPr lang="uk-UA" sz="2400" dirty="0" err="1" smtClean="0"/>
              <a:t>•Активізація</a:t>
            </a:r>
            <a:r>
              <a:rPr lang="uk-UA" sz="2400" dirty="0" smtClean="0"/>
              <a:t> дій повстанців у Галичині і на Волині</a:t>
            </a:r>
          </a:p>
          <a:p>
            <a:pPr marL="0" indent="0">
              <a:buNone/>
            </a:pPr>
            <a:r>
              <a:rPr lang="uk-UA" sz="2400" dirty="0" err="1" smtClean="0"/>
              <a:t>•Порушення</a:t>
            </a:r>
            <a:r>
              <a:rPr lang="uk-UA" sz="2400" dirty="0" smtClean="0"/>
              <a:t> умов перемир’я</a:t>
            </a:r>
          </a:p>
          <a:p>
            <a:pPr marL="0" indent="0">
              <a:buNone/>
            </a:pPr>
            <a:r>
              <a:rPr lang="uk-UA" sz="2400" dirty="0" err="1" smtClean="0"/>
              <a:t>•Формування</a:t>
            </a:r>
            <a:r>
              <a:rPr lang="uk-UA" sz="2400" dirty="0" smtClean="0"/>
              <a:t> польським урядом армії в районі </a:t>
            </a:r>
            <a:r>
              <a:rPr lang="uk-UA" sz="2400" dirty="0" err="1" smtClean="0"/>
              <a:t>Глинян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dirty="0" err="1" smtClean="0"/>
              <a:t>•Неспроможність</a:t>
            </a:r>
            <a:r>
              <a:rPr lang="uk-UA" sz="2400" dirty="0" smtClean="0"/>
              <a:t> панівних кіл створити єдине командування каральним військом</a:t>
            </a:r>
          </a:p>
          <a:p>
            <a:pPr marL="0" indent="0">
              <a:buNone/>
            </a:pPr>
            <a:r>
              <a:rPr lang="uk-UA" sz="2400" dirty="0" err="1" smtClean="0"/>
              <a:t>•Виступання</a:t>
            </a:r>
            <a:r>
              <a:rPr lang="uk-UA" sz="2400" dirty="0" smtClean="0"/>
              <a:t> війська з місця свого базування на Волинь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65135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Хід битви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Пилявцями</a:t>
            </a:r>
            <a:r>
              <a:rPr lang="ru-RU" dirty="0"/>
              <a:t>, на правому </a:t>
            </a:r>
            <a:r>
              <a:rPr lang="ru-RU" dirty="0" err="1"/>
              <a:t>березі</a:t>
            </a:r>
            <a:r>
              <a:rPr lang="ru-RU" dirty="0"/>
              <a:t> </a:t>
            </a:r>
            <a:r>
              <a:rPr lang="ru-RU" dirty="0" err="1"/>
              <a:t>ріки</a:t>
            </a:r>
            <a:r>
              <a:rPr lang="ru-RU" dirty="0"/>
              <a:t> </a:t>
            </a:r>
            <a:r>
              <a:rPr lang="ru-RU" dirty="0" err="1"/>
              <a:t>Ікви</a:t>
            </a:r>
            <a:r>
              <a:rPr lang="ru-RU" dirty="0"/>
              <a:t> (за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Пиляви</a:t>
            </a:r>
            <a:r>
              <a:rPr lang="ru-RU" dirty="0"/>
              <a:t>)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військо</a:t>
            </a:r>
            <a:r>
              <a:rPr lang="ru-RU" dirty="0"/>
              <a:t> </a:t>
            </a:r>
            <a:r>
              <a:rPr lang="ru-RU" dirty="0" err="1"/>
              <a:t>збудувало</a:t>
            </a:r>
            <a:r>
              <a:rPr lang="ru-RU" dirty="0"/>
              <a:t> добре </a:t>
            </a:r>
            <a:r>
              <a:rPr lang="ru-RU" dirty="0" err="1"/>
              <a:t>укріплений</a:t>
            </a:r>
            <a:r>
              <a:rPr lang="ru-RU" dirty="0"/>
              <a:t> </a:t>
            </a:r>
            <a:r>
              <a:rPr lang="ru-RU" dirty="0" err="1"/>
              <a:t>табір</a:t>
            </a:r>
            <a:r>
              <a:rPr lang="ru-RU" dirty="0"/>
              <a:t>. </a:t>
            </a:r>
            <a:r>
              <a:rPr lang="ru-RU" dirty="0" err="1"/>
              <a:t>Окремо</a:t>
            </a:r>
            <a:r>
              <a:rPr lang="ru-RU" dirty="0"/>
              <a:t>, на </a:t>
            </a:r>
            <a:r>
              <a:rPr lang="ru-RU" dirty="0" err="1"/>
              <a:t>лівому</a:t>
            </a:r>
            <a:r>
              <a:rPr lang="ru-RU" dirty="0"/>
              <a:t> </a:t>
            </a:r>
            <a:r>
              <a:rPr lang="ru-RU" dirty="0" err="1"/>
              <a:t>фланзі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сил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, </a:t>
            </a:r>
            <a:r>
              <a:rPr lang="ru-RU" dirty="0" err="1"/>
              <a:t>розташувалась</a:t>
            </a:r>
            <a:r>
              <a:rPr lang="ru-RU" dirty="0"/>
              <a:t> </a:t>
            </a:r>
            <a:r>
              <a:rPr lang="ru-RU" dirty="0" err="1"/>
              <a:t>кіннота</a:t>
            </a:r>
            <a:r>
              <a:rPr lang="ru-RU" dirty="0"/>
              <a:t> Максима Кривоноса. </a:t>
            </a:r>
            <a:r>
              <a:rPr lang="ru-RU" dirty="0" err="1"/>
              <a:t>Козацька</a:t>
            </a:r>
            <a:r>
              <a:rPr lang="ru-RU" dirty="0"/>
              <a:t> </a:t>
            </a:r>
            <a:r>
              <a:rPr lang="ru-RU" dirty="0" err="1"/>
              <a:t>піхота</a:t>
            </a:r>
            <a:r>
              <a:rPr lang="ru-RU" dirty="0"/>
              <a:t>, </a:t>
            </a:r>
            <a:r>
              <a:rPr lang="ru-RU" dirty="0" err="1"/>
              <a:t>зайняла</a:t>
            </a:r>
            <a:r>
              <a:rPr lang="ru-RU" dirty="0"/>
              <a:t> греблю,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сполучала</a:t>
            </a:r>
            <a:r>
              <a:rPr lang="ru-RU" dirty="0"/>
              <a:t> </a:t>
            </a:r>
            <a:r>
              <a:rPr lang="ru-RU" dirty="0" err="1"/>
              <a:t>обидва</a:t>
            </a:r>
            <a:r>
              <a:rPr lang="ru-RU" dirty="0"/>
              <a:t> береги </a:t>
            </a:r>
            <a:r>
              <a:rPr lang="ru-RU" dirty="0" err="1"/>
              <a:t>річки</a:t>
            </a:r>
            <a:r>
              <a:rPr lang="ru-RU" dirty="0"/>
              <a:t> і </a:t>
            </a:r>
            <a:r>
              <a:rPr lang="ru-RU" dirty="0" err="1"/>
              <a:t>збудувала</a:t>
            </a:r>
            <a:r>
              <a:rPr lang="ru-RU" dirty="0"/>
              <a:t> на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шанці</a:t>
            </a:r>
            <a:r>
              <a:rPr lang="ru-RU" dirty="0"/>
              <a:t>. </a:t>
            </a:r>
            <a:r>
              <a:rPr lang="ru-RU" dirty="0" smtClean="0"/>
              <a:t>9 </a:t>
            </a:r>
            <a:r>
              <a:rPr lang="ru-RU" dirty="0" err="1" smtClean="0"/>
              <a:t>вересня</a:t>
            </a:r>
            <a:r>
              <a:rPr lang="ru-RU" dirty="0" smtClean="0"/>
              <a:t> </a:t>
            </a:r>
            <a:r>
              <a:rPr lang="ru-RU" dirty="0"/>
              <a:t>1648 </a:t>
            </a:r>
            <a:r>
              <a:rPr lang="ru-RU" dirty="0" err="1"/>
              <a:t>надійшло</a:t>
            </a:r>
            <a:r>
              <a:rPr lang="ru-RU" dirty="0"/>
              <a:t> </a:t>
            </a:r>
            <a:r>
              <a:rPr lang="ru-RU" dirty="0" err="1"/>
              <a:t>польське</a:t>
            </a:r>
            <a:r>
              <a:rPr lang="ru-RU" dirty="0"/>
              <a:t> </a:t>
            </a:r>
            <a:r>
              <a:rPr lang="ru-RU" dirty="0" err="1"/>
              <a:t>військо</a:t>
            </a:r>
            <a:r>
              <a:rPr lang="ru-RU" dirty="0"/>
              <a:t> і стало табором на </a:t>
            </a:r>
            <a:r>
              <a:rPr lang="ru-RU" dirty="0" err="1"/>
              <a:t>протилежному</a:t>
            </a:r>
            <a:r>
              <a:rPr lang="ru-RU" dirty="0"/>
              <a:t> </a:t>
            </a:r>
            <a:r>
              <a:rPr lang="ru-RU" dirty="0" err="1"/>
              <a:t>березі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. </a:t>
            </a:r>
            <a:r>
              <a:rPr lang="ru-RU" dirty="0" err="1"/>
              <a:t>Вирішальна</a:t>
            </a:r>
            <a:r>
              <a:rPr lang="ru-RU" dirty="0"/>
              <a:t> битва </a:t>
            </a:r>
            <a:r>
              <a:rPr lang="ru-RU" dirty="0" err="1"/>
              <a:t>розпочалась</a:t>
            </a:r>
            <a:r>
              <a:rPr lang="ru-RU" dirty="0"/>
              <a:t> </a:t>
            </a:r>
            <a:r>
              <a:rPr lang="ru-RU" dirty="0" smtClean="0"/>
              <a:t>11 </a:t>
            </a:r>
            <a:r>
              <a:rPr lang="ru-RU" dirty="0" err="1"/>
              <a:t>вересня</a:t>
            </a:r>
            <a:r>
              <a:rPr lang="ru-RU" dirty="0"/>
              <a:t> 1648 </a:t>
            </a:r>
            <a:r>
              <a:rPr lang="ru-RU" dirty="0" err="1"/>
              <a:t>запеклими</a:t>
            </a:r>
            <a:r>
              <a:rPr lang="ru-RU" dirty="0"/>
              <a:t> боями за греблю через </a:t>
            </a:r>
            <a:r>
              <a:rPr lang="ru-RU" dirty="0" err="1"/>
              <a:t>річку</a:t>
            </a:r>
            <a:r>
              <a:rPr lang="ru-RU" dirty="0"/>
              <a:t> </a:t>
            </a:r>
            <a:r>
              <a:rPr lang="ru-RU" dirty="0" err="1"/>
              <a:t>Ікву</a:t>
            </a:r>
            <a:r>
              <a:rPr lang="ru-RU" dirty="0"/>
              <a:t>. </a:t>
            </a:r>
            <a:r>
              <a:rPr lang="ru-RU" dirty="0" err="1"/>
              <a:t>Польські</a:t>
            </a:r>
            <a:r>
              <a:rPr lang="ru-RU" dirty="0"/>
              <a:t> </a:t>
            </a:r>
            <a:r>
              <a:rPr lang="ru-RU" dirty="0" err="1"/>
              <a:t>корогви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командуванням</a:t>
            </a:r>
            <a:r>
              <a:rPr lang="ru-RU" dirty="0"/>
              <a:t> Я. </a:t>
            </a:r>
            <a:r>
              <a:rPr lang="ru-RU" dirty="0" err="1"/>
              <a:t>Тишкевича</a:t>
            </a:r>
            <a:r>
              <a:rPr lang="ru-RU" dirty="0"/>
              <a:t>, Йордана і </a:t>
            </a:r>
            <a:r>
              <a:rPr lang="ru-RU" dirty="0" err="1"/>
              <a:t>Осінського</a:t>
            </a:r>
            <a:r>
              <a:rPr lang="ru-RU" dirty="0"/>
              <a:t> </a:t>
            </a:r>
            <a:r>
              <a:rPr lang="ru-RU" dirty="0" err="1"/>
              <a:t>розпочали</a:t>
            </a:r>
            <a:r>
              <a:rPr lang="ru-RU" dirty="0"/>
              <a:t> штурм </a:t>
            </a:r>
            <a:r>
              <a:rPr lang="ru-RU" dirty="0" err="1"/>
              <a:t>українського</a:t>
            </a:r>
            <a:r>
              <a:rPr lang="ru-RU" dirty="0"/>
              <a:t> табору і </a:t>
            </a:r>
            <a:r>
              <a:rPr lang="ru-RU" dirty="0" err="1"/>
              <a:t>зуміли</a:t>
            </a:r>
            <a:r>
              <a:rPr lang="ru-RU" dirty="0"/>
              <a:t> </a:t>
            </a:r>
            <a:r>
              <a:rPr lang="ru-RU" dirty="0" err="1"/>
              <a:t>відкинути</a:t>
            </a:r>
            <a:r>
              <a:rPr lang="ru-RU" dirty="0"/>
              <a:t> </a:t>
            </a:r>
            <a:r>
              <a:rPr lang="ru-RU" dirty="0" err="1"/>
              <a:t>козацькі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обороняли греблю. </a:t>
            </a:r>
            <a:r>
              <a:rPr lang="ru-RU" dirty="0" err="1"/>
              <a:t>Коронні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ж через </a:t>
            </a:r>
            <a:r>
              <a:rPr lang="ru-RU" dirty="0" err="1"/>
              <a:t>неї</a:t>
            </a:r>
            <a:r>
              <a:rPr lang="ru-RU" dirty="0"/>
              <a:t> почали </a:t>
            </a:r>
            <a:r>
              <a:rPr lang="ru-RU" dirty="0" err="1"/>
              <a:t>переходити</a:t>
            </a:r>
            <a:r>
              <a:rPr lang="ru-RU" dirty="0"/>
              <a:t> на </a:t>
            </a:r>
            <a:r>
              <a:rPr lang="ru-RU" dirty="0" err="1"/>
              <a:t>правий</a:t>
            </a:r>
            <a:r>
              <a:rPr lang="ru-RU" dirty="0"/>
              <a:t> берег і </a:t>
            </a:r>
            <a:r>
              <a:rPr lang="ru-RU" dirty="0" err="1"/>
              <a:t>утворили</a:t>
            </a:r>
            <a:r>
              <a:rPr lang="ru-RU" dirty="0"/>
              <a:t> плацдарм для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наступу</a:t>
            </a:r>
            <a:r>
              <a:rPr lang="ru-RU" dirty="0"/>
              <a:t>.</a:t>
            </a:r>
          </a:p>
          <a:p>
            <a:r>
              <a:rPr lang="ru-RU" dirty="0" err="1"/>
              <a:t>Протягом</a:t>
            </a:r>
            <a:r>
              <a:rPr lang="ru-RU" dirty="0"/>
              <a:t> другого дня </a:t>
            </a:r>
            <a:r>
              <a:rPr lang="ru-RU" dirty="0" err="1"/>
              <a:t>козацька</a:t>
            </a:r>
            <a:r>
              <a:rPr lang="ru-RU" dirty="0"/>
              <a:t> </a:t>
            </a:r>
            <a:r>
              <a:rPr lang="ru-RU" dirty="0" err="1"/>
              <a:t>піхота</a:t>
            </a:r>
            <a:r>
              <a:rPr lang="ru-RU" dirty="0"/>
              <a:t> </a:t>
            </a:r>
            <a:r>
              <a:rPr lang="ru-RU" dirty="0" err="1"/>
              <a:t>відбила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на </a:t>
            </a:r>
            <a:r>
              <a:rPr lang="ru-RU" dirty="0" err="1"/>
              <a:t>греблі</a:t>
            </a:r>
            <a:r>
              <a:rPr lang="ru-RU" dirty="0"/>
              <a:t>. У </a:t>
            </a:r>
            <a:r>
              <a:rPr lang="ru-RU" dirty="0" err="1"/>
              <a:t>ніч</a:t>
            </a:r>
            <a:r>
              <a:rPr lang="ru-RU" dirty="0"/>
              <a:t> на 13(23) </a:t>
            </a:r>
            <a:r>
              <a:rPr lang="ru-RU" dirty="0" err="1"/>
              <a:t>вересня</a:t>
            </a:r>
            <a:r>
              <a:rPr lang="ru-RU" dirty="0"/>
              <a:t> 1648 у </a:t>
            </a:r>
            <a:r>
              <a:rPr lang="ru-RU" dirty="0" err="1"/>
              <a:t>козацький</a:t>
            </a:r>
            <a:r>
              <a:rPr lang="ru-RU" dirty="0"/>
              <a:t> </a:t>
            </a:r>
            <a:r>
              <a:rPr lang="ru-RU" dirty="0" err="1"/>
              <a:t>табір</a:t>
            </a:r>
            <a:r>
              <a:rPr lang="ru-RU" dirty="0"/>
              <a:t> </a:t>
            </a:r>
            <a:r>
              <a:rPr lang="ru-RU" dirty="0" err="1"/>
              <a:t>прибув</a:t>
            </a:r>
            <a:r>
              <a:rPr lang="ru-RU" dirty="0"/>
              <a:t> на </a:t>
            </a:r>
            <a:r>
              <a:rPr lang="ru-RU" dirty="0" err="1"/>
              <a:t>допомогу</a:t>
            </a:r>
            <a:r>
              <a:rPr lang="ru-RU" dirty="0"/>
              <a:t> 4-тисячний </a:t>
            </a:r>
            <a:r>
              <a:rPr lang="ru-RU" dirty="0" err="1"/>
              <a:t>загін</a:t>
            </a:r>
            <a:r>
              <a:rPr lang="ru-RU" dirty="0"/>
              <a:t> </a:t>
            </a:r>
            <a:r>
              <a:rPr lang="ru-RU" dirty="0" err="1"/>
              <a:t>буджацьких</a:t>
            </a:r>
            <a:r>
              <a:rPr lang="ru-RU" dirty="0"/>
              <a:t> татар </a:t>
            </a:r>
            <a:r>
              <a:rPr lang="ru-RU" dirty="0" err="1"/>
              <a:t>очолюваний</a:t>
            </a:r>
            <a:r>
              <a:rPr lang="ru-RU" dirty="0"/>
              <a:t> </a:t>
            </a:r>
            <a:r>
              <a:rPr lang="ru-RU" dirty="0" err="1"/>
              <a:t>Айтимир</a:t>
            </a:r>
            <a:r>
              <a:rPr lang="ru-RU" dirty="0"/>
              <a:t>-мурзою та </a:t>
            </a:r>
            <a:r>
              <a:rPr lang="ru-RU" dirty="0" err="1"/>
              <a:t>Адлаєт</a:t>
            </a:r>
            <a:r>
              <a:rPr lang="ru-RU" dirty="0"/>
              <a:t>-мурзою (на думку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, </a:t>
            </a:r>
            <a:r>
              <a:rPr lang="ru-RU" dirty="0" err="1"/>
              <a:t>татари</a:t>
            </a:r>
            <a:r>
              <a:rPr lang="ru-RU" dirty="0"/>
              <a:t> </a:t>
            </a:r>
            <a:r>
              <a:rPr lang="ru-RU" dirty="0" err="1"/>
              <a:t>прибули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15(25) </a:t>
            </a:r>
            <a:r>
              <a:rPr lang="ru-RU" dirty="0" err="1"/>
              <a:t>вересня</a:t>
            </a:r>
            <a:r>
              <a:rPr lang="ru-RU" dirty="0"/>
              <a:t> 1648, а </a:t>
            </a:r>
            <a:r>
              <a:rPr lang="ru-RU" dirty="0" err="1"/>
              <a:t>гучні</a:t>
            </a:r>
            <a:r>
              <a:rPr lang="ru-RU" dirty="0"/>
              <a:t> </a:t>
            </a:r>
            <a:r>
              <a:rPr lang="ru-RU" dirty="0" err="1"/>
              <a:t>вигуки</a:t>
            </a:r>
            <a:r>
              <a:rPr lang="ru-RU" dirty="0"/>
              <a:t> і </a:t>
            </a:r>
            <a:r>
              <a:rPr lang="ru-RU" dirty="0" err="1"/>
              <a:t>мушкетна</a:t>
            </a:r>
            <a:r>
              <a:rPr lang="ru-RU" dirty="0"/>
              <a:t> </a:t>
            </a:r>
            <a:r>
              <a:rPr lang="ru-RU" dirty="0" err="1"/>
              <a:t>стрілянина</a:t>
            </a:r>
            <a:r>
              <a:rPr lang="ru-RU" dirty="0"/>
              <a:t> у </a:t>
            </a:r>
            <a:r>
              <a:rPr lang="ru-RU" dirty="0" err="1"/>
              <a:t>козацькому</a:t>
            </a:r>
            <a:r>
              <a:rPr lang="ru-RU" dirty="0"/>
              <a:t> </a:t>
            </a:r>
            <a:r>
              <a:rPr lang="ru-RU" dirty="0" err="1"/>
              <a:t>таборі</a:t>
            </a:r>
            <a:r>
              <a:rPr lang="ru-RU" dirty="0"/>
              <a:t> </a:t>
            </a:r>
            <a:r>
              <a:rPr lang="ru-RU" dirty="0" err="1"/>
              <a:t>нібито</a:t>
            </a:r>
            <a:r>
              <a:rPr lang="ru-RU" dirty="0"/>
              <a:t> на честь </a:t>
            </a:r>
            <a:r>
              <a:rPr lang="ru-RU" dirty="0" err="1"/>
              <a:t>прибулих</a:t>
            </a:r>
            <a:r>
              <a:rPr lang="ru-RU" dirty="0"/>
              <a:t> </a:t>
            </a:r>
            <a:r>
              <a:rPr lang="ru-RU" dirty="0" err="1"/>
              <a:t>союзників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, за </a:t>
            </a:r>
            <a:r>
              <a:rPr lang="ru-RU" dirty="0" err="1"/>
              <a:t>задумом</a:t>
            </a:r>
            <a:r>
              <a:rPr lang="ru-RU" dirty="0"/>
              <a:t> Б. </a:t>
            </a:r>
            <a:r>
              <a:rPr lang="ru-RU" dirty="0" err="1"/>
              <a:t>Хмельницького</a:t>
            </a:r>
            <a:r>
              <a:rPr lang="ru-RU" dirty="0"/>
              <a:t>, ввести в </a:t>
            </a:r>
            <a:r>
              <a:rPr lang="ru-RU" dirty="0" err="1"/>
              <a:t>оману</a:t>
            </a:r>
            <a:r>
              <a:rPr lang="ru-RU" dirty="0"/>
              <a:t> </a:t>
            </a:r>
            <a:r>
              <a:rPr lang="ru-RU" dirty="0" err="1"/>
              <a:t>польське</a:t>
            </a:r>
            <a:r>
              <a:rPr lang="ru-RU" dirty="0"/>
              <a:t> </a:t>
            </a:r>
            <a:r>
              <a:rPr lang="ru-RU" dirty="0" err="1"/>
              <a:t>командування</a:t>
            </a:r>
            <a:r>
              <a:rPr lang="ru-RU" dirty="0"/>
              <a:t>. </a:t>
            </a:r>
            <a:r>
              <a:rPr lang="ru-RU" dirty="0" err="1"/>
              <a:t>Вранці</a:t>
            </a:r>
            <a:r>
              <a:rPr lang="ru-RU" dirty="0"/>
              <a:t> 13(23) </a:t>
            </a:r>
            <a:r>
              <a:rPr lang="ru-RU" dirty="0" err="1"/>
              <a:t>вересня</a:t>
            </a:r>
            <a:r>
              <a:rPr lang="ru-RU" dirty="0"/>
              <a:t> 1648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 (</a:t>
            </a:r>
            <a:r>
              <a:rPr lang="ru-RU" dirty="0" err="1"/>
              <a:t>лівим</a:t>
            </a:r>
            <a:r>
              <a:rPr lang="ru-RU" dirty="0"/>
              <a:t> флангом </a:t>
            </a:r>
            <a:r>
              <a:rPr lang="ru-RU" dirty="0" err="1"/>
              <a:t>командував</a:t>
            </a:r>
            <a:r>
              <a:rPr lang="ru-RU" dirty="0"/>
              <a:t> </a:t>
            </a:r>
            <a:r>
              <a:rPr lang="ru-RU" dirty="0" err="1"/>
              <a:t>Кривоніс</a:t>
            </a:r>
            <a:r>
              <a:rPr lang="ru-RU" dirty="0"/>
              <a:t>, центром — </a:t>
            </a:r>
            <a:r>
              <a:rPr lang="en-US" dirty="0"/>
              <a:t>I. </a:t>
            </a:r>
            <a:r>
              <a:rPr lang="ru-RU" dirty="0" err="1"/>
              <a:t>Чорнота</a:t>
            </a:r>
            <a:r>
              <a:rPr lang="ru-RU" dirty="0"/>
              <a:t>, правим —</a:t>
            </a:r>
            <a:r>
              <a:rPr lang="ru-RU" dirty="0" err="1"/>
              <a:t>Карпо</a:t>
            </a:r>
            <a:r>
              <a:rPr lang="ru-RU" dirty="0"/>
              <a:t> </a:t>
            </a:r>
            <a:r>
              <a:rPr lang="ru-RU" dirty="0" err="1"/>
              <a:t>Півторакожух</a:t>
            </a:r>
            <a:r>
              <a:rPr lang="ru-RU" dirty="0"/>
              <a:t>) </a:t>
            </a:r>
            <a:r>
              <a:rPr lang="ru-RU" dirty="0" err="1"/>
              <a:t>вишикувалась</a:t>
            </a:r>
            <a:r>
              <a:rPr lang="ru-RU" dirty="0"/>
              <a:t> в </a:t>
            </a:r>
            <a:r>
              <a:rPr lang="ru-RU" dirty="0" err="1"/>
              <a:t>бойові</a:t>
            </a:r>
            <a:r>
              <a:rPr lang="ru-RU" dirty="0"/>
              <a:t> порядки на </a:t>
            </a:r>
            <a:r>
              <a:rPr lang="ru-RU" dirty="0" err="1"/>
              <a:t>полі</a:t>
            </a:r>
            <a:r>
              <a:rPr lang="ru-RU" dirty="0"/>
              <a:t> бою. Першими нанесла удар </a:t>
            </a:r>
            <a:r>
              <a:rPr lang="ru-RU" dirty="0" err="1"/>
              <a:t>шляхетська</a:t>
            </a:r>
            <a:r>
              <a:rPr lang="ru-RU" dirty="0"/>
              <a:t> </a:t>
            </a:r>
            <a:r>
              <a:rPr lang="ru-RU" dirty="0" err="1"/>
              <a:t>кіннота</a:t>
            </a:r>
            <a:r>
              <a:rPr lang="ru-RU" dirty="0"/>
              <a:t>. </a:t>
            </a:r>
            <a:r>
              <a:rPr lang="ru-RU" dirty="0" err="1"/>
              <a:t>Витримавши</a:t>
            </a:r>
            <a:r>
              <a:rPr lang="ru-RU" dirty="0"/>
              <a:t> </a:t>
            </a:r>
            <a:r>
              <a:rPr lang="ru-RU" dirty="0" err="1"/>
              <a:t>потужній</a:t>
            </a:r>
            <a:r>
              <a:rPr lang="ru-RU" dirty="0"/>
              <a:t> натиск </a:t>
            </a:r>
            <a:r>
              <a:rPr lang="ru-RU" dirty="0" err="1"/>
              <a:t>ворожих</a:t>
            </a:r>
            <a:r>
              <a:rPr lang="ru-RU" dirty="0"/>
              <a:t> </a:t>
            </a:r>
            <a:r>
              <a:rPr lang="ru-RU" dirty="0" err="1"/>
              <a:t>хоругв</a:t>
            </a:r>
            <a:r>
              <a:rPr lang="ru-RU" dirty="0"/>
              <a:t>,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піхота</a:t>
            </a:r>
            <a:r>
              <a:rPr lang="ru-RU" dirty="0"/>
              <a:t> при </a:t>
            </a:r>
            <a:r>
              <a:rPr lang="ru-RU" dirty="0" err="1"/>
              <a:t>підтримці</a:t>
            </a:r>
            <a:r>
              <a:rPr lang="ru-RU" dirty="0"/>
              <a:t> </a:t>
            </a:r>
            <a:r>
              <a:rPr lang="ru-RU" dirty="0" err="1"/>
              <a:t>артилерії</a:t>
            </a:r>
            <a:r>
              <a:rPr lang="ru-RU" dirty="0"/>
              <a:t> </a:t>
            </a:r>
            <a:r>
              <a:rPr lang="ru-RU" dirty="0" err="1"/>
              <a:t>розпочала</a:t>
            </a:r>
            <a:r>
              <a:rPr lang="ru-RU" dirty="0"/>
              <a:t> </a:t>
            </a:r>
            <a:r>
              <a:rPr lang="ru-RU" dirty="0" err="1"/>
              <a:t>контрнаступ</a:t>
            </a:r>
            <a:r>
              <a:rPr lang="ru-RU" dirty="0"/>
              <a:t>. </a:t>
            </a:r>
            <a:r>
              <a:rPr lang="ru-RU" dirty="0" err="1"/>
              <a:t>Козацькі</a:t>
            </a:r>
            <a:r>
              <a:rPr lang="ru-RU" dirty="0"/>
              <a:t> полки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оволоділи</a:t>
            </a:r>
            <a:r>
              <a:rPr lang="ru-RU" dirty="0"/>
              <a:t> греблею, </a:t>
            </a:r>
            <a:r>
              <a:rPr lang="ru-RU" dirty="0" err="1"/>
              <a:t>перейшли</a:t>
            </a:r>
            <a:r>
              <a:rPr lang="ru-RU" dirty="0"/>
              <a:t> на </a:t>
            </a:r>
            <a:r>
              <a:rPr lang="ru-RU" dirty="0" err="1"/>
              <a:t>лівий</a:t>
            </a:r>
            <a:r>
              <a:rPr lang="ru-RU" dirty="0"/>
              <a:t> берег і почали </a:t>
            </a:r>
            <a:r>
              <a:rPr lang="ru-RU" dirty="0" err="1"/>
              <a:t>шикуватись</a:t>
            </a:r>
            <a:r>
              <a:rPr lang="ru-RU" dirty="0"/>
              <a:t> у </a:t>
            </a:r>
            <a:r>
              <a:rPr lang="ru-RU" dirty="0" err="1"/>
              <a:t>бойові</a:t>
            </a:r>
            <a:r>
              <a:rPr lang="ru-RU" dirty="0"/>
              <a:t> порядки. Не </a:t>
            </a:r>
            <a:r>
              <a:rPr lang="ru-RU" dirty="0" err="1"/>
              <a:t>витримавши</a:t>
            </a:r>
            <a:r>
              <a:rPr lang="ru-RU" dirty="0"/>
              <a:t> натиску і </a:t>
            </a:r>
            <a:r>
              <a:rPr lang="ru-RU" dirty="0" err="1"/>
              <a:t>піддавшись</a:t>
            </a:r>
            <a:r>
              <a:rPr lang="ru-RU" dirty="0"/>
              <a:t> </a:t>
            </a:r>
            <a:r>
              <a:rPr lang="ru-RU" dirty="0" err="1"/>
              <a:t>всезростаючій</a:t>
            </a:r>
            <a:r>
              <a:rPr lang="ru-RU" dirty="0"/>
              <a:t> </a:t>
            </a:r>
            <a:r>
              <a:rPr lang="ru-RU" dirty="0" err="1"/>
              <a:t>паніці</a:t>
            </a:r>
            <a:r>
              <a:rPr lang="ru-RU" dirty="0"/>
              <a:t>, </a:t>
            </a:r>
            <a:r>
              <a:rPr lang="ru-RU" dirty="0" err="1"/>
              <a:t>польські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почали </a:t>
            </a:r>
            <a:r>
              <a:rPr lang="ru-RU" dirty="0" err="1"/>
              <a:t>безладно</a:t>
            </a:r>
            <a:r>
              <a:rPr lang="ru-RU" dirty="0"/>
              <a:t> </a:t>
            </a:r>
            <a:r>
              <a:rPr lang="ru-RU" dirty="0" err="1"/>
              <a:t>відступати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розгрому</a:t>
            </a:r>
            <a:r>
              <a:rPr lang="ru-RU" dirty="0"/>
              <a:t>, </a:t>
            </a:r>
            <a:r>
              <a:rPr lang="ru-RU" dirty="0" err="1"/>
              <a:t>польське</a:t>
            </a:r>
            <a:r>
              <a:rPr lang="ru-RU" dirty="0"/>
              <a:t> </a:t>
            </a:r>
            <a:r>
              <a:rPr lang="ru-RU" dirty="0" err="1"/>
              <a:t>командування</a:t>
            </a:r>
            <a:r>
              <a:rPr lang="ru-RU" dirty="0"/>
              <a:t> </a:t>
            </a:r>
            <a:r>
              <a:rPr lang="ru-RU" dirty="0" err="1"/>
              <a:t>відкликало</a:t>
            </a:r>
            <a:r>
              <a:rPr lang="ru-RU" dirty="0"/>
              <a:t> з поля бою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і </a:t>
            </a:r>
            <a:r>
              <a:rPr lang="ru-RU" dirty="0" err="1"/>
              <a:t>розпорядилось</a:t>
            </a:r>
            <a:r>
              <a:rPr lang="ru-RU" dirty="0"/>
              <a:t> </a:t>
            </a:r>
            <a:r>
              <a:rPr lang="ru-RU" dirty="0" err="1"/>
              <a:t>підготуватись</a:t>
            </a:r>
            <a:r>
              <a:rPr lang="ru-RU" dirty="0"/>
              <a:t> до </a:t>
            </a:r>
            <a:r>
              <a:rPr lang="ru-RU" dirty="0" err="1"/>
              <a:t>відходу</a:t>
            </a:r>
            <a:r>
              <a:rPr lang="ru-RU" dirty="0"/>
              <a:t> табором.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вечір</a:t>
            </a:r>
            <a:r>
              <a:rPr lang="ru-RU" dirty="0"/>
              <a:t> в </a:t>
            </a:r>
            <a:r>
              <a:rPr lang="ru-RU" dirty="0" err="1"/>
              <a:t>погоні</a:t>
            </a:r>
            <a:r>
              <a:rPr lang="ru-RU" dirty="0"/>
              <a:t> за ворогом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піхота</a:t>
            </a:r>
            <a:r>
              <a:rPr lang="ru-RU" dirty="0"/>
              <a:t> на </a:t>
            </a:r>
            <a:r>
              <a:rPr lang="ru-RU" dirty="0" err="1"/>
              <a:t>чолі</a:t>
            </a:r>
            <a:r>
              <a:rPr lang="ru-RU" dirty="0"/>
              <a:t> з самим </a:t>
            </a:r>
            <a:r>
              <a:rPr lang="ru-RU" dirty="0" err="1"/>
              <a:t>гетьманом</a:t>
            </a:r>
            <a:r>
              <a:rPr lang="ru-RU" dirty="0"/>
              <a:t> Б. </a:t>
            </a:r>
            <a:r>
              <a:rPr lang="ru-RU" dirty="0" err="1"/>
              <a:t>Хмельницьким</a:t>
            </a:r>
            <a:r>
              <a:rPr lang="ru-RU" dirty="0"/>
              <a:t> </a:t>
            </a:r>
            <a:r>
              <a:rPr lang="ru-RU" dirty="0" err="1"/>
              <a:t>дійшла</a:t>
            </a:r>
            <a:r>
              <a:rPr lang="ru-RU" dirty="0"/>
              <a:t> аж до перших </a:t>
            </a:r>
            <a:r>
              <a:rPr lang="ru-RU" dirty="0" err="1"/>
              <a:t>рядів</a:t>
            </a:r>
            <a:r>
              <a:rPr lang="ru-RU" dirty="0"/>
              <a:t> </a:t>
            </a:r>
            <a:r>
              <a:rPr lang="ru-RU" dirty="0" err="1"/>
              <a:t>польського</a:t>
            </a:r>
            <a:r>
              <a:rPr lang="ru-RU" dirty="0"/>
              <a:t> табору. В </a:t>
            </a:r>
            <a:r>
              <a:rPr lang="ru-RU" dirty="0" err="1"/>
              <a:t>ніч</a:t>
            </a:r>
            <a:r>
              <a:rPr lang="ru-RU" dirty="0"/>
              <a:t> на 14(24) </a:t>
            </a:r>
            <a:r>
              <a:rPr lang="ru-RU" dirty="0" err="1"/>
              <a:t>вересня</a:t>
            </a:r>
            <a:r>
              <a:rPr lang="ru-RU" dirty="0"/>
              <a:t> 1648 </a:t>
            </a:r>
            <a:r>
              <a:rPr lang="ru-RU" dirty="0" err="1"/>
              <a:t>польське</a:t>
            </a:r>
            <a:r>
              <a:rPr lang="ru-RU" dirty="0"/>
              <a:t> </a:t>
            </a:r>
            <a:r>
              <a:rPr lang="ru-RU" dirty="0" err="1"/>
              <a:t>командування</a:t>
            </a:r>
            <a:r>
              <a:rPr lang="ru-RU" dirty="0"/>
              <a:t> </a:t>
            </a:r>
            <a:r>
              <a:rPr lang="ru-RU" dirty="0" err="1"/>
              <a:t>розпочало</a:t>
            </a:r>
            <a:r>
              <a:rPr lang="ru-RU" dirty="0"/>
              <a:t> </a:t>
            </a:r>
            <a:r>
              <a:rPr lang="ru-RU" dirty="0" err="1"/>
              <a:t>відступ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незабаром</a:t>
            </a:r>
            <a:r>
              <a:rPr lang="ru-RU" dirty="0"/>
              <a:t> </a:t>
            </a:r>
            <a:r>
              <a:rPr lang="ru-RU" dirty="0" err="1"/>
              <a:t>перетворився</a:t>
            </a:r>
            <a:r>
              <a:rPr lang="ru-RU" dirty="0"/>
              <a:t> в </a:t>
            </a:r>
            <a:r>
              <a:rPr lang="ru-RU" dirty="0" err="1"/>
              <a:t>панічну</a:t>
            </a:r>
            <a:r>
              <a:rPr lang="ru-RU" dirty="0"/>
              <a:t> </a:t>
            </a:r>
            <a:r>
              <a:rPr lang="ru-RU" dirty="0" err="1"/>
              <a:t>втечу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1261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Наслідки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err="1" smtClean="0"/>
              <a:t>•Українська</a:t>
            </a:r>
            <a:r>
              <a:rPr lang="uk-UA" dirty="0" smtClean="0"/>
              <a:t> армія захопила всю ворожу артилерію</a:t>
            </a:r>
          </a:p>
          <a:p>
            <a:pPr marL="0" indent="0">
              <a:buNone/>
            </a:pPr>
            <a:r>
              <a:rPr lang="uk-UA" dirty="0" err="1" smtClean="0"/>
              <a:t>•Велике</a:t>
            </a:r>
            <a:r>
              <a:rPr lang="uk-UA" dirty="0" smtClean="0"/>
              <a:t> воєнно-політичне значення </a:t>
            </a:r>
          </a:p>
          <a:p>
            <a:pPr marL="0" indent="0">
              <a:buNone/>
            </a:pPr>
            <a:r>
              <a:rPr lang="uk-UA" dirty="0" err="1" smtClean="0"/>
              <a:t>•Польська</a:t>
            </a:r>
            <a:r>
              <a:rPr lang="uk-UA" dirty="0" smtClean="0"/>
              <a:t> армія повністю </a:t>
            </a:r>
            <a:r>
              <a:rPr lang="uk-UA" dirty="0" err="1" smtClean="0"/>
              <a:t>розгромленна</a:t>
            </a:r>
            <a:endParaRPr lang="uk-UA" dirty="0" smtClean="0"/>
          </a:p>
          <a:p>
            <a:pPr marL="0" indent="0">
              <a:buNone/>
            </a:pPr>
            <a:r>
              <a:rPr lang="uk-UA" dirty="0" err="1" smtClean="0"/>
              <a:t>•Створилися</a:t>
            </a:r>
            <a:r>
              <a:rPr lang="uk-UA" dirty="0" smtClean="0"/>
              <a:t> сприятливі умови для визволення всіх західноукраїнських земель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820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P102538272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0FEF848-419D-42F3-BF1D-92A4EE6CD8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TP102538272_template</Template>
  <TotalTime>66</TotalTime>
  <Words>430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TP102538272_template</vt:lpstr>
      <vt:lpstr>Пилявецька битва</vt:lpstr>
      <vt:lpstr>План</vt:lpstr>
      <vt:lpstr>Передумови</vt:lpstr>
      <vt:lpstr>Хід битви</vt:lpstr>
      <vt:lpstr>Наслідки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Пилявецька битва</dc:title>
  <dc:creator>shark</dc:creator>
  <cp:lastModifiedBy>shark</cp:lastModifiedBy>
  <cp:revision>5</cp:revision>
  <dcterms:created xsi:type="dcterms:W3CDTF">2014-12-07T16:00:17Z</dcterms:created>
  <dcterms:modified xsi:type="dcterms:W3CDTF">2014-12-07T17:07:16Z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TC025382739991</vt:lpwstr>
  </property>
</Properties>
</file>