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9DA110-E6C6-45B1-AECA-4C1A80263BF0}" type="datetimeFigureOut">
              <a:rPr lang="uk-UA" smtClean="0"/>
              <a:t>11.02.2014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BAB9A4-88E6-4DAE-80E9-E83AEC2AF00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829" y="2204864"/>
            <a:ext cx="791447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Українське образотворче </a:t>
            </a:r>
          </a:p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та</a:t>
            </a:r>
          </a:p>
          <a:p>
            <a:pPr algn="ctr"/>
            <a:r>
              <a:rPr lang="uk-UA" sz="4400" b="1" dirty="0">
                <a:solidFill>
                  <a:srgbClr val="002060"/>
                </a:solidFill>
              </a:rPr>
              <a:t>м</a:t>
            </a:r>
            <a:r>
              <a:rPr lang="uk-UA" sz="4400" b="1" dirty="0" smtClean="0">
                <a:solidFill>
                  <a:srgbClr val="002060"/>
                </a:solidFill>
              </a:rPr>
              <a:t>узичне мистецтво в ХІХ ст.</a:t>
            </a:r>
            <a:endParaRPr lang="uk-UA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6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3951" y="1412776"/>
            <a:ext cx="6727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Українське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образотворче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мистецтво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ХІХ ст.</a:t>
            </a:r>
            <a:endParaRPr lang="ru-RU" sz="2400" b="1" cap="none" spc="0" dirty="0">
              <a:ln w="11430"/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863" y="2180658"/>
            <a:ext cx="75608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 </a:t>
            </a:r>
            <a:r>
              <a:rPr lang="ru-RU" sz="1400" b="1" dirty="0" err="1"/>
              <a:t>першій</a:t>
            </a:r>
            <a:r>
              <a:rPr lang="ru-RU" sz="1400" b="1" dirty="0"/>
              <a:t> </a:t>
            </a:r>
            <a:r>
              <a:rPr lang="ru-RU" sz="1400" b="1" dirty="0" err="1"/>
              <a:t>половині</a:t>
            </a:r>
            <a:r>
              <a:rPr lang="ru-RU" sz="1400" b="1" dirty="0"/>
              <a:t> XIX ст. </a:t>
            </a:r>
            <a:r>
              <a:rPr lang="ru-RU" sz="1400" b="1" dirty="0" err="1"/>
              <a:t>розвивається</a:t>
            </a:r>
            <a:r>
              <a:rPr lang="ru-RU" sz="1400" b="1" dirty="0"/>
              <a:t> </a:t>
            </a:r>
            <a:r>
              <a:rPr lang="ru-RU" sz="1400" b="1" dirty="0" err="1"/>
              <a:t>станко­вий</a:t>
            </a:r>
            <a:r>
              <a:rPr lang="ru-RU" sz="1400" b="1" dirty="0"/>
              <a:t> </a:t>
            </a:r>
            <a:r>
              <a:rPr lang="ru-RU" sz="1400" b="1" dirty="0" err="1"/>
              <a:t>живопис</a:t>
            </a:r>
            <a:r>
              <a:rPr lang="ru-RU" sz="1400" b="1" dirty="0"/>
              <a:t>. </a:t>
            </a:r>
            <a:r>
              <a:rPr lang="ru-RU" sz="1400" b="1" dirty="0" err="1"/>
              <a:t>Поширюється</a:t>
            </a:r>
            <a:r>
              <a:rPr lang="ru-RU" sz="1400" b="1" dirty="0"/>
              <a:t> автопортрет, </a:t>
            </a:r>
            <a:r>
              <a:rPr lang="ru-RU" sz="1400" b="1" dirty="0" err="1"/>
              <a:t>зростає</a:t>
            </a:r>
            <a:r>
              <a:rPr lang="ru-RU" sz="1400" b="1" dirty="0"/>
              <a:t> </a:t>
            </a:r>
            <a:r>
              <a:rPr lang="ru-RU" sz="1400" b="1" dirty="0" err="1"/>
              <a:t>інтерес</a:t>
            </a:r>
            <a:r>
              <a:rPr lang="ru-RU" sz="1400" b="1" dirty="0"/>
              <a:t> до камерного портрету, </a:t>
            </a:r>
            <a:r>
              <a:rPr lang="ru-RU" sz="1400" b="1" dirty="0" err="1"/>
              <a:t>мініатюри</a:t>
            </a:r>
            <a:r>
              <a:rPr lang="ru-RU" sz="1400" b="1" dirty="0"/>
              <a:t>. </a:t>
            </a:r>
            <a:r>
              <a:rPr lang="ru-RU" sz="1400" b="1" dirty="0" err="1"/>
              <a:t>Видатним</a:t>
            </a:r>
            <a:r>
              <a:rPr lang="ru-RU" sz="1400" b="1" dirty="0"/>
              <a:t> </a:t>
            </a:r>
            <a:r>
              <a:rPr lang="ru-RU" sz="1400" b="1" dirty="0" err="1"/>
              <a:t>представни­ком</a:t>
            </a:r>
            <a:r>
              <a:rPr lang="ru-RU" sz="1400" b="1" dirty="0"/>
              <a:t> </a:t>
            </a:r>
            <a:r>
              <a:rPr lang="ru-RU" sz="1400" b="1" dirty="0" err="1"/>
              <a:t>українського</a:t>
            </a:r>
            <a:r>
              <a:rPr lang="ru-RU" sz="1400" b="1" dirty="0"/>
              <a:t> </a:t>
            </a:r>
            <a:r>
              <a:rPr lang="ru-RU" sz="1400" b="1" dirty="0" err="1"/>
              <a:t>реалістичного</a:t>
            </a:r>
            <a:r>
              <a:rPr lang="ru-RU" sz="1400" b="1" dirty="0"/>
              <a:t> портретного </a:t>
            </a:r>
            <a:r>
              <a:rPr lang="ru-RU" sz="1400" b="1" dirty="0" err="1"/>
              <a:t>живопису</a:t>
            </a:r>
            <a:r>
              <a:rPr lang="ru-RU" sz="1400" b="1" dirty="0"/>
              <a:t> </a:t>
            </a:r>
            <a:r>
              <a:rPr lang="ru-RU" sz="1400" b="1" dirty="0" err="1"/>
              <a:t>був</a:t>
            </a:r>
            <a:r>
              <a:rPr lang="ru-RU" sz="1400" b="1" dirty="0"/>
              <a:t> В. </a:t>
            </a:r>
            <a:r>
              <a:rPr lang="ru-RU" sz="1400" b="1" dirty="0" err="1"/>
              <a:t>Тропінін</a:t>
            </a:r>
            <a:r>
              <a:rPr lang="ru-RU" sz="1400" b="1" dirty="0"/>
              <a:t>. Художник створив </a:t>
            </a:r>
            <a:r>
              <a:rPr lang="ru-RU" sz="1400" b="1" dirty="0" err="1"/>
              <a:t>узагальнений</a:t>
            </a:r>
            <a:r>
              <a:rPr lang="ru-RU" sz="1400" b="1" dirty="0"/>
              <a:t> образ </a:t>
            </a:r>
            <a:r>
              <a:rPr lang="ru-RU" sz="1400" b="1" dirty="0" err="1"/>
              <a:t>пред­ставника</a:t>
            </a:r>
            <a:r>
              <a:rPr lang="ru-RU" sz="1400" b="1" dirty="0"/>
              <a:t> </a:t>
            </a:r>
            <a:r>
              <a:rPr lang="ru-RU" sz="1400" b="1" dirty="0" err="1"/>
              <a:t>українського</a:t>
            </a:r>
            <a:r>
              <a:rPr lang="ru-RU" sz="1400" b="1" dirty="0"/>
              <a:t> народу ("</a:t>
            </a:r>
            <a:r>
              <a:rPr lang="ru-RU" sz="1400" b="1" dirty="0" err="1"/>
              <a:t>Українець</a:t>
            </a:r>
            <a:r>
              <a:rPr lang="ru-RU" sz="1400" b="1" dirty="0"/>
              <a:t>", "</a:t>
            </a:r>
            <a:r>
              <a:rPr lang="ru-RU" sz="1400" b="1" dirty="0" err="1"/>
              <a:t>Український</a:t>
            </a:r>
            <a:r>
              <a:rPr lang="ru-RU" sz="1400" b="1" dirty="0"/>
              <a:t> селянин", "</a:t>
            </a:r>
            <a:r>
              <a:rPr lang="ru-RU" sz="1400" b="1" dirty="0" err="1"/>
              <a:t>Дівчина</a:t>
            </a:r>
            <a:r>
              <a:rPr lang="ru-RU" sz="1400" b="1" dirty="0"/>
              <a:t> з </a:t>
            </a:r>
            <a:r>
              <a:rPr lang="ru-RU" sz="1400" b="1" dirty="0" err="1"/>
              <a:t>Поділля</a:t>
            </a:r>
            <a:r>
              <a:rPr lang="ru-RU" sz="1400" b="1" dirty="0"/>
              <a:t>").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61" y="3345462"/>
            <a:ext cx="1939850" cy="250842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1" y="3717032"/>
            <a:ext cx="1568619" cy="20594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3564324"/>
            <a:ext cx="1872208" cy="24165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048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85" y="2167593"/>
            <a:ext cx="2168439" cy="188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23" y="3385937"/>
            <a:ext cx="1944216" cy="245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38" y="2058346"/>
            <a:ext cx="1728192" cy="210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1124744"/>
            <a:ext cx="7142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Реалістичні</a:t>
            </a:r>
            <a:r>
              <a:rPr lang="ru-RU" b="1" dirty="0" smtClean="0"/>
              <a:t> </a:t>
            </a:r>
            <a:r>
              <a:rPr lang="ru-RU" b="1" dirty="0" err="1" smtClean="0"/>
              <a:t>традиції</a:t>
            </a:r>
            <a:r>
              <a:rPr lang="ru-RU" b="1" dirty="0" smtClean="0"/>
              <a:t> В. </a:t>
            </a:r>
            <a:r>
              <a:rPr lang="ru-RU" b="1" dirty="0" err="1" smtClean="0"/>
              <a:t>Тропініна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українському</a:t>
            </a:r>
            <a:r>
              <a:rPr lang="ru-RU" b="1" dirty="0" smtClean="0"/>
              <a:t> портретному </a:t>
            </a:r>
            <a:r>
              <a:rPr lang="ru-RU" b="1" dirty="0" err="1" smtClean="0"/>
              <a:t>мистецтві</a:t>
            </a:r>
            <a:r>
              <a:rPr lang="ru-RU" b="1" dirty="0" smtClean="0"/>
              <a:t> </a:t>
            </a:r>
            <a:r>
              <a:rPr lang="ru-RU" b="1" dirty="0" err="1" smtClean="0"/>
              <a:t>першої</a:t>
            </a:r>
            <a:r>
              <a:rPr lang="ru-RU" b="1" dirty="0" smtClean="0"/>
              <a:t> </a:t>
            </a:r>
            <a:r>
              <a:rPr lang="ru-RU" b="1" dirty="0" err="1" smtClean="0"/>
              <a:t>половини</a:t>
            </a:r>
            <a:r>
              <a:rPr lang="ru-RU" b="1" dirty="0" smtClean="0"/>
              <a:t> XIX ст. </a:t>
            </a:r>
            <a:r>
              <a:rPr lang="ru-RU" b="1" dirty="0" err="1" smtClean="0"/>
              <a:t>розвивали</a:t>
            </a:r>
            <a:r>
              <a:rPr lang="ru-RU" b="1" dirty="0" smtClean="0"/>
              <a:t> Т. Шевченко, І. </a:t>
            </a:r>
            <a:r>
              <a:rPr lang="ru-RU" b="1" dirty="0" err="1" smtClean="0"/>
              <a:t>Сошенко</a:t>
            </a:r>
            <a:r>
              <a:rPr lang="ru-RU" b="1" dirty="0" smtClean="0"/>
              <a:t> та </a:t>
            </a:r>
            <a:r>
              <a:rPr lang="ru-RU" b="1" dirty="0" err="1" smtClean="0"/>
              <a:t>ін</a:t>
            </a:r>
            <a:r>
              <a:rPr lang="ru-RU" b="1" dirty="0" smtClean="0"/>
              <a:t>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1694659" cy="246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00543"/>
            <a:ext cx="2317711" cy="174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33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02744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Одним із зачинателів нової української школи пейзаж­ного і побутового живопису був В. </a:t>
            </a:r>
            <a:r>
              <a:rPr lang="uk-UA" b="1" dirty="0" err="1"/>
              <a:t>Штернберг</a:t>
            </a:r>
            <a:r>
              <a:rPr lang="uk-UA" b="1" dirty="0"/>
              <a:t> ("Вулиця на селі", "Пастух", "Вітряки в степу").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28" y="2259839"/>
            <a:ext cx="2623345" cy="330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82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268760"/>
            <a:ext cx="694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Значний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на </a:t>
            </a:r>
            <a:r>
              <a:rPr lang="ru-RU" b="1" dirty="0" err="1"/>
              <a:t>творчість</a:t>
            </a:r>
            <a:r>
              <a:rPr lang="ru-RU" b="1" dirty="0"/>
              <a:t> </a:t>
            </a:r>
            <a:r>
              <a:rPr lang="ru-RU" b="1" dirty="0" err="1"/>
              <a:t>українських</a:t>
            </a:r>
            <a:r>
              <a:rPr lang="ru-RU" b="1" dirty="0"/>
              <a:t> </a:t>
            </a:r>
            <a:r>
              <a:rPr lang="ru-RU" b="1" dirty="0" err="1"/>
              <a:t>художників</a:t>
            </a:r>
            <a:r>
              <a:rPr lang="ru-RU" b="1" dirty="0"/>
              <a:t> в </a:t>
            </a:r>
            <a:r>
              <a:rPr lang="ru-RU" b="1" dirty="0" err="1"/>
              <a:t>історичному</a:t>
            </a:r>
            <a:r>
              <a:rPr lang="ru-RU" b="1" dirty="0"/>
              <a:t> </a:t>
            </a:r>
            <a:r>
              <a:rPr lang="ru-RU" b="1" dirty="0" err="1"/>
              <a:t>жанрі</a:t>
            </a:r>
            <a:r>
              <a:rPr lang="ru-RU" b="1" dirty="0"/>
              <a:t> мала картина І. </a:t>
            </a:r>
            <a:r>
              <a:rPr lang="ru-RU" b="1" dirty="0" err="1"/>
              <a:t>Рєпіна</a:t>
            </a:r>
            <a:r>
              <a:rPr lang="ru-RU" b="1" dirty="0"/>
              <a:t> "</a:t>
            </a:r>
            <a:r>
              <a:rPr lang="ru-RU" b="1" dirty="0" err="1"/>
              <a:t>Запорожці</a:t>
            </a:r>
            <a:r>
              <a:rPr lang="ru-RU" b="1" dirty="0"/>
              <a:t>".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02" y="2348880"/>
            <a:ext cx="5580285" cy="337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796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183747"/>
            <a:ext cx="6984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/>
              <a:t>Українська музика ХІХ </a:t>
            </a:r>
            <a:r>
              <a:rPr lang="uk-UA" sz="3600" b="1" dirty="0" smtClean="0"/>
              <a:t>ст.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27687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/>
              <a:t>Поетична і музична обдарованість українського народу була основою високого рівня розвитку музично-пісенної творчості. У </a:t>
            </a:r>
            <a:r>
              <a:rPr lang="en-US" sz="1200" b="1" dirty="0"/>
              <a:t>XIX </a:t>
            </a:r>
            <a:r>
              <a:rPr lang="uk-UA" sz="1200" b="1" dirty="0"/>
              <a:t>столітті як і раніше побутують землеробські пісні календарного циклу, а також колядки, веснянки, колискові, весільні. Широкою популярністю користувалися пісні-романси «Їхав козак за Дунай», «В</a:t>
            </a:r>
            <a:r>
              <a:rPr lang="en-US" sz="1200" b="1" dirty="0" err="1"/>
              <a:t>i</a:t>
            </a:r>
            <a:r>
              <a:rPr lang="uk-UA" sz="1200" b="1" dirty="0" err="1"/>
              <a:t>ють</a:t>
            </a:r>
            <a:r>
              <a:rPr lang="uk-UA" sz="1200" b="1" dirty="0"/>
              <a:t> в</a:t>
            </a:r>
            <a:r>
              <a:rPr lang="en-US" sz="1200" b="1" dirty="0" err="1"/>
              <a:t>i</a:t>
            </a:r>
            <a:r>
              <a:rPr lang="uk-UA" sz="1200" b="1" dirty="0"/>
              <a:t>три», «Сонце низенько», а також створені на вірші Шевченка «Думи мої, думи», «</a:t>
            </a:r>
            <a:r>
              <a:rPr lang="uk-UA" sz="1200" b="1" dirty="0" err="1"/>
              <a:t>Запов</a:t>
            </a:r>
            <a:r>
              <a:rPr lang="en-US" sz="1200" b="1" dirty="0" err="1"/>
              <a:t>i</a:t>
            </a:r>
            <a:r>
              <a:rPr lang="uk-UA" sz="1200" b="1" dirty="0"/>
              <a:t>т». З народного середовища висувалися талановиті співаки-кобзарі (Остап Вересай, Іван Кравченко-Крюковський, Гнат </a:t>
            </a:r>
            <a:r>
              <a:rPr lang="uk-UA" sz="1200" b="1" dirty="0" err="1"/>
              <a:t>Гончаренко</a:t>
            </a:r>
            <a:r>
              <a:rPr lang="uk-UA" sz="1200" b="1" dirty="0"/>
              <a:t>, Терентій Пархоменко, Михайло Кравченко, Андрій </a:t>
            </a:r>
            <a:r>
              <a:rPr lang="uk-UA" sz="1200" b="1" dirty="0" err="1"/>
              <a:t>Шут</a:t>
            </a:r>
            <a:r>
              <a:rPr lang="uk-UA" sz="1200" b="1" dirty="0"/>
              <a:t> та ін.).</a:t>
            </a:r>
          </a:p>
        </p:txBody>
      </p:sp>
      <p:pic>
        <p:nvPicPr>
          <p:cNvPr id="10" name="Їхав козак за Дунай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755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348880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Музика</a:t>
            </a:r>
            <a:r>
              <a:rPr lang="ru-RU" sz="1400" dirty="0"/>
              <a:t>, </a:t>
            </a:r>
            <a:r>
              <a:rPr lang="ru-RU" sz="1400" dirty="0" err="1"/>
              <a:t>спів</a:t>
            </a:r>
            <a:r>
              <a:rPr lang="ru-RU" sz="1400" dirty="0"/>
              <a:t> </a:t>
            </a:r>
            <a:r>
              <a:rPr lang="ru-RU" sz="1400" dirty="0" err="1"/>
              <a:t>міцно</a:t>
            </a:r>
            <a:r>
              <a:rPr lang="ru-RU" sz="1400" dirty="0"/>
              <a:t> </a:t>
            </a:r>
            <a:r>
              <a:rPr lang="ru-RU" sz="1400" dirty="0" err="1"/>
              <a:t>увійшли</a:t>
            </a:r>
            <a:r>
              <a:rPr lang="ru-RU" sz="1400" dirty="0"/>
              <a:t> в </a:t>
            </a:r>
            <a:r>
              <a:rPr lang="ru-RU" sz="1400" dirty="0" err="1"/>
              <a:t>повсякденне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 як </a:t>
            </a:r>
            <a:r>
              <a:rPr lang="ru-RU" sz="1400" dirty="0" err="1"/>
              <a:t>міського</a:t>
            </a:r>
            <a:r>
              <a:rPr lang="ru-RU" sz="1400" dirty="0"/>
              <a:t>, так і </a:t>
            </a:r>
            <a:r>
              <a:rPr lang="ru-RU" sz="1400" dirty="0" err="1"/>
              <a:t>сільського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. За жанрами </a:t>
            </a:r>
            <a:r>
              <a:rPr lang="ru-RU" sz="1400" dirty="0" err="1"/>
              <a:t>пісні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різноманітними</a:t>
            </a:r>
            <a:r>
              <a:rPr lang="ru-RU" sz="1400" dirty="0"/>
              <a:t>: </a:t>
            </a:r>
            <a:r>
              <a:rPr lang="ru-RU" sz="1400" dirty="0" err="1"/>
              <a:t>ліричні</a:t>
            </a:r>
            <a:r>
              <a:rPr lang="ru-RU" sz="1400" dirty="0"/>
              <a:t>, </a:t>
            </a:r>
            <a:r>
              <a:rPr lang="ru-RU" sz="1400" dirty="0" err="1"/>
              <a:t>жартівливі</a:t>
            </a:r>
            <a:r>
              <a:rPr lang="ru-RU" sz="1400" dirty="0"/>
              <a:t>, </a:t>
            </a:r>
            <a:r>
              <a:rPr lang="ru-RU" sz="1400" dirty="0" err="1"/>
              <a:t>романси</a:t>
            </a:r>
            <a:r>
              <a:rPr lang="ru-RU" sz="1400" dirty="0"/>
              <a:t>, </a:t>
            </a:r>
            <a:r>
              <a:rPr lang="ru-RU" sz="1400" dirty="0" err="1"/>
              <a:t>виконувалися</a:t>
            </a:r>
            <a:r>
              <a:rPr lang="ru-RU" sz="1400" dirty="0"/>
              <a:t> вони соло, </a:t>
            </a:r>
            <a:r>
              <a:rPr lang="ru-RU" sz="1400" dirty="0" err="1"/>
              <a:t>дуетом</a:t>
            </a:r>
            <a:r>
              <a:rPr lang="ru-RU" sz="1400" dirty="0"/>
              <a:t>, хором,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акомпанемент</a:t>
            </a:r>
            <a:r>
              <a:rPr lang="ru-RU" sz="1400" dirty="0"/>
              <a:t> </a:t>
            </a:r>
            <a:r>
              <a:rPr lang="ru-RU" sz="1400" dirty="0" err="1"/>
              <a:t>бандури</a:t>
            </a:r>
            <a:r>
              <a:rPr lang="ru-RU" sz="1400" dirty="0"/>
              <a:t>, скрипки, </a:t>
            </a:r>
            <a:r>
              <a:rPr lang="ru-RU" sz="1400" dirty="0" err="1"/>
              <a:t>гітари</a:t>
            </a:r>
            <a:r>
              <a:rPr lang="ru-RU" sz="1400" dirty="0"/>
              <a:t>, </a:t>
            </a:r>
            <a:r>
              <a:rPr lang="ru-RU" sz="1400" dirty="0" err="1"/>
              <a:t>фортепіано</a:t>
            </a:r>
            <a:r>
              <a:rPr lang="ru-RU" sz="1400" dirty="0"/>
              <a:t>. </a:t>
            </a:r>
            <a:r>
              <a:rPr lang="ru-RU" sz="1400" dirty="0" err="1"/>
              <a:t>Переважно</a:t>
            </a:r>
            <a:r>
              <a:rPr lang="ru-RU" sz="1400" dirty="0"/>
              <a:t>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авторські</a:t>
            </a:r>
            <a:r>
              <a:rPr lang="ru-RU" sz="1400" dirty="0"/>
              <a:t> твори,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згодом</a:t>
            </a:r>
            <a:r>
              <a:rPr lang="ru-RU" sz="1400" dirty="0"/>
              <a:t> </a:t>
            </a:r>
            <a:r>
              <a:rPr lang="ru-RU" sz="1400" dirty="0" err="1"/>
              <a:t>розповсюджувалися</a:t>
            </a:r>
            <a:r>
              <a:rPr lang="ru-RU" sz="1400" dirty="0"/>
              <a:t> і ставали </a:t>
            </a:r>
            <a:r>
              <a:rPr lang="ru-RU" sz="1400" dirty="0" err="1"/>
              <a:t>народними</a:t>
            </a:r>
            <a:r>
              <a:rPr lang="ru-RU" sz="1400" dirty="0"/>
              <a:t>.</a:t>
            </a:r>
          </a:p>
          <a:p>
            <a:r>
              <a:rPr lang="ru-RU" sz="1400" dirty="0" err="1" smtClean="0"/>
              <a:t>Високого</a:t>
            </a:r>
            <a:r>
              <a:rPr lang="ru-RU" sz="1400" dirty="0" smtClean="0"/>
              <a:t> </a:t>
            </a:r>
            <a:r>
              <a:rPr lang="ru-RU" sz="1400" dirty="0" err="1"/>
              <a:t>рівня</a:t>
            </a:r>
            <a:r>
              <a:rPr lang="ru-RU" sz="1400" dirty="0"/>
              <a:t> </a:t>
            </a:r>
            <a:r>
              <a:rPr lang="ru-RU" sz="1400" dirty="0" err="1"/>
              <a:t>досягла</a:t>
            </a:r>
            <a:r>
              <a:rPr lang="ru-RU" sz="1400" dirty="0"/>
              <a:t> </a:t>
            </a:r>
            <a:r>
              <a:rPr lang="ru-RU" sz="1400" dirty="0" err="1"/>
              <a:t>майстерність</a:t>
            </a:r>
            <a:r>
              <a:rPr lang="ru-RU" sz="1400" dirty="0"/>
              <a:t> </a:t>
            </a:r>
            <a:r>
              <a:rPr lang="ru-RU" sz="1400" dirty="0" err="1"/>
              <a:t>партесного</a:t>
            </a:r>
            <a:r>
              <a:rPr lang="ru-RU" sz="1400" dirty="0"/>
              <a:t> (</a:t>
            </a:r>
            <a:r>
              <a:rPr lang="ru-RU" sz="1400" dirty="0" err="1"/>
              <a:t>багатоголосого</a:t>
            </a:r>
            <a:r>
              <a:rPr lang="ru-RU" sz="1400" dirty="0"/>
              <a:t>) </a:t>
            </a:r>
            <a:r>
              <a:rPr lang="ru-RU" sz="1400" dirty="0" err="1"/>
              <a:t>співу</a:t>
            </a:r>
            <a:r>
              <a:rPr lang="ru-RU" sz="1400" dirty="0"/>
              <a:t>. У XIX </a:t>
            </a:r>
            <a:r>
              <a:rPr lang="ru-RU" sz="1400" dirty="0" err="1"/>
              <a:t>столітті</a:t>
            </a:r>
            <a:r>
              <a:rPr lang="ru-RU" sz="1400" dirty="0"/>
              <a:t> </a:t>
            </a:r>
            <a:r>
              <a:rPr lang="ru-RU" sz="1400" dirty="0" err="1"/>
              <a:t>хоровий</a:t>
            </a:r>
            <a:r>
              <a:rPr lang="ru-RU" sz="1400" dirty="0"/>
              <a:t> </a:t>
            </a:r>
            <a:r>
              <a:rPr lang="ru-RU" sz="1400" dirty="0" err="1"/>
              <a:t>спів</a:t>
            </a:r>
            <a:r>
              <a:rPr lang="ru-RU" sz="1400" dirty="0"/>
              <a:t> </a:t>
            </a:r>
            <a:r>
              <a:rPr lang="ru-RU" sz="1400" dirty="0" err="1"/>
              <a:t>поступово</a:t>
            </a:r>
            <a:r>
              <a:rPr lang="ru-RU" sz="1400" dirty="0"/>
              <a:t> </a:t>
            </a:r>
            <a:r>
              <a:rPr lang="ru-RU" sz="1400" dirty="0" err="1"/>
              <a:t>виходить</a:t>
            </a:r>
            <a:r>
              <a:rPr lang="ru-RU" sz="1400" dirty="0"/>
              <a:t> за рамки чисто культового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Одночасно</a:t>
            </a:r>
            <a:r>
              <a:rPr lang="ru-RU" sz="1400" dirty="0" smtClean="0"/>
              <a:t> </a:t>
            </a:r>
            <a:r>
              <a:rPr lang="ru-RU" sz="1400" dirty="0"/>
              <a:t>з народною і церковною </a:t>
            </a:r>
            <a:r>
              <a:rPr lang="ru-RU" sz="1400" dirty="0" err="1"/>
              <a:t>традиціями</a:t>
            </a:r>
            <a:r>
              <a:rPr lang="ru-RU" sz="1400" dirty="0"/>
              <a:t> в XIX </a:t>
            </a:r>
            <a:r>
              <a:rPr lang="ru-RU" sz="1400" dirty="0" err="1"/>
              <a:t>столітті</a:t>
            </a:r>
            <a:r>
              <a:rPr lang="ru-RU" sz="1400" dirty="0"/>
              <a:t> </a:t>
            </a:r>
            <a:r>
              <a:rPr lang="ru-RU" sz="1400" dirty="0" err="1"/>
              <a:t>складається</a:t>
            </a:r>
            <a:r>
              <a:rPr lang="ru-RU" sz="1400" dirty="0"/>
              <a:t> </a:t>
            </a:r>
            <a:r>
              <a:rPr lang="ru-RU" sz="1400" dirty="0" err="1"/>
              <a:t>світська</a:t>
            </a:r>
            <a:r>
              <a:rPr lang="ru-RU" sz="1400" dirty="0"/>
              <a:t> </a:t>
            </a:r>
            <a:r>
              <a:rPr lang="ru-RU" sz="1400" dirty="0" err="1"/>
              <a:t>професійна</a:t>
            </a:r>
            <a:r>
              <a:rPr lang="ru-RU" sz="1400" dirty="0"/>
              <a:t> </a:t>
            </a:r>
            <a:r>
              <a:rPr lang="ru-RU" sz="1400" dirty="0" err="1"/>
              <a:t>музична</a:t>
            </a:r>
            <a:r>
              <a:rPr lang="ru-RU" sz="1400" dirty="0"/>
              <a:t> культура. С. С. </a:t>
            </a:r>
            <a:r>
              <a:rPr lang="ru-RU" sz="1400" dirty="0" err="1"/>
              <a:t>Гулак-Артемовський</a:t>
            </a:r>
            <a:r>
              <a:rPr lang="ru-RU" sz="1400" dirty="0"/>
              <a:t> на початку 60-х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створює</a:t>
            </a:r>
            <a:r>
              <a:rPr lang="ru-RU" sz="1400" dirty="0"/>
              <a:t> першу </a:t>
            </a:r>
            <a:r>
              <a:rPr lang="ru-RU" sz="1400" dirty="0" err="1"/>
              <a:t>українську</a:t>
            </a:r>
            <a:r>
              <a:rPr lang="ru-RU" sz="1400" dirty="0"/>
              <a:t> оперу «</a:t>
            </a:r>
            <a:r>
              <a:rPr lang="ru-RU" sz="1400" dirty="0" err="1"/>
              <a:t>Запорожець</a:t>
            </a:r>
            <a:r>
              <a:rPr lang="ru-RU" sz="1400" dirty="0"/>
              <a:t> за </a:t>
            </a:r>
            <a:r>
              <a:rPr lang="ru-RU" sz="1400" dirty="0" err="1"/>
              <a:t>Дунаєм</a:t>
            </a:r>
            <a:r>
              <a:rPr lang="ru-RU" sz="1400" dirty="0"/>
              <a:t>». </a:t>
            </a:r>
            <a:r>
              <a:rPr lang="ru-RU" sz="1400" dirty="0" err="1"/>
              <a:t>Перлиною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вокальної</a:t>
            </a:r>
            <a:r>
              <a:rPr lang="ru-RU" sz="1400" dirty="0"/>
              <a:t> </a:t>
            </a:r>
            <a:r>
              <a:rPr lang="ru-RU" sz="1400" dirty="0" err="1"/>
              <a:t>класики</a:t>
            </a:r>
            <a:r>
              <a:rPr lang="ru-RU" sz="1400" dirty="0"/>
              <a:t> стали «</a:t>
            </a:r>
            <a:r>
              <a:rPr lang="ru-RU" sz="1400" dirty="0" err="1"/>
              <a:t>Вечорницi</a:t>
            </a:r>
            <a:r>
              <a:rPr lang="ru-RU" sz="1400" dirty="0"/>
              <a:t>» П. І. </a:t>
            </a:r>
            <a:r>
              <a:rPr lang="ru-RU" sz="1400" dirty="0" err="1"/>
              <a:t>Нищинського</a:t>
            </a:r>
            <a:r>
              <a:rPr lang="ru-RU" sz="1400" dirty="0"/>
              <a:t>. Вони </a:t>
            </a:r>
            <a:r>
              <a:rPr lang="ru-RU" sz="1400" dirty="0" err="1"/>
              <a:t>малюють</a:t>
            </a:r>
            <a:r>
              <a:rPr lang="ru-RU" sz="1400" dirty="0"/>
              <a:t> </a:t>
            </a:r>
            <a:r>
              <a:rPr lang="ru-RU" sz="1400" dirty="0" err="1"/>
              <a:t>широку</a:t>
            </a:r>
            <a:r>
              <a:rPr lang="ru-RU" sz="1400" dirty="0"/>
              <a:t> </a:t>
            </a:r>
            <a:r>
              <a:rPr lang="ru-RU" sz="1400" dirty="0" err="1"/>
              <a:t>музичну</a:t>
            </a:r>
            <a:r>
              <a:rPr lang="ru-RU" sz="1400" dirty="0"/>
              <a:t> картину народного </a:t>
            </a:r>
            <a:r>
              <a:rPr lang="ru-RU" sz="1400" dirty="0" err="1"/>
              <a:t>життя</a:t>
            </a:r>
            <a:r>
              <a:rPr lang="ru-RU" sz="1400" dirty="0"/>
              <a:t>, </a:t>
            </a:r>
            <a:r>
              <a:rPr lang="ru-RU" sz="1400" dirty="0" err="1"/>
              <a:t>знаменитий</a:t>
            </a:r>
            <a:r>
              <a:rPr lang="ru-RU" sz="1400" dirty="0"/>
              <a:t> </a:t>
            </a:r>
            <a:r>
              <a:rPr lang="ru-RU" sz="1400" dirty="0" err="1"/>
              <a:t>чоловічий</a:t>
            </a:r>
            <a:r>
              <a:rPr lang="ru-RU" sz="1400" dirty="0"/>
              <a:t> хор «</a:t>
            </a:r>
            <a:r>
              <a:rPr lang="ru-RU" sz="1400" dirty="0" err="1"/>
              <a:t>Закувала</a:t>
            </a:r>
            <a:r>
              <a:rPr lang="ru-RU" sz="1400" dirty="0"/>
              <a:t> та сива зозуля», тема </a:t>
            </a:r>
            <a:r>
              <a:rPr lang="ru-RU" sz="1400" dirty="0" err="1"/>
              <a:t>якого</a:t>
            </a:r>
            <a:r>
              <a:rPr lang="ru-RU" sz="1400" dirty="0"/>
              <a:t> -- </a:t>
            </a:r>
            <a:r>
              <a:rPr lang="ru-RU" sz="1400" dirty="0" err="1"/>
              <a:t>страждання</a:t>
            </a:r>
            <a:r>
              <a:rPr lang="ru-RU" sz="1400" dirty="0"/>
              <a:t> </a:t>
            </a:r>
            <a:r>
              <a:rPr lang="ru-RU" sz="1400" dirty="0" err="1"/>
              <a:t>козаків</a:t>
            </a:r>
            <a:r>
              <a:rPr lang="ru-RU" sz="1400" dirty="0"/>
              <a:t> у </a:t>
            </a:r>
            <a:r>
              <a:rPr lang="ru-RU" sz="1400" dirty="0" err="1"/>
              <a:t>турецькій</a:t>
            </a:r>
            <a:r>
              <a:rPr lang="ru-RU" sz="1400" dirty="0"/>
              <a:t> </a:t>
            </a:r>
            <a:r>
              <a:rPr lang="ru-RU" sz="1400" dirty="0" err="1"/>
              <a:t>неволі</a:t>
            </a:r>
            <a:r>
              <a:rPr lang="ru-RU" sz="1400" dirty="0"/>
              <a:t>,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прагнення</a:t>
            </a:r>
            <a:r>
              <a:rPr lang="ru-RU" sz="1400" dirty="0"/>
              <a:t> до </a:t>
            </a:r>
            <a:r>
              <a:rPr lang="ru-RU" sz="1400" dirty="0" err="1"/>
              <a:t>свободи</a:t>
            </a:r>
            <a:r>
              <a:rPr lang="ru-RU" sz="1400" dirty="0"/>
              <a:t>. </a:t>
            </a:r>
            <a:r>
              <a:rPr lang="ru-RU" sz="1400" dirty="0" err="1"/>
              <a:t>Мелодичним</a:t>
            </a:r>
            <a:r>
              <a:rPr lang="ru-RU" sz="1400" dirty="0"/>
              <a:t> </a:t>
            </a:r>
            <a:r>
              <a:rPr lang="ru-RU" sz="1400" dirty="0" err="1"/>
              <a:t>багатством</a:t>
            </a:r>
            <a:r>
              <a:rPr lang="ru-RU" sz="1400" dirty="0"/>
              <a:t>, </a:t>
            </a:r>
            <a:r>
              <a:rPr lang="ru-RU" sz="1400" dirty="0" err="1"/>
              <a:t>співучістю</a:t>
            </a:r>
            <a:r>
              <a:rPr lang="ru-RU" sz="1400" dirty="0"/>
              <a:t>, драматичною </a:t>
            </a:r>
            <a:r>
              <a:rPr lang="ru-RU" sz="1400" dirty="0" err="1"/>
              <a:t>напруженістю</a:t>
            </a:r>
            <a:r>
              <a:rPr lang="ru-RU" sz="1400" dirty="0"/>
              <a:t> </a:t>
            </a:r>
            <a:r>
              <a:rPr lang="ru-RU" sz="1400" dirty="0" err="1"/>
              <a:t>привабила</a:t>
            </a:r>
            <a:r>
              <a:rPr lang="ru-RU" sz="1400" dirty="0"/>
              <a:t> </a:t>
            </a:r>
            <a:r>
              <a:rPr lang="ru-RU" sz="1400" dirty="0" err="1"/>
              <a:t>слухачів</a:t>
            </a:r>
            <a:r>
              <a:rPr lang="ru-RU" sz="1400" dirty="0"/>
              <a:t> опера М. М. </a:t>
            </a:r>
            <a:r>
              <a:rPr lang="ru-RU" sz="1400" dirty="0" err="1"/>
              <a:t>Аркаса</a:t>
            </a:r>
            <a:r>
              <a:rPr lang="ru-RU" sz="1400" dirty="0"/>
              <a:t> «Катерина» за </a:t>
            </a:r>
            <a:r>
              <a:rPr lang="ru-RU" sz="1400" dirty="0" err="1"/>
              <a:t>однойменною</a:t>
            </a:r>
            <a:r>
              <a:rPr lang="ru-RU" sz="1400" dirty="0"/>
              <a:t> </a:t>
            </a:r>
            <a:r>
              <a:rPr lang="ru-RU" sz="1400" dirty="0" err="1"/>
              <a:t>поемою</a:t>
            </a:r>
            <a:r>
              <a:rPr lang="ru-RU" sz="1400" dirty="0"/>
              <a:t> Т. Г. </a:t>
            </a:r>
            <a:r>
              <a:rPr lang="ru-RU" sz="1400" dirty="0" err="1"/>
              <a:t>Шевченка</a:t>
            </a:r>
            <a:r>
              <a:rPr lang="ru-RU" sz="1400" dirty="0"/>
              <a:t>. </a:t>
            </a:r>
            <a:r>
              <a:rPr lang="ru-RU" sz="1400" dirty="0" err="1"/>
              <a:t>Композитори</a:t>
            </a:r>
            <a:r>
              <a:rPr lang="ru-RU" sz="1400" dirty="0"/>
              <a:t> широко </a:t>
            </a:r>
            <a:r>
              <a:rPr lang="ru-RU" sz="1400" dirty="0" err="1"/>
              <a:t>використовували</a:t>
            </a:r>
            <a:r>
              <a:rPr lang="ru-RU" sz="1400" dirty="0"/>
              <a:t> </a:t>
            </a:r>
            <a:r>
              <a:rPr lang="ru-RU" sz="1400" dirty="0" err="1"/>
              <a:t>багаті</a:t>
            </a:r>
            <a:r>
              <a:rPr lang="ru-RU" sz="1400" dirty="0"/>
              <a:t> </a:t>
            </a:r>
            <a:r>
              <a:rPr lang="ru-RU" sz="1400" dirty="0" err="1"/>
              <a:t>традиції</a:t>
            </a:r>
            <a:r>
              <a:rPr lang="ru-RU" sz="1400" dirty="0"/>
              <a:t>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народних</a:t>
            </a:r>
            <a:r>
              <a:rPr lang="ru-RU" sz="1400" dirty="0"/>
              <a:t> </a:t>
            </a:r>
            <a:r>
              <a:rPr lang="ru-RU" sz="1400" dirty="0" err="1"/>
              <a:t>пісень</a:t>
            </a:r>
            <a:r>
              <a:rPr lang="ru-RU" sz="1400" dirty="0"/>
              <a:t>, </a:t>
            </a:r>
            <a:r>
              <a:rPr lang="ru-RU" sz="1400" dirty="0" err="1"/>
              <a:t>обробляли</a:t>
            </a:r>
            <a:r>
              <a:rPr lang="ru-RU" sz="1400" dirty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. </a:t>
            </a:r>
            <a:endParaRPr lang="uk-UA" dirty="0"/>
          </a:p>
        </p:txBody>
      </p:sp>
      <p:pic>
        <p:nvPicPr>
          <p:cNvPr id="5" name="1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5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151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348880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Цілу</a:t>
            </a:r>
            <a:r>
              <a:rPr lang="ru-RU" b="1" dirty="0" smtClean="0"/>
              <a:t> </a:t>
            </a:r>
            <a:r>
              <a:rPr lang="ru-RU" b="1" dirty="0" err="1" smtClean="0"/>
              <a:t>епоху</a:t>
            </a:r>
            <a:r>
              <a:rPr lang="ru-RU" b="1" dirty="0" smtClean="0"/>
              <a:t> в </a:t>
            </a:r>
            <a:r>
              <a:rPr lang="ru-RU" b="1" dirty="0" err="1" smtClean="0"/>
              <a:t>музичному</a:t>
            </a:r>
            <a:r>
              <a:rPr lang="ru-RU" b="1" dirty="0" smtClean="0"/>
              <a:t> </a:t>
            </a:r>
            <a:r>
              <a:rPr lang="ru-RU" b="1" dirty="0" err="1" smtClean="0"/>
              <a:t>житті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складає</a:t>
            </a:r>
            <a:r>
              <a:rPr lang="ru-RU" b="1" dirty="0" smtClean="0"/>
              <a:t> </a:t>
            </a:r>
            <a:r>
              <a:rPr lang="ru-RU" b="1" dirty="0" err="1" smtClean="0"/>
              <a:t>творчість</a:t>
            </a:r>
            <a:r>
              <a:rPr lang="ru-RU" b="1" dirty="0" smtClean="0"/>
              <a:t> М. В. Лисенка - великого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композитора, </a:t>
            </a:r>
            <a:r>
              <a:rPr lang="ru-RU" b="1" dirty="0" err="1" smtClean="0"/>
              <a:t>блискучого</a:t>
            </a:r>
            <a:r>
              <a:rPr lang="ru-RU" b="1" dirty="0" smtClean="0"/>
              <a:t> </a:t>
            </a:r>
            <a:r>
              <a:rPr lang="ru-RU" b="1" dirty="0" err="1" smtClean="0"/>
              <a:t>піаніста-віртуоза</a:t>
            </a:r>
            <a:r>
              <a:rPr lang="ru-RU" b="1" dirty="0" smtClean="0"/>
              <a:t>, </a:t>
            </a:r>
            <a:r>
              <a:rPr lang="ru-RU" b="1" dirty="0" err="1" smtClean="0"/>
              <a:t>талановитого</a:t>
            </a:r>
            <a:r>
              <a:rPr lang="ru-RU" b="1" dirty="0" smtClean="0"/>
              <a:t> хорового </a:t>
            </a:r>
            <a:r>
              <a:rPr lang="ru-RU" b="1" dirty="0" err="1" smtClean="0"/>
              <a:t>диригента</a:t>
            </a:r>
            <a:r>
              <a:rPr lang="ru-RU" b="1" dirty="0" smtClean="0"/>
              <a:t>, педагога, </a:t>
            </a:r>
            <a:r>
              <a:rPr lang="ru-RU" b="1" dirty="0" err="1" smtClean="0"/>
              <a:t>музикознавця</a:t>
            </a:r>
            <a:r>
              <a:rPr lang="ru-RU" b="1" dirty="0" smtClean="0"/>
              <a:t> й активного </a:t>
            </a:r>
            <a:r>
              <a:rPr lang="ru-RU" b="1" dirty="0" err="1" smtClean="0"/>
              <a:t>громадського</a:t>
            </a:r>
            <a:r>
              <a:rPr lang="ru-RU" b="1" dirty="0" smtClean="0"/>
              <a:t> </a:t>
            </a:r>
            <a:r>
              <a:rPr lang="ru-RU" b="1" dirty="0" err="1" smtClean="0"/>
              <a:t>діяча</a:t>
            </a:r>
            <a:r>
              <a:rPr lang="ru-RU" b="1" dirty="0" smtClean="0"/>
              <a:t> демократичного </a:t>
            </a:r>
            <a:r>
              <a:rPr lang="ru-RU" b="1" dirty="0" err="1" smtClean="0"/>
              <a:t>напряму</a:t>
            </a:r>
            <a:r>
              <a:rPr lang="ru-RU" b="1" dirty="0" smtClean="0"/>
              <a:t>. </a:t>
            </a:r>
            <a:r>
              <a:rPr lang="ru-RU" b="1" dirty="0" err="1" smtClean="0"/>
              <a:t>Він</a:t>
            </a:r>
            <a:r>
              <a:rPr lang="ru-RU" b="1" dirty="0" smtClean="0"/>
              <a:t> є основоположником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класичної</a:t>
            </a:r>
            <a:r>
              <a:rPr lang="ru-RU" b="1" dirty="0" smtClean="0"/>
              <a:t> </a:t>
            </a:r>
            <a:r>
              <a:rPr lang="ru-RU" b="1" dirty="0" err="1" smtClean="0"/>
              <a:t>музики</a:t>
            </a:r>
            <a:r>
              <a:rPr lang="ru-RU" b="1" dirty="0" smtClean="0"/>
              <a:t>.</a:t>
            </a:r>
          </a:p>
          <a:p>
            <a:endParaRPr lang="uk-UA" dirty="0"/>
          </a:p>
        </p:txBody>
      </p:sp>
      <p:pic>
        <p:nvPicPr>
          <p:cNvPr id="5" name="MVLisenko-Rapsodya--2-quotDumka---Shumkaquot-tema-Shumki(mp3-blog.inf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3184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4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006413"/>
            <a:ext cx="673758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87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155</TotalTime>
  <Words>486</Words>
  <Application>Microsoft Office PowerPoint</Application>
  <PresentationFormat>Экран (4:3)</PresentationFormat>
  <Paragraphs>15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Алина)</dc:creator>
  <cp:lastModifiedBy>Алина)</cp:lastModifiedBy>
  <cp:revision>13</cp:revision>
  <dcterms:created xsi:type="dcterms:W3CDTF">2014-02-11T18:21:17Z</dcterms:created>
  <dcterms:modified xsi:type="dcterms:W3CDTF">2014-02-11T20:56:52Z</dcterms:modified>
</cp:coreProperties>
</file>