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3" r:id="rId6"/>
    <p:sldId id="277" r:id="rId7"/>
    <p:sldId id="265" r:id="rId8"/>
    <p:sldId id="269" r:id="rId9"/>
    <p:sldId id="270" r:id="rId10"/>
    <p:sldId id="279" r:id="rId11"/>
    <p:sldId id="2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66"/>
    <a:srgbClr val="CCFFCC"/>
    <a:srgbClr val="688F21"/>
    <a:srgbClr val="FF99CC"/>
    <a:srgbClr val="FFFF99"/>
    <a:srgbClr val="FF9999"/>
    <a:srgbClr val="E78F4D"/>
    <a:srgbClr val="47EDED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35ED69E-4E2D-48DF-B58B-77800E948A69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6875BF8-6855-42CB-9FB8-168B5BC07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image" Target="../media/image37.jpeg"/><Relationship Id="rId7" Type="http://schemas.openxmlformats.org/officeDocument/2006/relationships/image" Target="../media/image41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jpeg"/><Relationship Id="rId11" Type="http://schemas.openxmlformats.org/officeDocument/2006/relationships/image" Target="../media/image45.wmf"/><Relationship Id="rId5" Type="http://schemas.openxmlformats.org/officeDocument/2006/relationships/image" Target="../media/image39.jpeg"/><Relationship Id="rId10" Type="http://schemas.openxmlformats.org/officeDocument/2006/relationships/image" Target="../media/image44.jpeg"/><Relationship Id="rId4" Type="http://schemas.openxmlformats.org/officeDocument/2006/relationships/image" Target="../media/image38.jpeg"/><Relationship Id="rId9" Type="http://schemas.openxmlformats.org/officeDocument/2006/relationships/image" Target="../media/image4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9.jpeg"/><Relationship Id="rId4" Type="http://schemas.openxmlformats.org/officeDocument/2006/relationships/image" Target="../media/image4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tiff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tif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10tynna.cerkva.info/prumitku.htm" TargetMode="External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gif"/><Relationship Id="rId4" Type="http://schemas.openxmlformats.org/officeDocument/2006/relationships/image" Target="../media/image3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://im4-tub-ua.yandex.net/i?id=10466450-2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0"/>
            <a:ext cx="8358213" cy="6858000"/>
          </a:xfrm>
          <a:prstGeom prst="rect">
            <a:avLst/>
          </a:prstGeom>
          <a:noFill/>
        </p:spPr>
      </p:pic>
      <p:pic>
        <p:nvPicPr>
          <p:cNvPr id="30723" name="Picture 3" descr="C:\Documents and Settings\Администратор\Мои документы\анімація\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14686"/>
            <a:ext cx="3561660" cy="3399739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357166"/>
            <a:ext cx="5425456" cy="1472184"/>
          </a:xfrm>
        </p:spPr>
        <p:txBody>
          <a:bodyPr/>
          <a:lstStyle/>
          <a:p>
            <a:r>
              <a:rPr lang="uk-UA" dirty="0" smtClean="0"/>
              <a:t>         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4857760"/>
            <a:ext cx="4786346" cy="172181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1800" dirty="0" err="1" smtClean="0"/>
              <a:t>Підготувала</a:t>
            </a:r>
            <a:endParaRPr lang="en-US" sz="1800" dirty="0" smtClean="0"/>
          </a:p>
          <a:p>
            <a:pPr algn="ctr"/>
            <a:r>
              <a:rPr lang="ru-RU" sz="1800" dirty="0" smtClean="0"/>
              <a:t>У</a:t>
            </a:r>
            <a:r>
              <a:rPr lang="en-US" sz="1800" dirty="0" err="1" smtClean="0"/>
              <a:t>чениця</a:t>
            </a:r>
            <a:r>
              <a:rPr lang="en-US" sz="1800" dirty="0" smtClean="0"/>
              <a:t> 10-А </a:t>
            </a:r>
            <a:r>
              <a:rPr lang="en-US" sz="1800" dirty="0" err="1" smtClean="0"/>
              <a:t>класу</a:t>
            </a:r>
            <a:endParaRPr lang="en-US" sz="1800" dirty="0" smtClean="0"/>
          </a:p>
          <a:p>
            <a:pPr algn="ctr"/>
            <a:r>
              <a:rPr lang="en-US" sz="1800" dirty="0" err="1" smtClean="0"/>
              <a:t>Новомиргородської</a:t>
            </a:r>
            <a:r>
              <a:rPr lang="en-US" sz="1800" dirty="0" smtClean="0"/>
              <a:t> </a:t>
            </a:r>
            <a:r>
              <a:rPr lang="en-US" sz="1800" dirty="0" smtClean="0"/>
              <a:t>ЗШ </a:t>
            </a:r>
          </a:p>
          <a:p>
            <a:pPr algn="ctr"/>
            <a:r>
              <a:rPr lang="en-US" sz="1800" dirty="0" smtClean="0"/>
              <a:t>I-III </a:t>
            </a:r>
            <a:r>
              <a:rPr lang="uk-UA" sz="1800" dirty="0" smtClean="0"/>
              <a:t>ступенів №1 </a:t>
            </a:r>
          </a:p>
          <a:p>
            <a:pPr algn="ctr"/>
            <a:r>
              <a:rPr lang="uk-UA" sz="1800" dirty="0" err="1" smtClean="0"/>
              <a:t>Туник</a:t>
            </a:r>
            <a:r>
              <a:rPr lang="uk-UA" sz="1800" dirty="0" smtClean="0"/>
              <a:t> Катерина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0"/>
            <a:ext cx="7016665" cy="1754326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bliqueTopRight"/>
              <a:lightRig rig="threePt" dir="t"/>
            </a:scene3d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55000" endA="50" endPos="85000" dist="29997" dir="5400000" sy="-100000" algn="bl" rotWithShape="0"/>
                </a:effectLst>
              </a:rPr>
              <a:t>  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Десятинна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Церква</a:t>
            </a:r>
            <a:endParaRPr lang="uk-UA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5">
                  <a:lumMod val="50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  <a:reflection blurRad="6350" stA="55000" endA="50" endPos="85000" dist="29997" dir="5400000" sy="-100000" algn="bl" rotWithShape="0"/>
              </a:effectLst>
            </a:endParaRP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Picture 2" descr="http://im0-tub-ua.yandex.net/i?id=233703181-35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16" y="1357298"/>
            <a:ext cx="3857684" cy="31110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2" descr="http://im4-tub-ua.yandex.net/i?id=267457949-51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2071678"/>
            <a:ext cx="1928826" cy="17261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8" name="Picture 10" descr="http://im5-tub-ua.yandex.net/i?id=334962130-33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43834" y="0"/>
            <a:ext cx="1500166" cy="1397670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4110" cy="1417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0"/>
            <a:ext cx="7929618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Археологічні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знахідки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uk-UA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на місці Десятинної церкви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Picture 14" descr="http://im0-tub-ua.yandex.net/i?id=51883553-1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143248"/>
            <a:ext cx="1821669" cy="121444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Picture 18" descr="http://im6-tub-ua.yandex.net/i?id=335111696-61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143248"/>
            <a:ext cx="1943100" cy="1428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6" name="Picture 4" descr="http://im4-tub-ua.yandex.net/i?id=361124787-50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4000504"/>
            <a:ext cx="2419350" cy="14287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" name="Picture 12" descr="http://im0-tub-ua.yandex.net/i?id=239388957-09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1714488"/>
            <a:ext cx="1357322" cy="100294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8" name="Блок-схема: перфолента 7"/>
          <p:cNvSpPr/>
          <p:nvPr/>
        </p:nvSpPr>
        <p:spPr>
          <a:xfrm>
            <a:off x="357158" y="5214950"/>
            <a:ext cx="2643206" cy="714380"/>
          </a:xfrm>
          <a:prstGeom prst="flowChartPunchedTape">
            <a:avLst/>
          </a:prstGeom>
          <a:effectLst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Фрагменти </a:t>
            </a:r>
            <a:r>
              <a:rPr lang="uk-UA" sz="1400" dirty="0" err="1" smtClean="0"/>
              <a:t>напольної</a:t>
            </a:r>
            <a:r>
              <a:rPr lang="uk-UA" sz="1400" dirty="0" smtClean="0"/>
              <a:t> мозаїки</a:t>
            </a:r>
            <a:endParaRPr lang="ru-RU" sz="1400" dirty="0"/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786314" y="2500306"/>
            <a:ext cx="2000232" cy="500066"/>
          </a:xfrm>
          <a:prstGeom prst="flowChartPunchedTape">
            <a:avLst/>
          </a:prstGeom>
          <a:effectLst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Фрагмент розпису</a:t>
            </a:r>
            <a:endParaRPr lang="ru-RU" sz="1400" dirty="0"/>
          </a:p>
        </p:txBody>
      </p:sp>
      <p:pic>
        <p:nvPicPr>
          <p:cNvPr id="10" name="Picture 16" descr="Десятинна церкв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58082" y="1714488"/>
            <a:ext cx="1524000" cy="1143001"/>
          </a:xfrm>
          <a:prstGeom prst="rect">
            <a:avLst/>
          </a:prstGeom>
          <a:noFill/>
        </p:spPr>
      </p:pic>
      <p:pic>
        <p:nvPicPr>
          <p:cNvPr id="11" name="Picture 6" descr="http://im4-tub-ua.yandex.net/i?id=197669249-59-72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43834" y="4429132"/>
            <a:ext cx="1257301" cy="1714502"/>
          </a:xfrm>
          <a:prstGeom prst="rect">
            <a:avLst/>
          </a:prstGeom>
          <a:noFill/>
        </p:spPr>
      </p:pic>
      <p:pic>
        <p:nvPicPr>
          <p:cNvPr id="12" name="Picture 22" descr="Десятинна церква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14876" y="3857628"/>
            <a:ext cx="1524000" cy="1143001"/>
          </a:xfrm>
          <a:prstGeom prst="rect">
            <a:avLst/>
          </a:prstGeom>
          <a:noFill/>
        </p:spPr>
      </p:pic>
      <p:pic>
        <p:nvPicPr>
          <p:cNvPr id="13" name="Picture 8" descr="http://im1-tub-ua.yandex.net/i?id=344446176-48-72&amp;n=2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14678" y="5429250"/>
            <a:ext cx="1733550" cy="1428750"/>
          </a:xfrm>
          <a:prstGeom prst="rect">
            <a:avLst/>
          </a:prstGeom>
          <a:noFill/>
        </p:spPr>
      </p:pic>
      <p:pic>
        <p:nvPicPr>
          <p:cNvPr id="14" name="Picture 10" descr="http://im7-tub-ua.yandex.net/i?id=2770264-19-72&amp;n=2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72132" y="3286124"/>
            <a:ext cx="1928826" cy="1083610"/>
          </a:xfrm>
          <a:prstGeom prst="rect">
            <a:avLst/>
          </a:prstGeom>
          <a:noFill/>
        </p:spPr>
      </p:pic>
      <p:sp>
        <p:nvSpPr>
          <p:cNvPr id="15" name="Блок-схема: перфолента 14"/>
          <p:cNvSpPr/>
          <p:nvPr/>
        </p:nvSpPr>
        <p:spPr>
          <a:xfrm>
            <a:off x="6072198" y="4500570"/>
            <a:ext cx="1490706" cy="500066"/>
          </a:xfrm>
          <a:prstGeom prst="flowChartPunchedTape">
            <a:avLst/>
          </a:prstGeom>
          <a:effectLst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Скарб </a:t>
            </a:r>
            <a:endParaRPr lang="ru-RU" dirty="0"/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7143768" y="2643182"/>
            <a:ext cx="1490706" cy="500066"/>
          </a:xfrm>
          <a:prstGeom prst="flowChartPunchedTape">
            <a:avLst/>
          </a:prstGeom>
          <a:effectLst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Намисто  </a:t>
            </a:r>
            <a:endParaRPr lang="ru-RU" dirty="0"/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4643438" y="6000768"/>
            <a:ext cx="1643074" cy="642942"/>
          </a:xfrm>
          <a:prstGeom prst="flowChartPunchedTape">
            <a:avLst/>
          </a:prstGeom>
          <a:effectLst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Саркофаг кн. Ольги </a:t>
            </a:r>
            <a:endParaRPr lang="ru-RU" dirty="0"/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6357950" y="5357826"/>
            <a:ext cx="1705020" cy="1071570"/>
          </a:xfrm>
          <a:prstGeom prst="flowChartPunchedTape">
            <a:avLst/>
          </a:prstGeom>
          <a:effectLst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Зображення тризуба на цеглині </a:t>
            </a:r>
            <a:endParaRPr lang="ru-RU" dirty="0"/>
          </a:p>
        </p:txBody>
      </p:sp>
      <p:pic>
        <p:nvPicPr>
          <p:cNvPr id="34817" name="Picture 1" descr="C:\Documents and Settings\Администратор\Рабочий стол\рисунки\Picture_All\Owl1.wm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642918"/>
            <a:ext cx="1700214" cy="2229742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74638"/>
            <a:ext cx="635798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Проекти відновлення    Десятинної церкви</a:t>
            </a:r>
            <a:endParaRPr lang="ru-RU" dirty="0"/>
          </a:p>
        </p:txBody>
      </p:sp>
      <p:pic>
        <p:nvPicPr>
          <p:cNvPr id="5" name="Picture 6" descr="http://his.img.pravda.com/images/doc/3/a/3a40f63-dsc01964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2786050" cy="19669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 descr="http://his.img.pravda.com/images/doc/5/6/56db5bc-dsc0196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285992"/>
            <a:ext cx="2718770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http://his.img.pravda.com/images/doc/6/3/634f2cf-dsc019653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500570"/>
            <a:ext cx="5332484" cy="20050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8" descr="http://his.img.pravda.com/images/doc/a/f/afb17b1-dsc0196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4286256"/>
            <a:ext cx="2981597" cy="23574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2" descr="http://im4-tub-ua.yandex.net/i?id=267457949-51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2000240"/>
            <a:ext cx="2214578" cy="19818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785794"/>
            <a:ext cx="7358114" cy="2500330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 </a:t>
            </a:r>
            <a:r>
              <a:rPr lang="ru-RU" sz="1800" b="1" dirty="0" smtClean="0"/>
              <a:t>991 р. : "</a:t>
            </a:r>
            <a:r>
              <a:rPr lang="ru-RU" sz="1800" b="1" dirty="0" err="1" smtClean="0"/>
              <a:t>Потім</a:t>
            </a:r>
            <a:r>
              <a:rPr lang="ru-RU" sz="1800" b="1" dirty="0" smtClean="0"/>
              <a:t> же, коли </a:t>
            </a:r>
            <a:r>
              <a:rPr lang="ru-RU" sz="1800" b="1" dirty="0" err="1" smtClean="0"/>
              <a:t>Володимир</a:t>
            </a:r>
            <a:r>
              <a:rPr lang="ru-RU" sz="1800" b="1" dirty="0" smtClean="0"/>
              <a:t> жив у </a:t>
            </a:r>
            <a:r>
              <a:rPr lang="ru-RU" sz="1800" b="1" dirty="0" err="1" smtClean="0"/>
              <a:t>законі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християнському</a:t>
            </a:r>
            <a:r>
              <a:rPr lang="ru-RU" sz="1800" b="1" dirty="0" smtClean="0"/>
              <a:t>, надумав </a:t>
            </a:r>
            <a:r>
              <a:rPr lang="ru-RU" sz="1800" b="1" dirty="0" err="1" smtClean="0"/>
              <a:t>він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спорудити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камінну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церкву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святої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Богородиці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, пославши (</a:t>
            </a:r>
            <a:r>
              <a:rPr lang="ru-RU" sz="1800" b="1" dirty="0" err="1" smtClean="0"/>
              <a:t>послів</a:t>
            </a:r>
            <a:r>
              <a:rPr lang="ru-RU" sz="1800" b="1" dirty="0" smtClean="0"/>
              <a:t>), </a:t>
            </a:r>
            <a:r>
              <a:rPr lang="ru-RU" sz="1800" b="1" dirty="0" err="1" smtClean="0"/>
              <a:t>привів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майстрів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із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греків</a:t>
            </a:r>
            <a:r>
              <a:rPr lang="ru-RU" sz="1800" b="1" dirty="0" smtClean="0"/>
              <a:t>, (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) почав </a:t>
            </a:r>
            <a:r>
              <a:rPr lang="ru-RU" sz="1800" b="1" dirty="0" err="1" smtClean="0"/>
              <a:t>зводити</a:t>
            </a:r>
            <a:r>
              <a:rPr lang="ru-RU" sz="1800" b="1" dirty="0" smtClean="0"/>
              <a:t>. А коли </a:t>
            </a:r>
            <a:r>
              <a:rPr lang="ru-RU" sz="1800" b="1" dirty="0" err="1" smtClean="0"/>
              <a:t>скінчив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споруджувати</a:t>
            </a:r>
            <a:r>
              <a:rPr lang="ru-RU" sz="1800" b="1" dirty="0" smtClean="0"/>
              <a:t>, прикрасив </a:t>
            </a:r>
            <a:r>
              <a:rPr lang="ru-RU" sz="1800" b="1" dirty="0" err="1" smtClean="0"/>
              <a:t>він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її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іконами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поручив </a:t>
            </a:r>
            <a:r>
              <a:rPr lang="ru-RU" sz="1800" b="1" dirty="0" err="1" smtClean="0"/>
              <a:t>її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Анастасові-корсунянину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попів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корсунських</a:t>
            </a:r>
            <a:r>
              <a:rPr lang="ru-RU" sz="1800" b="1" dirty="0" smtClean="0"/>
              <a:t> приставив </a:t>
            </a:r>
            <a:r>
              <a:rPr lang="ru-RU" sz="1800" b="1" dirty="0" err="1" smtClean="0"/>
              <a:t>служити</a:t>
            </a:r>
            <a:r>
              <a:rPr lang="ru-RU" sz="1800" b="1" dirty="0" smtClean="0"/>
              <a:t> в </a:t>
            </a:r>
            <a:r>
              <a:rPr lang="ru-RU" sz="1800" b="1" dirty="0" err="1" smtClean="0"/>
              <a:t>ній</a:t>
            </a:r>
            <a:r>
              <a:rPr lang="ru-RU" sz="1800" b="1" dirty="0" smtClean="0"/>
              <a:t>. </a:t>
            </a:r>
            <a:r>
              <a:rPr lang="ru-RU" sz="1800" b="1" dirty="0" err="1" smtClean="0"/>
              <a:t>Він</a:t>
            </a:r>
            <a:r>
              <a:rPr lang="ru-RU" sz="1800" b="1" dirty="0" smtClean="0"/>
              <a:t> дав </a:t>
            </a:r>
            <a:r>
              <a:rPr lang="ru-RU" sz="1800" b="1" dirty="0" err="1" smtClean="0"/>
              <a:t>сюди</a:t>
            </a:r>
            <a:r>
              <a:rPr lang="ru-RU" sz="1800" b="1" dirty="0" smtClean="0"/>
              <a:t> все, </a:t>
            </a:r>
            <a:r>
              <a:rPr lang="ru-RU" sz="1800" b="1" dirty="0" err="1" smtClean="0"/>
              <a:t>що</a:t>
            </a:r>
            <a:r>
              <a:rPr lang="ru-RU" sz="1800" b="1" dirty="0" smtClean="0"/>
              <a:t> взяв </a:t>
            </a:r>
            <a:r>
              <a:rPr lang="ru-RU" sz="1800" b="1" dirty="0" err="1" smtClean="0"/>
              <a:t>був</a:t>
            </a:r>
            <a:r>
              <a:rPr lang="ru-RU" sz="1800" b="1" dirty="0" smtClean="0"/>
              <a:t> у </a:t>
            </a:r>
            <a:r>
              <a:rPr lang="ru-RU" sz="1800" b="1" dirty="0" err="1" smtClean="0"/>
              <a:t>Корсуні</a:t>
            </a:r>
            <a:r>
              <a:rPr lang="ru-RU" sz="1800" b="1" dirty="0" smtClean="0"/>
              <a:t>, - </a:t>
            </a:r>
            <a:r>
              <a:rPr lang="ru-RU" sz="1800" b="1" dirty="0" err="1" smtClean="0"/>
              <a:t>ікони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начиння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церковне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хрести</a:t>
            </a:r>
            <a:r>
              <a:rPr lang="ru-RU" sz="1800" b="1" dirty="0" smtClean="0"/>
              <a:t>".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                                                 </a:t>
            </a:r>
            <a:br>
              <a:rPr lang="ru-RU" sz="1600" b="1" dirty="0" smtClean="0"/>
            </a:br>
            <a:r>
              <a:rPr lang="ru-RU" sz="1600" b="1" dirty="0" smtClean="0"/>
              <a:t>                                                                           «</a:t>
            </a:r>
            <a:r>
              <a:rPr lang="ru-RU" sz="1600" b="1" dirty="0" err="1" smtClean="0"/>
              <a:t>Повість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минулих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літ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  <p:pic>
        <p:nvPicPr>
          <p:cNvPr id="4" name="Picture 4" descr="http://im5-tub-ua.yandex.net/i?id=266129835-2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143248"/>
            <a:ext cx="3838602" cy="278608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43042" y="5715016"/>
            <a:ext cx="285752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Освячення церкви з Іпатіївського літопису</a:t>
            </a:r>
            <a:endParaRPr lang="ru-RU" sz="1600" dirty="0"/>
          </a:p>
        </p:txBody>
      </p:sp>
      <p:pic>
        <p:nvPicPr>
          <p:cNvPr id="9" name="Picture 8" descr="http://im7-tub-ua.yandex.net/i?id=695796686-33-72&amp;n=2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29158" y="3286124"/>
            <a:ext cx="4214842" cy="292895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5572100" y="5929306"/>
            <a:ext cx="357190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В.І. Верещагін      </a:t>
            </a:r>
          </a:p>
          <a:p>
            <a:pPr algn="ctr"/>
            <a:r>
              <a:rPr lang="uk-UA" sz="1600" dirty="0" smtClean="0"/>
              <a:t>Закладка Десятинної церкви в Києві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3000364" y="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1285852" y="0"/>
            <a:ext cx="7215238" cy="928670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28794" y="0"/>
            <a:ext cx="61991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Будівництво церкви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0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www.gigart.ru/uploads/posts/2011-05/1306593073_0gmwx8igpi4wuyh.jpeg"/>
          <p:cNvPicPr>
            <a:picLocks noChangeAspect="1" noChangeArrowheads="1"/>
          </p:cNvPicPr>
          <p:nvPr/>
        </p:nvPicPr>
        <p:blipFill>
          <a:blip r:embed="rId2"/>
          <a:srcRect l="50160" b="11989"/>
          <a:stretch>
            <a:fillRect/>
          </a:stretch>
        </p:blipFill>
        <p:spPr bwMode="auto">
          <a:xfrm>
            <a:off x="5500694" y="1142984"/>
            <a:ext cx="3485078" cy="537651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4214842" cy="5154626"/>
          </a:xfrm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у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Літописі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вже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під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996 роком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читаємо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: "Коли ж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Володимир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побачив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церкву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завершено,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він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увійшовши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до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неї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помолився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Богу,(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помолився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за Русь,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подібно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до Соломона(3Цар.8.22), авт.) … А коли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він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помолився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, то сказав так: </a:t>
            </a:r>
            <a:r>
              <a:rPr lang="ru-RU" sz="18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"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Осе даю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церкві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сій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святій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Богородиці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, од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маєтності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своєї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і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од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моїх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городів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десяту</a:t>
            </a:r>
            <a:r>
              <a:rPr lang="ru-RU" sz="1800" b="1" u="sng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u="sng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частину</a:t>
            </a:r>
            <a:r>
              <a:rPr lang="ru-RU" sz="1800" b="1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І</a:t>
            </a:r>
            <a:r>
              <a:rPr lang="ru-RU" sz="18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дав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він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десятину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Анастасові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-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корсунянину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і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справив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тоді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празник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великий у той день боярам,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і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старцям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городським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і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вбогим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роздав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багато</a:t>
            </a:r>
            <a:r>
              <a:rPr lang="ru-RU" sz="18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добра". </a:t>
            </a:r>
            <a:endParaRPr lang="ru-RU" sz="1800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8" name="Picture 10" descr="C:\Documents and Settings\Администратор\Рабочий стол\рисунки\Picture_All\CANDLE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714884"/>
            <a:ext cx="785818" cy="1709296"/>
          </a:xfrm>
          <a:prstGeom prst="rect">
            <a:avLst/>
          </a:prstGeom>
          <a:noFill/>
        </p:spPr>
      </p:pic>
      <p:pic>
        <p:nvPicPr>
          <p:cNvPr id="15362" name="Picture 2" descr="http://im6-tub-ua.yandex.net/i?id=389381399-54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4572008"/>
            <a:ext cx="1357322" cy="1357322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10" name="Picture 6" descr="http://im4-tub-ua.yandex.net/i?id=283304164-00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1000108"/>
            <a:ext cx="1813426" cy="11787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1357290" y="285728"/>
            <a:ext cx="651973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Походження назви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-облако 8"/>
          <p:cNvSpPr/>
          <p:nvPr/>
        </p:nvSpPr>
        <p:spPr>
          <a:xfrm>
            <a:off x="642910" y="0"/>
            <a:ext cx="7072362" cy="3357562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500166" y="58847"/>
            <a:ext cx="60007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Цей </a:t>
            </a:r>
            <a:r>
              <a:rPr lang="ru-RU" b="1" dirty="0"/>
              <a:t>перший у </a:t>
            </a:r>
            <a:r>
              <a:rPr lang="ru-RU" b="1" dirty="0" err="1"/>
              <a:t>Київській</a:t>
            </a:r>
            <a:r>
              <a:rPr lang="ru-RU" b="1" dirty="0"/>
              <a:t> </a:t>
            </a:r>
            <a:r>
              <a:rPr lang="ru-RU" b="1" dirty="0" err="1"/>
              <a:t>Русі</a:t>
            </a:r>
            <a:r>
              <a:rPr lang="ru-RU" b="1" dirty="0"/>
              <a:t> </a:t>
            </a:r>
            <a:r>
              <a:rPr lang="ru-RU" b="1" dirty="0" err="1"/>
              <a:t>мурований</a:t>
            </a:r>
            <a:r>
              <a:rPr lang="ru-RU" b="1" dirty="0"/>
              <a:t> храм не </a:t>
            </a:r>
            <a:r>
              <a:rPr lang="ru-RU" b="1" dirty="0" err="1"/>
              <a:t>міг</a:t>
            </a:r>
            <a:r>
              <a:rPr lang="ru-RU" b="1" dirty="0"/>
              <a:t> </a:t>
            </a:r>
            <a:r>
              <a:rPr lang="ru-RU" b="1" dirty="0" err="1"/>
              <a:t>не</a:t>
            </a:r>
            <a:r>
              <a:rPr lang="ru-RU" b="1" dirty="0"/>
              <a:t> </a:t>
            </a:r>
            <a:r>
              <a:rPr lang="ru-RU" b="1" dirty="0" err="1"/>
              <a:t>викликати</a:t>
            </a:r>
            <a:r>
              <a:rPr lang="ru-RU" b="1" dirty="0"/>
              <a:t> </a:t>
            </a:r>
            <a:r>
              <a:rPr lang="ru-RU" b="1" dirty="0" err="1"/>
              <a:t>благоговійного</a:t>
            </a:r>
            <a:r>
              <a:rPr lang="ru-RU" b="1" dirty="0"/>
              <a:t> </a:t>
            </a:r>
            <a:r>
              <a:rPr lang="ru-RU" b="1" dirty="0" err="1"/>
              <a:t>подиву</a:t>
            </a:r>
            <a:r>
              <a:rPr lang="ru-RU" b="1" dirty="0"/>
              <a:t> </a:t>
            </a:r>
            <a:r>
              <a:rPr lang="ru-RU" b="1" dirty="0" err="1"/>
              <a:t>серед</a:t>
            </a:r>
            <a:r>
              <a:rPr lang="ru-RU" b="1" dirty="0"/>
              <a:t> </a:t>
            </a:r>
            <a:r>
              <a:rPr lang="ru-RU" b="1" dirty="0" err="1"/>
              <a:t>тодішніх</a:t>
            </a:r>
            <a:r>
              <a:rPr lang="ru-RU" b="1" dirty="0"/>
              <a:t> </a:t>
            </a:r>
            <a:r>
              <a:rPr lang="ru-RU" b="1" dirty="0" err="1"/>
              <a:t>киян</a:t>
            </a:r>
            <a:r>
              <a:rPr lang="ru-RU" b="1" dirty="0"/>
              <a:t> та </a:t>
            </a:r>
            <a:r>
              <a:rPr lang="ru-RU" b="1" dirty="0" err="1"/>
              <a:t>численних</a:t>
            </a:r>
            <a:r>
              <a:rPr lang="ru-RU" b="1" dirty="0"/>
              <a:t> </a:t>
            </a:r>
            <a:r>
              <a:rPr lang="ru-RU" b="1" dirty="0" err="1"/>
              <a:t>відвідувачів</a:t>
            </a:r>
            <a:r>
              <a:rPr lang="ru-RU" b="1" dirty="0"/>
              <a:t> </a:t>
            </a:r>
            <a:r>
              <a:rPr lang="ru-RU" b="1" dirty="0" err="1"/>
              <a:t>матері</a:t>
            </a:r>
            <a:r>
              <a:rPr lang="ru-RU" b="1" dirty="0"/>
              <a:t> </a:t>
            </a:r>
            <a:r>
              <a:rPr lang="ru-RU" b="1" dirty="0" err="1"/>
              <a:t>городів</a:t>
            </a:r>
            <a:r>
              <a:rPr lang="ru-RU" b="1" dirty="0"/>
              <a:t> </a:t>
            </a:r>
            <a:r>
              <a:rPr lang="ru-RU" b="1" dirty="0" err="1"/>
              <a:t>руських</a:t>
            </a:r>
            <a:r>
              <a:rPr lang="ru-RU" b="1" dirty="0"/>
              <a:t>. </a:t>
            </a:r>
            <a:r>
              <a:rPr lang="ru-RU" b="1" u="sng" dirty="0" err="1"/>
              <a:t>Сучасники</a:t>
            </a:r>
            <a:r>
              <a:rPr lang="ru-RU" b="1" u="sng" dirty="0"/>
              <a:t> </a:t>
            </a:r>
            <a:r>
              <a:rPr lang="ru-RU" b="1" u="sng" dirty="0" err="1"/>
              <a:t>порівнювали</a:t>
            </a:r>
            <a:r>
              <a:rPr lang="ru-RU" b="1" u="sng" dirty="0"/>
              <a:t> </a:t>
            </a:r>
            <a:r>
              <a:rPr lang="ru-RU" b="1" u="sng" dirty="0" err="1"/>
              <a:t>його</a:t>
            </a:r>
            <a:r>
              <a:rPr lang="ru-RU" b="1" u="sng" dirty="0"/>
              <a:t> </a:t>
            </a:r>
            <a:r>
              <a:rPr lang="ru-RU" b="1" u="sng" dirty="0" err="1"/>
              <a:t>з</a:t>
            </a:r>
            <a:r>
              <a:rPr lang="ru-RU" b="1" u="sng" dirty="0"/>
              <a:t> небесами. </a:t>
            </a:r>
            <a:r>
              <a:rPr lang="ru-RU" b="1" u="sng" dirty="0" err="1"/>
              <a:t>Захоплювати</a:t>
            </a:r>
            <a:r>
              <a:rPr lang="ru-RU" b="1" u="sng" dirty="0"/>
              <a:t> </a:t>
            </a:r>
            <a:r>
              <a:rPr lang="ru-RU" b="1" u="sng" dirty="0" err="1"/>
              <a:t>їх</a:t>
            </a:r>
            <a:r>
              <a:rPr lang="ru-RU" b="1" u="sng" dirty="0"/>
              <a:t> </a:t>
            </a:r>
            <a:r>
              <a:rPr lang="ru-RU" b="1" u="sng" dirty="0" err="1"/>
              <a:t>мусіли</a:t>
            </a:r>
            <a:r>
              <a:rPr lang="ru-RU" b="1" u="sng" dirty="0"/>
              <a:t> </a:t>
            </a:r>
            <a:r>
              <a:rPr lang="ru-RU" b="1" u="sng" dirty="0" err="1"/>
              <a:t>самі</a:t>
            </a:r>
            <a:r>
              <a:rPr lang="ru-RU" b="1" u="sng" dirty="0"/>
              <a:t> </a:t>
            </a:r>
            <a:r>
              <a:rPr lang="ru-RU" b="1" u="sng" dirty="0" err="1"/>
              <a:t>розміри</a:t>
            </a:r>
            <a:r>
              <a:rPr lang="ru-RU" b="1" u="sng" dirty="0"/>
              <a:t> </a:t>
            </a:r>
            <a:r>
              <a:rPr lang="ru-RU" b="1" u="sng" dirty="0" err="1"/>
              <a:t>будови</a:t>
            </a:r>
            <a:r>
              <a:rPr lang="ru-RU" b="1" u="sng" dirty="0"/>
              <a:t> 32х42 </a:t>
            </a:r>
            <a:r>
              <a:rPr lang="ru-RU" b="1" u="sng" dirty="0" err="1"/>
              <a:t>метри</a:t>
            </a:r>
            <a:r>
              <a:rPr lang="ru-RU" b="1" u="sng" dirty="0"/>
              <a:t>. </a:t>
            </a:r>
            <a:r>
              <a:rPr lang="ru-RU" b="1" u="sng" dirty="0" err="1"/>
              <a:t>Десятинна</a:t>
            </a:r>
            <a:r>
              <a:rPr lang="ru-RU" b="1" u="sng" dirty="0"/>
              <a:t> </a:t>
            </a:r>
            <a:r>
              <a:rPr lang="ru-RU" b="1" u="sng" dirty="0" err="1"/>
              <a:t>церква</a:t>
            </a:r>
            <a:r>
              <a:rPr lang="ru-RU" b="1" u="sng" dirty="0"/>
              <a:t> в </a:t>
            </a:r>
            <a:r>
              <a:rPr lang="ru-RU" b="1" u="sng" dirty="0" err="1"/>
              <a:t>архітектурному</a:t>
            </a:r>
            <a:r>
              <a:rPr lang="ru-RU" b="1" u="sng" dirty="0"/>
              <a:t> </a:t>
            </a:r>
            <a:r>
              <a:rPr lang="ru-RU" b="1" u="sng" dirty="0" err="1"/>
              <a:t>плані</a:t>
            </a:r>
            <a:r>
              <a:rPr lang="ru-RU" b="1" u="sng" dirty="0"/>
              <a:t> </a:t>
            </a:r>
            <a:r>
              <a:rPr lang="ru-RU" b="1" u="sng" dirty="0" err="1"/>
              <a:t>вигляділа</a:t>
            </a:r>
            <a:r>
              <a:rPr lang="ru-RU" b="1" u="sng" dirty="0"/>
              <a:t> як </a:t>
            </a:r>
            <a:r>
              <a:rPr lang="ru-RU" b="1" u="sng" dirty="0" err="1"/>
              <a:t>хрестово-купольна</a:t>
            </a:r>
            <a:r>
              <a:rPr lang="ru-RU" b="1" u="sng" dirty="0"/>
              <a:t> </a:t>
            </a:r>
            <a:r>
              <a:rPr lang="ru-RU" b="1" u="sng" dirty="0" err="1"/>
              <a:t>шестистовпна</a:t>
            </a:r>
            <a:r>
              <a:rPr lang="ru-RU" b="1" u="sng" dirty="0"/>
              <a:t> </a:t>
            </a:r>
            <a:r>
              <a:rPr lang="ru-RU" b="1" u="sng" dirty="0" err="1"/>
              <a:t>споруда</a:t>
            </a:r>
            <a:r>
              <a:rPr lang="ru-RU" b="1" u="sng" dirty="0"/>
              <a:t>. 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endParaRPr lang="ru-RU" b="1" u="sng" dirty="0"/>
          </a:p>
        </p:txBody>
      </p:sp>
      <p:pic>
        <p:nvPicPr>
          <p:cNvPr id="14338" name="Picture 2" descr="http://im2-tub-ua.yandex.net/i?id=539733623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071810"/>
            <a:ext cx="2214578" cy="2442549"/>
          </a:xfrm>
          <a:prstGeom prst="rect">
            <a:avLst/>
          </a:prstGeom>
          <a:noFill/>
        </p:spPr>
      </p:pic>
      <p:pic>
        <p:nvPicPr>
          <p:cNvPr id="14340" name="Picture 4" descr="http://im4-tub-ua.yandex.net/i?id=255074871-34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071928"/>
            <a:ext cx="3324713" cy="2786072"/>
          </a:xfrm>
          <a:prstGeom prst="rect">
            <a:avLst/>
          </a:prstGeom>
          <a:noFill/>
        </p:spPr>
      </p:pic>
      <p:pic>
        <p:nvPicPr>
          <p:cNvPr id="14342" name="Picture 6" descr="http://im0-tub-ua.yandex.net/i?id=541945668-40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3429000"/>
            <a:ext cx="1868379" cy="2143140"/>
          </a:xfrm>
          <a:prstGeom prst="rect">
            <a:avLst/>
          </a:prstGeom>
          <a:noFill/>
        </p:spPr>
      </p:pic>
      <p:sp>
        <p:nvSpPr>
          <p:cNvPr id="7" name="Овальная выноска 6"/>
          <p:cNvSpPr/>
          <p:nvPr/>
        </p:nvSpPr>
        <p:spPr>
          <a:xfrm>
            <a:off x="1071538" y="3357562"/>
            <a:ext cx="71438" cy="7143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ьная выноска 7"/>
          <p:cNvSpPr/>
          <p:nvPr/>
        </p:nvSpPr>
        <p:spPr>
          <a:xfrm>
            <a:off x="1428728" y="2714620"/>
            <a:ext cx="45719" cy="64294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2285984" y="5214926"/>
            <a:ext cx="1000132" cy="164307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6572264" y="5286388"/>
            <a:ext cx="1071570" cy="1571612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4337" name="Picture 1" descr="C:\Documents and Settings\Администратор\Рабочий стол\рисунки\Picture_All\110031.t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359275"/>
            <a:ext cx="1530350" cy="24987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27860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Серед</a:t>
            </a:r>
            <a:r>
              <a:rPr lang="ru-RU" sz="1600" dirty="0"/>
              <a:t> </a:t>
            </a:r>
            <a:r>
              <a:rPr lang="ru-RU" sz="1600" dirty="0" err="1"/>
              <a:t>святих</a:t>
            </a:r>
            <a:r>
              <a:rPr lang="ru-RU" sz="1600" dirty="0"/>
              <a:t> речей </a:t>
            </a:r>
            <a:r>
              <a:rPr lang="ru-RU" sz="1600" dirty="0" err="1"/>
              <a:t>були</a:t>
            </a:r>
            <a:r>
              <a:rPr lang="ru-RU" sz="1600" dirty="0"/>
              <a:t> </a:t>
            </a:r>
            <a:r>
              <a:rPr lang="ru-RU" sz="1600" dirty="0" err="1"/>
              <a:t>чесні</a:t>
            </a:r>
            <a:r>
              <a:rPr lang="ru-RU" sz="1600" dirty="0"/>
              <a:t> </a:t>
            </a:r>
            <a:r>
              <a:rPr lang="ru-RU" sz="1600" dirty="0" err="1"/>
              <a:t>хрести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потім</a:t>
            </a:r>
            <a:r>
              <a:rPr lang="ru-RU" sz="1600" dirty="0"/>
              <a:t> </a:t>
            </a:r>
            <a:r>
              <a:rPr lang="ru-RU" sz="1600" dirty="0" err="1"/>
              <a:t>називали</a:t>
            </a:r>
            <a:r>
              <a:rPr lang="ru-RU" sz="1600" dirty="0"/>
              <a:t> </a:t>
            </a:r>
            <a:r>
              <a:rPr lang="ru-RU" sz="1600" dirty="0" err="1"/>
              <a:t>корсунськими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Володимировими</a:t>
            </a:r>
            <a:r>
              <a:rPr lang="ru-RU" sz="1600" dirty="0"/>
              <a:t>. </a:t>
            </a:r>
          </a:p>
        </p:txBody>
      </p:sp>
      <p:pic>
        <p:nvPicPr>
          <p:cNvPr id="11265" name="Picture 1" descr="C:\Documents and Settings\Администратор\Рабочий стол\рисунки\Picture_All\116020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3714776" cy="121444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71736" y="571480"/>
            <a:ext cx="7143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285728"/>
            <a:ext cx="542808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Святині</a:t>
            </a:r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 реліквії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12" descr="Десятинна церкв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285860"/>
            <a:ext cx="2000264" cy="1500198"/>
          </a:xfrm>
          <a:prstGeom prst="rect">
            <a:avLst/>
          </a:prstGeom>
          <a:ln w="88900" cap="sq" cmpd="thickThin">
            <a:solidFill>
              <a:srgbClr val="CCFFCC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928662" y="292893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одна </a:t>
            </a:r>
            <a:r>
              <a:rPr lang="ru-RU" sz="1600" dirty="0" err="1" smtClean="0"/>
              <a:t>святиня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храмі</a:t>
            </a:r>
            <a:r>
              <a:rPr lang="ru-RU" sz="1600" dirty="0" smtClean="0"/>
              <a:t> - </a:t>
            </a:r>
            <a:r>
              <a:rPr lang="ru-RU" sz="1600" dirty="0" err="1" smtClean="0"/>
              <a:t>чудотворний</a:t>
            </a:r>
            <a:r>
              <a:rPr lang="ru-RU" sz="1600" dirty="0" smtClean="0"/>
              <a:t> образ </a:t>
            </a:r>
            <a:r>
              <a:rPr lang="ru-RU" sz="1600" dirty="0" err="1" smtClean="0"/>
              <a:t>Богородиці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згадується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житії</a:t>
            </a:r>
            <a:r>
              <a:rPr lang="ru-RU" sz="1600" dirty="0" smtClean="0"/>
              <a:t> </a:t>
            </a:r>
            <a:r>
              <a:rPr lang="ru-RU" sz="1600" dirty="0" err="1" smtClean="0"/>
              <a:t>святих</a:t>
            </a:r>
            <a:r>
              <a:rPr lang="ru-RU" sz="1600" dirty="0" smtClean="0"/>
              <a:t> </a:t>
            </a:r>
            <a:r>
              <a:rPr lang="ru-RU" sz="1600" dirty="0" err="1" smtClean="0"/>
              <a:t>мучеників</a:t>
            </a:r>
            <a:r>
              <a:rPr lang="ru-RU" sz="1600" dirty="0" smtClean="0"/>
              <a:t> Бориса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Гліба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429520" y="2357430"/>
            <a:ext cx="1714480" cy="1857388"/>
          </a:xfrm>
          <a:prstGeom prst="roundRect">
            <a:avLst/>
          </a:prstGeom>
          <a:scene3d>
            <a:camera prst="perspectiveLeft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 smtClean="0"/>
              <a:t>в 1382 </a:t>
            </a:r>
            <a:r>
              <a:rPr lang="ru-RU" sz="1200" dirty="0" err="1" smtClean="0"/>
              <a:t>святиня</a:t>
            </a:r>
            <a:r>
              <a:rPr lang="ru-RU" sz="1200" dirty="0" smtClean="0"/>
              <a:t> </a:t>
            </a:r>
            <a:r>
              <a:rPr lang="ru-RU" sz="1200" dirty="0" err="1" smtClean="0"/>
              <a:t>потрапила</a:t>
            </a:r>
            <a:r>
              <a:rPr lang="ru-RU" sz="1200" dirty="0" smtClean="0"/>
              <a:t> до </a:t>
            </a:r>
            <a:r>
              <a:rPr lang="ru-RU" sz="1200" dirty="0" err="1" smtClean="0"/>
              <a:t>Ченстохова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стала </a:t>
            </a:r>
            <a:r>
              <a:rPr lang="ru-RU" sz="1200" dirty="0" err="1" smtClean="0"/>
              <a:t>головної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святинею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Польщі</a:t>
            </a:r>
            <a:r>
              <a:rPr lang="ru-RU" sz="1200" dirty="0" smtClean="0"/>
              <a:t> </a:t>
            </a:r>
            <a:r>
              <a:rPr lang="ru-RU" sz="1200" dirty="0" err="1" smtClean="0"/>
              <a:t>під</a:t>
            </a:r>
            <a:r>
              <a:rPr lang="ru-RU" sz="1200" dirty="0" smtClean="0"/>
              <a:t> </a:t>
            </a:r>
            <a:r>
              <a:rPr lang="ru-RU" sz="1200" dirty="0" err="1" smtClean="0"/>
              <a:t>назвою</a:t>
            </a:r>
            <a:r>
              <a:rPr lang="ru-RU" sz="1200" dirty="0" smtClean="0"/>
              <a:t> чудотворного образу </a:t>
            </a:r>
            <a:r>
              <a:rPr lang="ru-RU" sz="1200" dirty="0" err="1" smtClean="0"/>
              <a:t>Ченстоховської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Божої</a:t>
            </a:r>
            <a:r>
              <a:rPr lang="ru-RU" sz="1200" dirty="0" smtClean="0"/>
              <a:t> </a:t>
            </a:r>
            <a:r>
              <a:rPr lang="ru-RU" sz="1200" dirty="0" err="1" smtClean="0"/>
              <a:t>Матері</a:t>
            </a:r>
            <a:endParaRPr lang="ru-RU" sz="1200" dirty="0"/>
          </a:p>
        </p:txBody>
      </p:sp>
      <p:pic>
        <p:nvPicPr>
          <p:cNvPr id="10" name="Picture 20" descr="http://im5-tub-ua.yandex.net/i?id=199945116-71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3857628"/>
            <a:ext cx="1847850" cy="1428750"/>
          </a:xfrm>
          <a:prstGeom prst="rect">
            <a:avLst/>
          </a:prstGeom>
          <a:ln w="88900" cap="sq" cmpd="thickThin">
            <a:solidFill>
              <a:schemeClr val="bg1">
                <a:lumMod val="8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Выноска 1 (граница и черта) 10"/>
          <p:cNvSpPr/>
          <p:nvPr/>
        </p:nvSpPr>
        <p:spPr>
          <a:xfrm>
            <a:off x="6143636" y="4643446"/>
            <a:ext cx="2286016" cy="500066"/>
          </a:xfrm>
          <a:prstGeom prst="accent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Барельєф з зображенням Богородиці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4786322"/>
            <a:ext cx="41434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Третій</a:t>
            </a:r>
            <a:r>
              <a:rPr lang="ru-RU" sz="1600" dirty="0" smtClean="0"/>
              <a:t> </a:t>
            </a:r>
            <a:r>
              <a:rPr lang="ru-RU" sz="1600" dirty="0" err="1" smtClean="0"/>
              <a:t>боковий</a:t>
            </a:r>
            <a:r>
              <a:rPr lang="ru-RU" sz="1600" dirty="0" smtClean="0"/>
              <a:t> престол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присвячений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священномученнику</a:t>
            </a:r>
            <a:r>
              <a:rPr lang="ru-RU" sz="1600" dirty="0" smtClean="0"/>
              <a:t> </a:t>
            </a:r>
            <a:r>
              <a:rPr lang="ru-RU" sz="1600" dirty="0" err="1" smtClean="0"/>
              <a:t>Клименту</a:t>
            </a:r>
            <a:r>
              <a:rPr lang="ru-RU" sz="1600" dirty="0" smtClean="0"/>
              <a:t>,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в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преділі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знаходилась</a:t>
            </a:r>
            <a:r>
              <a:rPr lang="ru-RU" sz="1600" dirty="0" smtClean="0"/>
              <a:t> глава </a:t>
            </a:r>
            <a:r>
              <a:rPr lang="ru-RU" sz="1600" dirty="0" err="1" smtClean="0"/>
              <a:t>священномученика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Климента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учня</a:t>
            </a:r>
            <a:r>
              <a:rPr lang="ru-RU" sz="1600" dirty="0" smtClean="0"/>
              <a:t> </a:t>
            </a:r>
            <a:r>
              <a:rPr lang="ru-RU" sz="1600" dirty="0" err="1" smtClean="0"/>
              <a:t>Фіви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мощі</a:t>
            </a:r>
            <a:r>
              <a:rPr lang="ru-RU" sz="1600" dirty="0" smtClean="0"/>
              <a:t> </a:t>
            </a:r>
            <a:r>
              <a:rPr lang="ru-RU" sz="1600" dirty="0" err="1" smtClean="0"/>
              <a:t>святих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привезених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Корсуня</a:t>
            </a:r>
            <a:endParaRPr lang="ru-RU" sz="1600" dirty="0"/>
          </a:p>
        </p:txBody>
      </p:sp>
      <p:pic>
        <p:nvPicPr>
          <p:cNvPr id="8" name="Picture 2" descr="Ченстоховская икон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1857364"/>
            <a:ext cx="2000264" cy="2286016"/>
          </a:xfrm>
          <a:prstGeom prst="rect">
            <a:avLst/>
          </a:prstGeom>
          <a:ln w="88900" cap="sq" cmpd="thickThin">
            <a:solidFill>
              <a:srgbClr val="FFFF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142844" y="1857364"/>
            <a:ext cx="285720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5429264"/>
            <a:ext cx="285720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3286124"/>
            <a:ext cx="285720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3143240" y="1928802"/>
            <a:ext cx="3571900" cy="2428892"/>
          </a:xfrm>
          <a:prstGeom prst="beve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28992" y="3429000"/>
            <a:ext cx="3009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Усипальниця для…</a:t>
            </a:r>
            <a:endParaRPr lang="ru-RU" sz="24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icture 2" descr="http://im1-tub-ua.yandex.net/i?id=509628702-2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285993"/>
            <a:ext cx="1857387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0" y="0"/>
            <a:ext cx="2143108" cy="2428868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prstClr val="black"/>
                </a:solidFill>
              </a:rPr>
              <a:t>князь </a:t>
            </a:r>
            <a:r>
              <a:rPr lang="ru-RU" sz="1100" dirty="0" err="1" smtClean="0">
                <a:solidFill>
                  <a:prstClr val="black"/>
                </a:solidFill>
              </a:rPr>
              <a:t>Володимир</a:t>
            </a:r>
            <a:r>
              <a:rPr lang="ru-RU" sz="1100" dirty="0" smtClean="0">
                <a:solidFill>
                  <a:prstClr val="black"/>
                </a:solidFill>
              </a:rPr>
              <a:t>, утвердивши в </a:t>
            </a:r>
            <a:r>
              <a:rPr lang="ru-RU" sz="1100" dirty="0" err="1" smtClean="0">
                <a:solidFill>
                  <a:prstClr val="black"/>
                </a:solidFill>
              </a:rPr>
              <a:t>Десятинній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церкві</a:t>
            </a:r>
            <a:r>
              <a:rPr lang="ru-RU" sz="1100" dirty="0" smtClean="0">
                <a:solidFill>
                  <a:prstClr val="black"/>
                </a:solidFill>
              </a:rPr>
              <a:t> кафедру </a:t>
            </a:r>
            <a:r>
              <a:rPr lang="ru-RU" sz="1100" dirty="0" err="1" smtClean="0">
                <a:solidFill>
                  <a:prstClr val="black"/>
                </a:solidFill>
              </a:rPr>
              <a:t>Київських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митрополитів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дуже</a:t>
            </a:r>
            <a:r>
              <a:rPr lang="ru-RU" sz="1100" dirty="0" smtClean="0">
                <a:solidFill>
                  <a:prstClr val="black"/>
                </a:solidFill>
              </a:rPr>
              <a:t> скоро </a:t>
            </a:r>
            <a:r>
              <a:rPr lang="ru-RU" sz="1100" dirty="0" err="1" smtClean="0">
                <a:solidFill>
                  <a:prstClr val="black"/>
                </a:solidFill>
              </a:rPr>
              <a:t>переніс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сюди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мощі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b="1" dirty="0" err="1" smtClean="0">
                <a:solidFill>
                  <a:prstClr val="black"/>
                </a:solidFill>
              </a:rPr>
              <a:t>першого</a:t>
            </a:r>
            <a:r>
              <a:rPr lang="ru-RU" sz="1100" b="1" dirty="0" smtClean="0">
                <a:solidFill>
                  <a:prstClr val="black"/>
                </a:solidFill>
              </a:rPr>
              <a:t> митрополита </a:t>
            </a:r>
            <a:r>
              <a:rPr lang="ru-RU" sz="1100" b="1" dirty="0" err="1" smtClean="0">
                <a:solidFill>
                  <a:prstClr val="black"/>
                </a:solidFill>
              </a:rPr>
              <a:t>Михаїла</a:t>
            </a:r>
            <a:r>
              <a:rPr lang="ru-RU" sz="1100" b="1" dirty="0" smtClean="0">
                <a:solidFill>
                  <a:prstClr val="black"/>
                </a:solidFill>
              </a:rPr>
              <a:t>. </a:t>
            </a:r>
            <a:r>
              <a:rPr lang="ru-RU" sz="1100" dirty="0" err="1" smtClean="0">
                <a:solidFill>
                  <a:prstClr val="black"/>
                </a:solidFill>
              </a:rPr>
              <a:t>Подальша</a:t>
            </a:r>
            <a:r>
              <a:rPr lang="ru-RU" sz="1100" dirty="0" smtClean="0">
                <a:solidFill>
                  <a:prstClr val="black"/>
                </a:solidFill>
              </a:rPr>
              <a:t> доля </a:t>
            </a:r>
            <a:r>
              <a:rPr lang="ru-RU" sz="1100" dirty="0" err="1" smtClean="0">
                <a:solidFill>
                  <a:prstClr val="black"/>
                </a:solidFill>
              </a:rPr>
              <a:t>їх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така</a:t>
            </a:r>
            <a:r>
              <a:rPr lang="ru-RU" sz="1100" dirty="0" smtClean="0">
                <a:solidFill>
                  <a:prstClr val="black"/>
                </a:solidFill>
              </a:rPr>
              <a:t> в 1103 </a:t>
            </a:r>
            <a:r>
              <a:rPr lang="ru-RU" sz="1100" dirty="0" err="1" smtClean="0">
                <a:solidFill>
                  <a:prstClr val="black"/>
                </a:solidFill>
              </a:rPr>
              <a:t>році</a:t>
            </a:r>
            <a:r>
              <a:rPr lang="ru-RU" sz="1100" dirty="0" smtClean="0">
                <a:solidFill>
                  <a:prstClr val="black"/>
                </a:solidFill>
              </a:rPr>
              <a:t> вони </a:t>
            </a:r>
            <a:r>
              <a:rPr lang="ru-RU" sz="1100" dirty="0" err="1" smtClean="0">
                <a:solidFill>
                  <a:prstClr val="black"/>
                </a:solidFill>
              </a:rPr>
              <a:t>були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перенесені</a:t>
            </a:r>
            <a:r>
              <a:rPr lang="ru-RU" sz="1100" dirty="0" smtClean="0">
                <a:solidFill>
                  <a:prstClr val="black"/>
                </a:solidFill>
              </a:rPr>
              <a:t> до </a:t>
            </a:r>
            <a:r>
              <a:rPr lang="ru-RU" sz="1100" dirty="0" err="1" smtClean="0">
                <a:solidFill>
                  <a:prstClr val="black"/>
                </a:solidFill>
              </a:rPr>
              <a:t>Антонієвої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печери</a:t>
            </a:r>
            <a:r>
              <a:rPr lang="ru-RU" sz="1100" dirty="0" smtClean="0">
                <a:solidFill>
                  <a:prstClr val="black"/>
                </a:solidFill>
              </a:rPr>
              <a:t>, а в 1730 </a:t>
            </a:r>
            <a:r>
              <a:rPr lang="ru-RU" sz="1100" dirty="0" err="1" smtClean="0">
                <a:solidFill>
                  <a:prstClr val="black"/>
                </a:solidFill>
              </a:rPr>
              <a:t>році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виставлені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відкрито</a:t>
            </a:r>
            <a:r>
              <a:rPr lang="ru-RU" sz="1100" dirty="0" smtClean="0">
                <a:solidFill>
                  <a:prstClr val="black"/>
                </a:solidFill>
              </a:rPr>
              <a:t> у </a:t>
            </a:r>
            <a:r>
              <a:rPr lang="ru-RU" sz="1100" dirty="0" err="1" smtClean="0">
                <a:solidFill>
                  <a:prstClr val="black"/>
                </a:solidFill>
              </a:rPr>
              <a:t>Великій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лаврській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церкві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Успіня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Пресвятої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dirty="0" err="1" smtClean="0">
                <a:solidFill>
                  <a:prstClr val="black"/>
                </a:solidFill>
              </a:rPr>
              <a:t>Богородиці</a:t>
            </a:r>
            <a:r>
              <a:rPr lang="ru-RU" sz="1100" dirty="0" smtClean="0">
                <a:solidFill>
                  <a:prstClr val="black"/>
                </a:solidFill>
              </a:rPr>
              <a:t>.</a:t>
            </a:r>
            <a:endParaRPr lang="ru-RU" sz="1100" dirty="0"/>
          </a:p>
        </p:txBody>
      </p:sp>
      <p:pic>
        <p:nvPicPr>
          <p:cNvPr id="34818" name="Picture 2" descr="http://im4-tub-ua.yandex.net/i?id=61058574-31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142984"/>
            <a:ext cx="1285884" cy="1802641"/>
          </a:xfrm>
          <a:prstGeom prst="rect">
            <a:avLst/>
          </a:prstGeom>
          <a:noFill/>
        </p:spPr>
      </p:pic>
      <p:pic>
        <p:nvPicPr>
          <p:cNvPr id="9" name="Picture 4" descr="http://im1-tub-ua.yandex.net/i?id=173599096-37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3314" y="2643182"/>
            <a:ext cx="1690686" cy="1864743"/>
          </a:xfrm>
          <a:prstGeom prst="rect">
            <a:avLst/>
          </a:prstGeom>
          <a:noFill/>
        </p:spPr>
      </p:pic>
      <p:pic>
        <p:nvPicPr>
          <p:cNvPr id="10" name="Picture 4" descr="http://t1.gstatic.com/images?q=tbn:ANd9GcRTmVSPKwq-ZC4hV1sWpaL_k2YfkHtG3ltkmQgIb7jxH412FsK0Y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0"/>
            <a:ext cx="1357316" cy="159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http://im3-tub-ua.yandex.net/i?id=189352897-24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58082" y="0"/>
            <a:ext cx="1785918" cy="1996062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4786314" y="571480"/>
            <a:ext cx="257176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572000" y="571480"/>
            <a:ext cx="2857504" cy="1107996"/>
          </a:xfrm>
          <a:prstGeom prst="rect">
            <a:avLst/>
          </a:prstGeom>
          <a:solidFill>
            <a:srgbClr val="47EDED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100" dirty="0">
                <a:solidFill>
                  <a:prstClr val="black"/>
                </a:solidFill>
              </a:rPr>
              <a:t>В Десятинному </a:t>
            </a:r>
            <a:r>
              <a:rPr lang="ru-RU" sz="1100" dirty="0" err="1">
                <a:solidFill>
                  <a:prstClr val="black"/>
                </a:solidFill>
              </a:rPr>
              <a:t>храмі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r>
              <a:rPr lang="ru-RU" sz="1100" dirty="0" err="1">
                <a:solidFill>
                  <a:prstClr val="black"/>
                </a:solidFill>
              </a:rPr>
              <a:t>знайдуть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r>
              <a:rPr lang="ru-RU" sz="1100" dirty="0" err="1">
                <a:solidFill>
                  <a:prstClr val="black"/>
                </a:solidFill>
              </a:rPr>
              <a:t>своє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r>
              <a:rPr lang="ru-RU" sz="1100" dirty="0" err="1">
                <a:solidFill>
                  <a:prstClr val="black"/>
                </a:solidFill>
              </a:rPr>
              <a:t>останнє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r>
              <a:rPr lang="ru-RU" sz="1100" dirty="0" err="1">
                <a:solidFill>
                  <a:prstClr val="black"/>
                </a:solidFill>
              </a:rPr>
              <a:t>місце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r>
              <a:rPr lang="ru-RU" sz="1100" dirty="0" err="1">
                <a:solidFill>
                  <a:prstClr val="black"/>
                </a:solidFill>
              </a:rPr>
              <a:t>спочинку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r>
              <a:rPr lang="ru-RU" sz="1100" dirty="0" err="1">
                <a:solidFill>
                  <a:prstClr val="black"/>
                </a:solidFill>
              </a:rPr>
              <a:t>і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r>
              <a:rPr lang="ru-RU" sz="1100" dirty="0" err="1">
                <a:solidFill>
                  <a:prstClr val="black"/>
                </a:solidFill>
              </a:rPr>
              <a:t>його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r>
              <a:rPr lang="ru-RU" sz="1100" dirty="0" err="1">
                <a:solidFill>
                  <a:prstClr val="black"/>
                </a:solidFill>
              </a:rPr>
              <a:t>патрони</a:t>
            </a:r>
            <a:r>
              <a:rPr lang="ru-RU" sz="1100" dirty="0">
                <a:solidFill>
                  <a:prstClr val="black"/>
                </a:solidFill>
              </a:rPr>
              <a:t>: року 1011 дружина </a:t>
            </a:r>
            <a:r>
              <a:rPr lang="ru-RU" sz="1100" dirty="0" err="1">
                <a:solidFill>
                  <a:prstClr val="black"/>
                </a:solidFill>
              </a:rPr>
              <a:t>Володимира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r>
              <a:rPr lang="ru-RU" sz="1100" b="1" dirty="0" err="1">
                <a:solidFill>
                  <a:prstClr val="black"/>
                </a:solidFill>
              </a:rPr>
              <a:t>грецька</a:t>
            </a:r>
            <a:r>
              <a:rPr lang="ru-RU" sz="1100" b="1" dirty="0">
                <a:solidFill>
                  <a:prstClr val="black"/>
                </a:solidFill>
              </a:rPr>
              <a:t> </a:t>
            </a:r>
            <a:r>
              <a:rPr lang="ru-RU" sz="1100" b="1" dirty="0" err="1">
                <a:solidFill>
                  <a:prstClr val="black"/>
                </a:solidFill>
              </a:rPr>
              <a:t>царівна</a:t>
            </a:r>
            <a:r>
              <a:rPr lang="ru-RU" sz="1100" b="1" dirty="0">
                <a:solidFill>
                  <a:prstClr val="black"/>
                </a:solidFill>
              </a:rPr>
              <a:t> Анна</a:t>
            </a:r>
            <a:r>
              <a:rPr lang="ru-RU" sz="1100" dirty="0">
                <a:solidFill>
                  <a:prstClr val="black"/>
                </a:solidFill>
              </a:rPr>
              <a:t>, а в 1015 </a:t>
            </a:r>
            <a:r>
              <a:rPr lang="ru-RU" sz="1100" dirty="0" err="1">
                <a:solidFill>
                  <a:prstClr val="black"/>
                </a:solidFill>
              </a:rPr>
              <a:t>році</a:t>
            </a:r>
            <a:r>
              <a:rPr lang="ru-RU" sz="1100" dirty="0">
                <a:solidFill>
                  <a:prstClr val="black"/>
                </a:solidFill>
              </a:rPr>
              <a:t> сам князь </a:t>
            </a:r>
            <a:r>
              <a:rPr lang="ru-RU" sz="1100" b="1" dirty="0" err="1">
                <a:solidFill>
                  <a:prstClr val="black"/>
                </a:solidFill>
              </a:rPr>
              <a:t>Володимир</a:t>
            </a:r>
            <a:r>
              <a:rPr lang="ru-RU" sz="1100" b="1" dirty="0">
                <a:solidFill>
                  <a:prstClr val="black"/>
                </a:solidFill>
              </a:rPr>
              <a:t> Великий </a:t>
            </a:r>
            <a:r>
              <a:rPr lang="ru-RU" sz="1100" dirty="0" err="1">
                <a:solidFill>
                  <a:prstClr val="black"/>
                </a:solidFill>
              </a:rPr>
              <a:t>покладений</a:t>
            </a:r>
            <a:r>
              <a:rPr lang="ru-RU" sz="1100" dirty="0">
                <a:solidFill>
                  <a:prstClr val="black"/>
                </a:solidFill>
              </a:rPr>
              <a:t> буде тут у </a:t>
            </a:r>
            <a:r>
              <a:rPr lang="ru-RU" sz="1100" dirty="0" err="1">
                <a:solidFill>
                  <a:prstClr val="black"/>
                </a:solidFill>
              </a:rPr>
              <a:t>мармуровім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r>
              <a:rPr lang="ru-RU" sz="1100" dirty="0" err="1">
                <a:solidFill>
                  <a:prstClr val="black"/>
                </a:solidFill>
              </a:rPr>
              <a:t>гробі</a:t>
            </a:r>
            <a:endParaRPr lang="ru-RU" sz="1100" dirty="0"/>
          </a:p>
        </p:txBody>
      </p:sp>
      <p:pic>
        <p:nvPicPr>
          <p:cNvPr id="15" name="Picture 2" descr="http://im6-tub-ua.yandex.net/i?id=463254156-34-72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143248"/>
            <a:ext cx="1905000" cy="1785940"/>
          </a:xfrm>
          <a:prstGeom prst="rect">
            <a:avLst/>
          </a:prstGeom>
          <a:noFill/>
        </p:spPr>
      </p:pic>
      <p:pic>
        <p:nvPicPr>
          <p:cNvPr id="16" name="Picture 4" descr="http://s010.radikal.ru/i312/1102/49/710594f5f80b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78" y="4738940"/>
            <a:ext cx="1714512" cy="2119060"/>
          </a:xfrm>
          <a:prstGeom prst="rect">
            <a:avLst/>
          </a:prstGeom>
          <a:noFill/>
        </p:spPr>
      </p:pic>
      <p:sp>
        <p:nvSpPr>
          <p:cNvPr id="17" name="Скругленный прямоугольник 16"/>
          <p:cNvSpPr/>
          <p:nvPr/>
        </p:nvSpPr>
        <p:spPr>
          <a:xfrm>
            <a:off x="1142976" y="4643446"/>
            <a:ext cx="2286016" cy="150017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/>
              <a:t>Року 1044 великий князь Ярослав </a:t>
            </a:r>
            <a:r>
              <a:rPr lang="ru-RU" sz="1100" dirty="0" err="1" smtClean="0"/>
              <a:t>Мудрий</a:t>
            </a:r>
            <a:r>
              <a:rPr lang="ru-RU" sz="1100" dirty="0" smtClean="0"/>
              <a:t> </a:t>
            </a:r>
            <a:r>
              <a:rPr lang="ru-RU" sz="1100" dirty="0" err="1" smtClean="0"/>
              <a:t>перенесе</a:t>
            </a:r>
            <a:r>
              <a:rPr lang="ru-RU" sz="1100" dirty="0" smtClean="0"/>
              <a:t> </a:t>
            </a:r>
            <a:r>
              <a:rPr lang="ru-RU" sz="1100" dirty="0" err="1" smtClean="0"/>
              <a:t>сюди</a:t>
            </a:r>
            <a:r>
              <a:rPr lang="ru-RU" sz="1100" dirty="0" smtClean="0"/>
              <a:t> </a:t>
            </a:r>
            <a:r>
              <a:rPr lang="ru-RU" sz="1100" dirty="0" err="1" smtClean="0"/>
              <a:t>тіла</a:t>
            </a:r>
            <a:r>
              <a:rPr lang="ru-RU" sz="1100" dirty="0" smtClean="0"/>
              <a:t> </a:t>
            </a:r>
            <a:r>
              <a:rPr lang="ru-RU" sz="1100" dirty="0" err="1" smtClean="0"/>
              <a:t>своїх</a:t>
            </a:r>
            <a:r>
              <a:rPr lang="ru-RU" sz="1100" dirty="0" smtClean="0"/>
              <a:t> </a:t>
            </a:r>
            <a:r>
              <a:rPr lang="ru-RU" sz="1100" dirty="0" err="1" smtClean="0"/>
              <a:t>дядьків</a:t>
            </a:r>
            <a:r>
              <a:rPr lang="ru-RU" sz="1100" dirty="0" smtClean="0"/>
              <a:t> Ярополка </a:t>
            </a:r>
            <a:r>
              <a:rPr lang="ru-RU" sz="1100" dirty="0" err="1" smtClean="0"/>
              <a:t>і</a:t>
            </a:r>
            <a:r>
              <a:rPr lang="ru-RU" sz="1100" dirty="0" smtClean="0"/>
              <a:t> Олега: "</a:t>
            </a:r>
            <a:r>
              <a:rPr lang="ru-RU" sz="1100" dirty="0" err="1" smtClean="0"/>
              <a:t>Викопані</a:t>
            </a:r>
            <a:r>
              <a:rPr lang="ru-RU" sz="1100" dirty="0" smtClean="0"/>
              <a:t> </a:t>
            </a:r>
            <a:r>
              <a:rPr lang="ru-RU" sz="1100" dirty="0" err="1" smtClean="0"/>
              <a:t>були</a:t>
            </a:r>
            <a:r>
              <a:rPr lang="ru-RU" sz="1100" dirty="0" smtClean="0"/>
              <a:t> (</a:t>
            </a:r>
            <a:r>
              <a:rPr lang="ru-RU" sz="1100" dirty="0" err="1" smtClean="0"/>
              <a:t>з</a:t>
            </a:r>
            <a:r>
              <a:rPr lang="ru-RU" sz="1100" dirty="0" smtClean="0"/>
              <a:t> могил) два </a:t>
            </a:r>
            <a:r>
              <a:rPr lang="ru-RU" sz="1100" dirty="0" err="1" smtClean="0"/>
              <a:t>князі</a:t>
            </a:r>
            <a:r>
              <a:rPr lang="ru-RU" sz="1100" dirty="0" smtClean="0"/>
              <a:t>, Ярополк </a:t>
            </a:r>
            <a:r>
              <a:rPr lang="ru-RU" sz="1100" dirty="0" err="1" smtClean="0"/>
              <a:t>і</a:t>
            </a:r>
            <a:r>
              <a:rPr lang="ru-RU" sz="1100" dirty="0" smtClean="0"/>
              <a:t> Олег, сини </a:t>
            </a:r>
            <a:r>
              <a:rPr lang="ru-RU" sz="1100" dirty="0" err="1" smtClean="0"/>
              <a:t>Святославові</a:t>
            </a:r>
            <a:r>
              <a:rPr lang="ru-RU" sz="1100" dirty="0" smtClean="0"/>
              <a:t>. І </a:t>
            </a:r>
            <a:r>
              <a:rPr lang="ru-RU" sz="1100" dirty="0" err="1" smtClean="0"/>
              <a:t>охрестили</a:t>
            </a:r>
            <a:r>
              <a:rPr lang="ru-RU" sz="1100" dirty="0" smtClean="0"/>
              <a:t> </a:t>
            </a:r>
            <a:r>
              <a:rPr lang="ru-RU" sz="1100" dirty="0" err="1" smtClean="0"/>
              <a:t>кості</a:t>
            </a:r>
            <a:r>
              <a:rPr lang="ru-RU" sz="1100" dirty="0" smtClean="0"/>
              <a:t> </a:t>
            </a:r>
            <a:r>
              <a:rPr lang="ru-RU" sz="1100" dirty="0" err="1" smtClean="0"/>
              <a:t>їх</a:t>
            </a:r>
            <a:r>
              <a:rPr lang="ru-RU" sz="1100" dirty="0" smtClean="0"/>
              <a:t>, </a:t>
            </a:r>
            <a:r>
              <a:rPr lang="ru-RU" sz="1100" dirty="0" err="1" smtClean="0"/>
              <a:t>і</a:t>
            </a:r>
            <a:r>
              <a:rPr lang="ru-RU" sz="1100" dirty="0" smtClean="0"/>
              <a:t> положили </a:t>
            </a:r>
            <a:r>
              <a:rPr lang="ru-RU" sz="1100" dirty="0" err="1" smtClean="0"/>
              <a:t>їх</a:t>
            </a:r>
            <a:r>
              <a:rPr lang="ru-RU" sz="1100" dirty="0" smtClean="0"/>
              <a:t> у </a:t>
            </a:r>
            <a:r>
              <a:rPr lang="ru-RU" sz="1100" dirty="0" err="1" smtClean="0"/>
              <a:t>церкві</a:t>
            </a:r>
            <a:r>
              <a:rPr lang="ru-RU" sz="1100" dirty="0" smtClean="0"/>
              <a:t> </a:t>
            </a:r>
            <a:r>
              <a:rPr lang="ru-RU" sz="1100" dirty="0" err="1" smtClean="0"/>
              <a:t>святої</a:t>
            </a:r>
            <a:r>
              <a:rPr lang="ru-RU" sz="1100" dirty="0" smtClean="0"/>
              <a:t> </a:t>
            </a:r>
            <a:r>
              <a:rPr lang="ru-RU" sz="1100" dirty="0" err="1" smtClean="0"/>
              <a:t>Богородиці</a:t>
            </a:r>
            <a:r>
              <a:rPr lang="ru-RU" sz="1100" dirty="0" smtClean="0"/>
              <a:t>…</a:t>
            </a:r>
            <a:endParaRPr lang="ru-RU" sz="1100" dirty="0"/>
          </a:p>
        </p:txBody>
      </p:sp>
      <p:sp>
        <p:nvSpPr>
          <p:cNvPr id="18" name="Двойные круглые скобки 17"/>
          <p:cNvSpPr/>
          <p:nvPr/>
        </p:nvSpPr>
        <p:spPr>
          <a:xfrm>
            <a:off x="5357818" y="6072206"/>
            <a:ext cx="1071570" cy="57150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Выноска 1 (граница и черта) 19"/>
          <p:cNvSpPr/>
          <p:nvPr/>
        </p:nvSpPr>
        <p:spPr>
          <a:xfrm>
            <a:off x="4929190" y="6072206"/>
            <a:ext cx="1643074" cy="357190"/>
          </a:xfrm>
          <a:prstGeom prst="accent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Олег </a:t>
            </a:r>
            <a:r>
              <a:rPr lang="uk-UA" sz="1200" dirty="0" err="1" smtClean="0"/>
              <a:t>святославич</a:t>
            </a:r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500958" y="4357694"/>
            <a:ext cx="1643042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58016" y="4214818"/>
            <a:ext cx="1857356" cy="229293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Повість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временних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літ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повідомляє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,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що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влітку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6515 (1007)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було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перенесено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мощі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до «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святої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Богородиці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». У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мінійному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житії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святої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зберігся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опис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її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гробу: «гроб камен мал. В церкви св. Богородица… и на верху гроба оконце сотворено и ту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видіти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тіло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блаженної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Ольги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лежаще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 цело».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ертикальный свиток 9"/>
          <p:cNvSpPr/>
          <p:nvPr/>
        </p:nvSpPr>
        <p:spPr>
          <a:xfrm>
            <a:off x="357158" y="2285992"/>
            <a:ext cx="5143504" cy="4572008"/>
          </a:xfrm>
          <a:prstGeom prst="verticalScroll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3143248"/>
            <a:ext cx="350046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"</a:t>
            </a:r>
            <a:r>
              <a:rPr lang="ru-RU" sz="1600" dirty="0" smtClean="0"/>
              <a:t>А назавтра </a:t>
            </a:r>
            <a:r>
              <a:rPr lang="ru-RU" sz="1600" dirty="0" err="1" smtClean="0"/>
              <a:t>прийшли</a:t>
            </a:r>
            <a:r>
              <a:rPr lang="ru-RU" sz="1600" dirty="0" smtClean="0"/>
              <a:t> (</a:t>
            </a:r>
            <a:r>
              <a:rPr lang="ru-RU" sz="1600" dirty="0" err="1" smtClean="0"/>
              <a:t>татари</a:t>
            </a:r>
            <a:r>
              <a:rPr lang="ru-RU" sz="1600" dirty="0" smtClean="0"/>
              <a:t>) на них,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битва межи ними велика. Люди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часом </a:t>
            </a:r>
            <a:r>
              <a:rPr lang="ru-RU" sz="1600" dirty="0" err="1" smtClean="0"/>
              <a:t>вибігли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церкву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склепіння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церковне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пожитками </a:t>
            </a:r>
            <a:r>
              <a:rPr lang="ru-RU" sz="1600" dirty="0" err="1" smtClean="0"/>
              <a:t>своїми</a:t>
            </a:r>
            <a:r>
              <a:rPr lang="ru-RU" sz="1600" dirty="0" smtClean="0"/>
              <a:t>, (</a:t>
            </a:r>
            <a:r>
              <a:rPr lang="ru-RU" sz="1600" dirty="0" err="1" smtClean="0"/>
              <a:t>і</a:t>
            </a:r>
            <a:r>
              <a:rPr lang="ru-RU" sz="1600" dirty="0" smtClean="0"/>
              <a:t>) од </a:t>
            </a:r>
            <a:r>
              <a:rPr lang="ru-RU" sz="1600" dirty="0" err="1" smtClean="0"/>
              <a:t>тягара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повалилися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ними </a:t>
            </a:r>
            <a:r>
              <a:rPr lang="ru-RU" sz="1600" dirty="0" err="1" smtClean="0"/>
              <a:t>стіни</a:t>
            </a:r>
            <a:r>
              <a:rPr lang="ru-RU" sz="1600" dirty="0" smtClean="0"/>
              <a:t> </a:t>
            </a:r>
            <a:r>
              <a:rPr lang="ru-RU" sz="1600" dirty="0" err="1" smtClean="0"/>
              <a:t>церковні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так </a:t>
            </a:r>
            <a:r>
              <a:rPr lang="ru-RU" sz="1600" dirty="0" err="1" smtClean="0"/>
              <a:t>укріплення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взяте</a:t>
            </a:r>
            <a:r>
              <a:rPr lang="ru-RU" sz="1600" dirty="0" smtClean="0"/>
              <a:t> (</a:t>
            </a:r>
            <a:r>
              <a:rPr lang="ru-RU" sz="1600" dirty="0" err="1" smtClean="0"/>
              <a:t>татарськими</a:t>
            </a:r>
            <a:r>
              <a:rPr lang="ru-RU" sz="1600" dirty="0" smtClean="0"/>
              <a:t>) воями. </a:t>
            </a:r>
            <a:r>
              <a:rPr lang="ru-RU" sz="1600" dirty="0" err="1" smtClean="0"/>
              <a:t>Дмитра</a:t>
            </a:r>
            <a:r>
              <a:rPr lang="ru-RU" sz="1600" dirty="0" smtClean="0"/>
              <a:t> ж </a:t>
            </a:r>
            <a:r>
              <a:rPr lang="ru-RU" sz="1600" dirty="0" err="1" smtClean="0"/>
              <a:t>вивели</a:t>
            </a:r>
            <a:r>
              <a:rPr lang="ru-RU" sz="1600" dirty="0" smtClean="0"/>
              <a:t> (до </a:t>
            </a:r>
            <a:r>
              <a:rPr lang="ru-RU" sz="1600" dirty="0" err="1" smtClean="0"/>
              <a:t>Батия</a:t>
            </a:r>
            <a:r>
              <a:rPr lang="ru-RU" sz="1600" dirty="0" smtClean="0"/>
              <a:t>), </a:t>
            </a:r>
            <a:r>
              <a:rPr lang="ru-RU" sz="1600" dirty="0" err="1" smtClean="0"/>
              <a:t>пораненого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вони не вбили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мужність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". Так </a:t>
            </a:r>
            <a:r>
              <a:rPr lang="ru-RU" sz="1600" dirty="0" err="1" smtClean="0"/>
              <a:t>загинули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останні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герої-захисники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Києва</a:t>
            </a:r>
            <a:r>
              <a:rPr lang="ru-RU" sz="1600" dirty="0" smtClean="0"/>
              <a:t>: </a:t>
            </a:r>
            <a:r>
              <a:rPr lang="ru-RU" sz="1600" dirty="0" smtClean="0">
                <a:solidFill>
                  <a:srgbClr val="C00000"/>
                </a:solidFill>
              </a:rPr>
              <a:t>"</a:t>
            </a:r>
            <a:r>
              <a:rPr lang="ru-RU" sz="1600" dirty="0" err="1" smtClean="0">
                <a:solidFill>
                  <a:srgbClr val="C00000"/>
                </a:solidFill>
              </a:rPr>
              <a:t>Єдину</a:t>
            </a:r>
            <a:r>
              <a:rPr lang="ru-RU" sz="1600" dirty="0" smtClean="0">
                <a:solidFill>
                  <a:srgbClr val="C00000"/>
                </a:solidFill>
              </a:rPr>
              <a:t> чашу </a:t>
            </a:r>
            <a:r>
              <a:rPr lang="ru-RU" sz="1600" dirty="0" err="1" smtClean="0">
                <a:solidFill>
                  <a:srgbClr val="C00000"/>
                </a:solidFill>
              </a:rPr>
              <a:t>смертну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пиша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вси</a:t>
            </a:r>
            <a:r>
              <a:rPr lang="ru-RU" sz="1600" dirty="0" smtClean="0">
                <a:solidFill>
                  <a:srgbClr val="C00000"/>
                </a:solidFill>
              </a:rPr>
              <a:t> вкупе мертви </a:t>
            </a:r>
            <a:r>
              <a:rPr lang="ru-RU" sz="1600" dirty="0" err="1" smtClean="0">
                <a:solidFill>
                  <a:srgbClr val="C00000"/>
                </a:solidFill>
              </a:rPr>
              <a:t>лежаща</a:t>
            </a:r>
            <a:r>
              <a:rPr lang="ru-RU" sz="1600" dirty="0" smtClean="0">
                <a:solidFill>
                  <a:srgbClr val="C00000"/>
                </a:solidFill>
              </a:rPr>
              <a:t>".</a:t>
            </a:r>
            <a:endParaRPr lang="ru-RU" sz="1600" dirty="0">
              <a:solidFill>
                <a:srgbClr val="C00000"/>
              </a:solidFill>
            </a:endParaRPr>
          </a:p>
        </p:txBody>
      </p:sp>
      <p:pic>
        <p:nvPicPr>
          <p:cNvPr id="8" name="Picture 16" descr="http://im3-tub-ua.yandex.net/i?id=247536321-2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571744"/>
            <a:ext cx="3643338" cy="4059809"/>
          </a:xfrm>
          <a:prstGeom prst="rect">
            <a:avLst/>
          </a:prstGeom>
          <a:noFill/>
        </p:spPr>
      </p:pic>
      <p:sp>
        <p:nvSpPr>
          <p:cNvPr id="9" name="Блок-схема: типовой процесс 8"/>
          <p:cNvSpPr/>
          <p:nvPr/>
        </p:nvSpPr>
        <p:spPr>
          <a:xfrm>
            <a:off x="3000332" y="1071546"/>
            <a:ext cx="6143668" cy="1214446"/>
          </a:xfrm>
          <a:prstGeom prst="flowChartPredefinedProcess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Величний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Володимирів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храм став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останнім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бастіоном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опору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киян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навалі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орд хана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Батия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.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Воєвода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Дмитро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мужньо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обороняв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церкву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, де замкнулись,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шукаючи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захисту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,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сотні</a:t>
            </a:r>
            <a:r>
              <a:rPr lang="ru-RU" sz="1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 </a:t>
            </a:r>
            <a:r>
              <a:rPr lang="ru-RU" sz="16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киян</a:t>
            </a:r>
            <a:endParaRPr lang="ru-RU" sz="1600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428604"/>
            <a:ext cx="7279558" cy="52322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Загибель 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Десятинної церкви 1240 р</a:t>
            </a:r>
            <a:r>
              <a:rPr lang="uk-UA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ru-RU" sz="2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 descr="C:\Documents and Settings\Администратор\Мои документы\анімація\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214422"/>
            <a:ext cx="1071538" cy="150015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2-tub-ua.yandex.net/i?id=431156666-55-72&amp;n=21"/>
          <p:cNvPicPr>
            <a:picLocks noChangeAspect="1" noChangeArrowheads="1"/>
          </p:cNvPicPr>
          <p:nvPr/>
        </p:nvPicPr>
        <p:blipFill>
          <a:blip r:embed="rId2"/>
          <a:srcRect r="8696"/>
          <a:stretch>
            <a:fillRect/>
          </a:stretch>
        </p:blipFill>
        <p:spPr bwMode="auto">
          <a:xfrm>
            <a:off x="6143636" y="0"/>
            <a:ext cx="3000364" cy="2464587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142976" y="214290"/>
            <a:ext cx="5429272" cy="83099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err="1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Історія</a:t>
            </a:r>
            <a:r>
              <a:rPr lang="ru-RU" b="1" spc="50" dirty="0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Десятинної</a:t>
            </a:r>
            <a:r>
              <a:rPr lang="ru-RU" b="1" spc="50" dirty="0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церкви </a:t>
            </a:r>
            <a:r>
              <a:rPr lang="ru-RU" b="1" spc="50" dirty="0" err="1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стрімко</a:t>
            </a:r>
            <a:r>
              <a:rPr lang="ru-RU" b="1" spc="50" dirty="0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розвивалась</a:t>
            </a:r>
            <a:r>
              <a:rPr lang="ru-RU" b="1" spc="50" dirty="0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ХІХ </a:t>
            </a:r>
            <a:r>
              <a:rPr lang="ru-RU" b="1" spc="50" dirty="0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ст. ст</a:t>
            </a:r>
            <a:r>
              <a:rPr lang="ru-RU" b="1" spc="50" dirty="0" smtClean="0">
                <a:ln w="1143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r>
              <a:rPr lang="ru-RU" sz="1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1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428736"/>
            <a:ext cx="550072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 err="1"/>
              <a:t>Офіційною</a:t>
            </a:r>
            <a:r>
              <a:rPr lang="ru-RU" sz="1200" dirty="0"/>
              <a:t> ж датою початку </a:t>
            </a:r>
            <a:r>
              <a:rPr lang="ru-RU" sz="1200" dirty="0" err="1"/>
              <a:t>археологічних</a:t>
            </a:r>
            <a:r>
              <a:rPr lang="ru-RU" sz="1200" dirty="0"/>
              <a:t> </a:t>
            </a:r>
            <a:r>
              <a:rPr lang="ru-RU" sz="1200" dirty="0" err="1"/>
              <a:t>досліджень</a:t>
            </a:r>
            <a:r>
              <a:rPr lang="ru-RU" sz="1200" dirty="0"/>
              <a:t> </a:t>
            </a:r>
            <a:r>
              <a:rPr lang="ru-RU" sz="1200" dirty="0" err="1"/>
              <a:t>Десятинної</a:t>
            </a:r>
            <a:r>
              <a:rPr lang="ru-RU" sz="1200" dirty="0"/>
              <a:t> церкви </a:t>
            </a:r>
            <a:r>
              <a:rPr lang="ru-RU" sz="1200" dirty="0" err="1"/>
              <a:t>вважається</a:t>
            </a:r>
            <a:r>
              <a:rPr lang="ru-RU" sz="1200" dirty="0"/>
              <a:t> 17 </a:t>
            </a:r>
            <a:r>
              <a:rPr lang="ru-RU" sz="1200" dirty="0" err="1"/>
              <a:t>жовтня</a:t>
            </a:r>
            <a:r>
              <a:rPr lang="ru-RU" sz="1200" dirty="0"/>
              <a:t> 1824 року. Початок </a:t>
            </a:r>
            <a:r>
              <a:rPr lang="ru-RU" sz="1200" dirty="0" err="1"/>
              <a:t>розкопок</a:t>
            </a:r>
            <a:r>
              <a:rPr lang="ru-RU" sz="1200" dirty="0"/>
              <a:t> </a:t>
            </a:r>
            <a:r>
              <a:rPr lang="ru-RU" sz="1200" dirty="0" err="1"/>
              <a:t>пов'язували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клопотанням</a:t>
            </a:r>
            <a:r>
              <a:rPr lang="ru-RU" sz="1200" dirty="0"/>
              <a:t> </a:t>
            </a:r>
            <a:r>
              <a:rPr lang="ru-RU" sz="1200" dirty="0" err="1"/>
              <a:t>київського</a:t>
            </a:r>
            <a:r>
              <a:rPr lang="ru-RU" sz="1200" dirty="0"/>
              <a:t> </a:t>
            </a:r>
            <a:r>
              <a:rPr lang="ru-RU" sz="1200" dirty="0" err="1"/>
              <a:t>мешканця</a:t>
            </a:r>
            <a:r>
              <a:rPr lang="ru-RU" sz="1200" dirty="0"/>
              <a:t> "великодушного чтителя священной древности" заштатного </a:t>
            </a:r>
            <a:r>
              <a:rPr lang="ru-RU" sz="1200" dirty="0" err="1"/>
              <a:t>гвардії</a:t>
            </a:r>
            <a:r>
              <a:rPr lang="ru-RU" sz="1200" dirty="0"/>
              <a:t> поручика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багатого</a:t>
            </a:r>
            <a:r>
              <a:rPr lang="ru-RU" sz="1200" dirty="0"/>
              <a:t> </a:t>
            </a:r>
            <a:r>
              <a:rPr lang="ru-RU" sz="1200" dirty="0" err="1"/>
              <a:t>поміщика</a:t>
            </a:r>
            <a:r>
              <a:rPr lang="ru-RU" sz="1200" dirty="0"/>
              <a:t> О. С. </a:t>
            </a:r>
            <a:r>
              <a:rPr lang="ru-RU" sz="1200" dirty="0" err="1"/>
              <a:t>Аннєнкова</a:t>
            </a:r>
            <a:r>
              <a:rPr lang="ru-RU" sz="1200" dirty="0"/>
              <a:t> про </a:t>
            </a:r>
            <a:r>
              <a:rPr lang="ru-RU" sz="1200" dirty="0" err="1"/>
              <a:t>дозвіл</a:t>
            </a:r>
            <a:r>
              <a:rPr lang="ru-RU" sz="1200" dirty="0"/>
              <a:t> на </a:t>
            </a:r>
            <a:r>
              <a:rPr lang="ru-RU" sz="1200" dirty="0" err="1"/>
              <a:t>власні</a:t>
            </a:r>
            <a:r>
              <a:rPr lang="ru-RU" sz="1200" dirty="0"/>
              <a:t> </a:t>
            </a:r>
            <a:r>
              <a:rPr lang="ru-RU" sz="1200" dirty="0" err="1"/>
              <a:t>кошти</a:t>
            </a:r>
            <a:r>
              <a:rPr lang="ru-RU" sz="1200" dirty="0"/>
              <a:t> </a:t>
            </a:r>
            <a:r>
              <a:rPr lang="ru-RU" sz="1200" dirty="0" err="1"/>
              <a:t>відбудувати</a:t>
            </a:r>
            <a:r>
              <a:rPr lang="ru-RU" sz="1200" dirty="0"/>
              <a:t> храм</a:t>
            </a: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928662" y="2714621"/>
            <a:ext cx="2143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1428728" y="4214818"/>
            <a:ext cx="71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500306"/>
            <a:ext cx="5643602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 err="1"/>
              <a:t>Десятинну</a:t>
            </a:r>
            <a:r>
              <a:rPr lang="ru-RU" sz="1200" dirty="0"/>
              <a:t> </a:t>
            </a:r>
            <a:r>
              <a:rPr lang="ru-RU" sz="1200" dirty="0" err="1"/>
              <a:t>церкву</a:t>
            </a:r>
            <a:r>
              <a:rPr lang="ru-RU" sz="1200" dirty="0"/>
              <a:t> </a:t>
            </a:r>
            <a:r>
              <a:rPr lang="ru-RU" sz="1200" dirty="0" err="1"/>
              <a:t>відродили</a:t>
            </a:r>
            <a:r>
              <a:rPr lang="ru-RU" sz="1200" dirty="0"/>
              <a:t> за проектом </a:t>
            </a:r>
            <a:r>
              <a:rPr lang="ru-RU" sz="1200" dirty="0" err="1"/>
              <a:t>петербурзького</a:t>
            </a:r>
            <a:r>
              <a:rPr lang="ru-RU" sz="1200" dirty="0"/>
              <a:t> </a:t>
            </a:r>
            <a:r>
              <a:rPr lang="ru-RU" sz="1200" dirty="0" err="1"/>
              <a:t>архітектора</a:t>
            </a:r>
            <a:r>
              <a:rPr lang="ru-RU" sz="1200" dirty="0"/>
              <a:t> </a:t>
            </a:r>
            <a:r>
              <a:rPr lang="ru-RU" sz="1200" b="1" dirty="0"/>
              <a:t>В. Стасова,</a:t>
            </a:r>
            <a:r>
              <a:rPr lang="ru-RU" sz="1200" dirty="0"/>
              <a:t> </a:t>
            </a:r>
            <a:r>
              <a:rPr lang="ru-RU" sz="1200" dirty="0" err="1"/>
              <a:t>хоча</a:t>
            </a:r>
            <a:r>
              <a:rPr lang="ru-RU" sz="1200" dirty="0"/>
              <a:t> митрополит </a:t>
            </a:r>
            <a:r>
              <a:rPr lang="ru-RU" sz="1200" dirty="0" err="1"/>
              <a:t>Євгеній</a:t>
            </a:r>
            <a:r>
              <a:rPr lang="ru-RU" sz="1200" dirty="0"/>
              <a:t> </a:t>
            </a:r>
            <a:r>
              <a:rPr lang="ru-RU" sz="1200" dirty="0" err="1"/>
              <a:t>свого</a:t>
            </a:r>
            <a:r>
              <a:rPr lang="ru-RU" sz="1200" dirty="0"/>
              <a:t> часу возив до Петербурга проект </a:t>
            </a:r>
            <a:r>
              <a:rPr lang="ru-RU" sz="1200" dirty="0" err="1"/>
              <a:t>нової</a:t>
            </a:r>
            <a:r>
              <a:rPr lang="ru-RU" sz="1200" dirty="0"/>
              <a:t> церкви, </a:t>
            </a:r>
            <a:r>
              <a:rPr lang="ru-RU" sz="1200" dirty="0" err="1"/>
              <a:t>який</a:t>
            </a:r>
            <a:r>
              <a:rPr lang="ru-RU" sz="1200" dirty="0"/>
              <a:t> </a:t>
            </a:r>
            <a:r>
              <a:rPr lang="ru-RU" sz="1200" dirty="0" err="1"/>
              <a:t>був</a:t>
            </a:r>
            <a:r>
              <a:rPr lang="ru-RU" sz="1200" dirty="0"/>
              <a:t> </a:t>
            </a:r>
            <a:r>
              <a:rPr lang="ru-RU" sz="1200" dirty="0" err="1"/>
              <a:t>розроблений</a:t>
            </a:r>
            <a:r>
              <a:rPr lang="ru-RU" sz="1200" dirty="0"/>
              <a:t> </a:t>
            </a:r>
            <a:r>
              <a:rPr lang="ru-RU" sz="1200" dirty="0" err="1"/>
              <a:t>київським</a:t>
            </a:r>
            <a:r>
              <a:rPr lang="ru-RU" sz="1200" dirty="0"/>
              <a:t> </a:t>
            </a:r>
            <a:r>
              <a:rPr lang="ru-RU" sz="1200" dirty="0" err="1"/>
              <a:t>міським</a:t>
            </a:r>
            <a:r>
              <a:rPr lang="ru-RU" sz="1200" dirty="0"/>
              <a:t> </a:t>
            </a:r>
            <a:r>
              <a:rPr lang="ru-RU" sz="1200" dirty="0" err="1"/>
              <a:t>архітектором</a:t>
            </a:r>
            <a:r>
              <a:rPr lang="ru-RU" sz="1200" dirty="0"/>
              <a:t> </a:t>
            </a:r>
            <a:r>
              <a:rPr lang="ru-RU" sz="1200" dirty="0" err="1"/>
              <a:t>Андрієм</a:t>
            </a:r>
            <a:r>
              <a:rPr lang="ru-RU" sz="1200" dirty="0"/>
              <a:t> </a:t>
            </a:r>
            <a:r>
              <a:rPr lang="ru-RU" sz="1200" dirty="0" err="1"/>
              <a:t>Меленським</a:t>
            </a:r>
            <a:r>
              <a:rPr lang="ru-RU" sz="1200" dirty="0"/>
              <a:t> на </a:t>
            </a:r>
            <a:r>
              <a:rPr lang="ru-RU" sz="1200" dirty="0" err="1"/>
              <a:t>замовлення</a:t>
            </a:r>
            <a:r>
              <a:rPr lang="ru-RU" sz="1200" dirty="0"/>
              <a:t> О. С. </a:t>
            </a:r>
            <a:r>
              <a:rPr lang="ru-RU" sz="1200" dirty="0" err="1"/>
              <a:t>Аннєнкова</a:t>
            </a:r>
            <a:r>
              <a:rPr lang="ru-RU" sz="1200" dirty="0"/>
              <a:t>, </a:t>
            </a:r>
            <a:r>
              <a:rPr lang="ru-RU" sz="1200" dirty="0" err="1"/>
              <a:t>але</a:t>
            </a:r>
            <a:r>
              <a:rPr lang="ru-RU" sz="1200" dirty="0"/>
              <a:t> </a:t>
            </a:r>
            <a:r>
              <a:rPr lang="ru-RU" sz="1200" dirty="0" err="1"/>
              <a:t>його</a:t>
            </a:r>
            <a:r>
              <a:rPr lang="ru-RU" sz="1200" dirty="0"/>
              <a:t> </a:t>
            </a:r>
            <a:r>
              <a:rPr lang="ru-RU" sz="1200" dirty="0" err="1"/>
              <a:t>відхилили</a:t>
            </a:r>
            <a:r>
              <a:rPr lang="ru-RU" sz="1200" dirty="0"/>
              <a:t>. </a:t>
            </a:r>
            <a:r>
              <a:rPr lang="ru-RU" sz="1200" dirty="0" err="1"/>
              <a:t>Відкинуто</a:t>
            </a:r>
            <a:r>
              <a:rPr lang="ru-RU" sz="1200" dirty="0"/>
              <a:t> </a:t>
            </a:r>
            <a:r>
              <a:rPr lang="ru-RU" sz="1200" dirty="0" err="1"/>
              <a:t>було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проект </a:t>
            </a:r>
            <a:r>
              <a:rPr lang="ru-RU" sz="1200" dirty="0" err="1"/>
              <a:t>архітектора</a:t>
            </a:r>
            <a:r>
              <a:rPr lang="ru-RU" sz="1200" dirty="0"/>
              <a:t> </a:t>
            </a:r>
            <a:r>
              <a:rPr lang="ru-RU" sz="1200" dirty="0" err="1"/>
              <a:t>Єфімова</a:t>
            </a:r>
            <a:r>
              <a:rPr lang="ru-RU" sz="1200" dirty="0"/>
              <a:t>, </a:t>
            </a:r>
            <a:r>
              <a:rPr lang="ru-RU" sz="1200" dirty="0" err="1"/>
              <a:t>який</a:t>
            </a:r>
            <a:r>
              <a:rPr lang="ru-RU" sz="1200" dirty="0"/>
              <a:t> </a:t>
            </a:r>
            <a:r>
              <a:rPr lang="ru-RU" sz="1200" dirty="0" err="1"/>
              <a:t>був</a:t>
            </a:r>
            <a:r>
              <a:rPr lang="ru-RU" sz="1200" dirty="0"/>
              <a:t> </a:t>
            </a:r>
            <a:r>
              <a:rPr lang="ru-RU" sz="1200" dirty="0" err="1"/>
              <a:t>близький</a:t>
            </a:r>
            <a:r>
              <a:rPr lang="ru-RU" sz="1200" dirty="0"/>
              <a:t> до плану </a:t>
            </a:r>
            <a:r>
              <a:rPr lang="ru-RU" sz="1200" dirty="0" err="1"/>
              <a:t>первісної</a:t>
            </a:r>
            <a:r>
              <a:rPr lang="ru-RU" sz="1200" dirty="0"/>
              <a:t> </a:t>
            </a:r>
            <a:r>
              <a:rPr lang="ru-RU" sz="1200" dirty="0" err="1"/>
              <a:t>будови</a:t>
            </a:r>
            <a:r>
              <a:rPr lang="ru-RU" sz="1200" dirty="0"/>
              <a:t>. 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3929066"/>
            <a:ext cx="5286412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 smtClean="0"/>
              <a:t>В </a:t>
            </a:r>
            <a:r>
              <a:rPr lang="ru-RU" sz="1400" dirty="0" err="1" smtClean="0"/>
              <a:t>основі</a:t>
            </a:r>
            <a:r>
              <a:rPr lang="ru-RU" sz="1400" dirty="0" smtClean="0"/>
              <a:t> престолу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покладено</a:t>
            </a:r>
            <a:r>
              <a:rPr lang="ru-RU" sz="1400" dirty="0" smtClean="0"/>
              <a:t> </a:t>
            </a:r>
            <a:r>
              <a:rPr lang="ru-RU" sz="1400" dirty="0" err="1" smtClean="0"/>
              <a:t>камінь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червоного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граніту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написом</a:t>
            </a:r>
            <a:r>
              <a:rPr lang="ru-RU" sz="1400" dirty="0" smtClean="0"/>
              <a:t> про день </a:t>
            </a:r>
            <a:r>
              <a:rPr lang="ru-RU" sz="1400" dirty="0" err="1" smtClean="0"/>
              <a:t>закладин</a:t>
            </a:r>
            <a:r>
              <a:rPr lang="ru-RU" sz="1400" dirty="0" smtClean="0"/>
              <a:t> </a:t>
            </a:r>
            <a:r>
              <a:rPr lang="ru-RU" sz="1400" dirty="0" err="1" smtClean="0"/>
              <a:t>нової</a:t>
            </a:r>
            <a:r>
              <a:rPr lang="ru-RU" sz="1400" dirty="0" smtClean="0"/>
              <a:t> церкви на честь </a:t>
            </a:r>
            <a:r>
              <a:rPr lang="ru-RU" sz="1400" dirty="0" err="1" smtClean="0"/>
              <a:t>Різдва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Пресвятої</a:t>
            </a:r>
            <a:r>
              <a:rPr lang="ru-RU" sz="1400" dirty="0" smtClean="0"/>
              <a:t> </a:t>
            </a:r>
            <a:r>
              <a:rPr lang="ru-RU" sz="1400" dirty="0" err="1" smtClean="0"/>
              <a:t>Богородиці</a:t>
            </a:r>
            <a:r>
              <a:rPr lang="ru-RU" sz="1400" dirty="0" smtClean="0"/>
              <a:t>. Храм </a:t>
            </a:r>
            <a:r>
              <a:rPr lang="ru-RU" sz="1400" dirty="0" err="1" smtClean="0"/>
              <a:t>будували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протягом</a:t>
            </a:r>
            <a:r>
              <a:rPr lang="ru-RU" sz="1400" dirty="0" smtClean="0"/>
              <a:t> 13-ти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. </a:t>
            </a:r>
            <a:r>
              <a:rPr lang="ru-RU" sz="1400" dirty="0" err="1" smtClean="0"/>
              <a:t>Вартість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становила 100 </a:t>
            </a:r>
            <a:r>
              <a:rPr lang="ru-RU" sz="1400" dirty="0" err="1" smtClean="0"/>
              <a:t>тисяч</a:t>
            </a:r>
            <a:r>
              <a:rPr lang="ru-RU" sz="1400" dirty="0" smtClean="0"/>
              <a:t> </a:t>
            </a:r>
            <a:r>
              <a:rPr lang="ru-RU" sz="1400" dirty="0" err="1" smtClean="0"/>
              <a:t>рублів</a:t>
            </a:r>
            <a:r>
              <a:rPr lang="ru-RU" sz="1400" dirty="0" smtClean="0"/>
              <a:t>.  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В </a:t>
            </a:r>
            <a:r>
              <a:rPr lang="ru-RU" sz="1400" dirty="0" err="1" smtClean="0"/>
              <a:t>архітектурному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плані</a:t>
            </a:r>
            <a:r>
              <a:rPr lang="ru-RU" sz="1400" dirty="0" smtClean="0"/>
              <a:t> </a:t>
            </a:r>
            <a:r>
              <a:rPr lang="ru-RU" sz="1400" dirty="0" err="1" smtClean="0"/>
              <a:t>церква</a:t>
            </a:r>
            <a:r>
              <a:rPr lang="ru-RU" sz="1400" dirty="0" smtClean="0"/>
              <a:t> </a:t>
            </a:r>
            <a:r>
              <a:rPr lang="ru-RU" sz="1400" dirty="0" err="1" smtClean="0"/>
              <a:t>вигляділа</a:t>
            </a:r>
            <a:r>
              <a:rPr lang="ru-RU" sz="1400" dirty="0" smtClean="0"/>
              <a:t> помпезною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присадистими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московськими</a:t>
            </a:r>
            <a:r>
              <a:rPr lang="ru-RU" sz="1400" dirty="0" smtClean="0"/>
              <a:t> банями та </a:t>
            </a:r>
            <a:r>
              <a:rPr lang="ru-RU" sz="1400" dirty="0" err="1" smtClean="0"/>
              <a:t>цибулястими</a:t>
            </a:r>
            <a:r>
              <a:rPr lang="ru-RU" sz="1400" dirty="0" smtClean="0"/>
              <a:t>, як на </a:t>
            </a:r>
            <a:r>
              <a:rPr lang="ru-RU" sz="1400" dirty="0" err="1" smtClean="0"/>
              <a:t>Московщині</a:t>
            </a:r>
            <a:r>
              <a:rPr lang="ru-RU" sz="1400" dirty="0" smtClean="0"/>
              <a:t>, главами. Те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побудували</a:t>
            </a:r>
            <a:r>
              <a:rPr lang="ru-RU" sz="1400" dirty="0" smtClean="0"/>
              <a:t> у 1828-1842 </a:t>
            </a:r>
            <a:r>
              <a:rPr lang="ru-RU" sz="1400" dirty="0" err="1" smtClean="0"/>
              <a:t>рр</a:t>
            </a:r>
            <a:r>
              <a:rPr lang="ru-RU" sz="1400" dirty="0" smtClean="0"/>
              <a:t>.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образою</a:t>
            </a:r>
            <a:r>
              <a:rPr lang="ru-RU" sz="1400" dirty="0" smtClean="0"/>
              <a:t> </a:t>
            </a:r>
            <a:r>
              <a:rPr lang="ru-RU" sz="1400" dirty="0" err="1" smtClean="0"/>
              <a:t>пам'яті</a:t>
            </a:r>
            <a:r>
              <a:rPr lang="ru-RU" sz="1400" dirty="0" smtClean="0"/>
              <a:t> </a:t>
            </a:r>
            <a:r>
              <a:rPr lang="ru-RU" sz="1400" dirty="0" err="1" smtClean="0"/>
              <a:t>величного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Володимирового</a:t>
            </a:r>
            <a:r>
              <a:rPr lang="ru-RU" sz="1400" dirty="0" smtClean="0"/>
              <a:t> храму.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споруда</a:t>
            </a:r>
            <a:r>
              <a:rPr lang="ru-RU" sz="1400" dirty="0" smtClean="0"/>
              <a:t>, в </a:t>
            </a:r>
            <a:r>
              <a:rPr lang="ru-RU" sz="1400" dirty="0" err="1" smtClean="0"/>
              <a:t>якій</a:t>
            </a:r>
            <a:r>
              <a:rPr lang="ru-RU" sz="1400" dirty="0" smtClean="0"/>
              <a:t> </a:t>
            </a:r>
            <a:r>
              <a:rPr lang="ru-RU" sz="1400" dirty="0" err="1" smtClean="0"/>
              <a:t>архітектор</a:t>
            </a:r>
            <a:r>
              <a:rPr lang="ru-RU" sz="1400" dirty="0" smtClean="0"/>
              <a:t> Стасов </a:t>
            </a:r>
            <a:r>
              <a:rPr lang="ru-RU" sz="1400" dirty="0" err="1" smtClean="0"/>
              <a:t>безладно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поєднав</a:t>
            </a:r>
            <a:r>
              <a:rPr lang="ru-RU" sz="1400" dirty="0" smtClean="0"/>
              <a:t> </a:t>
            </a:r>
            <a:r>
              <a:rPr lang="ru-RU" sz="1400" dirty="0" err="1" smtClean="0"/>
              <a:t>російський</a:t>
            </a:r>
            <a:r>
              <a:rPr lang="ru-RU" sz="1400" dirty="0" smtClean="0"/>
              <a:t>, </a:t>
            </a:r>
            <a:r>
              <a:rPr lang="ru-RU" sz="1400" dirty="0" err="1" smtClean="0"/>
              <a:t>візантійський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готичний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стилі</a:t>
            </a:r>
            <a:r>
              <a:rPr lang="ru-RU" sz="1400" dirty="0" smtClean="0"/>
              <a:t>. </a:t>
            </a:r>
            <a:r>
              <a:rPr lang="ru-RU" sz="1400" dirty="0" err="1" smtClean="0"/>
              <a:t>Дослідники-любителі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старовини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Києва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називали</a:t>
            </a:r>
            <a:r>
              <a:rPr lang="ru-RU" sz="1400" dirty="0" smtClean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ступою.[</a:t>
            </a:r>
            <a:r>
              <a:rPr lang="ru-RU" sz="1400" dirty="0" smtClean="0">
                <a:hlinkClick r:id="rId3"/>
              </a:rPr>
              <a:t>71</a:t>
            </a:r>
            <a:r>
              <a:rPr lang="ru-RU" sz="1400" dirty="0" smtClean="0"/>
              <a:t>] </a:t>
            </a:r>
            <a:endParaRPr lang="ru-RU" sz="1400" dirty="0"/>
          </a:p>
        </p:txBody>
      </p:sp>
      <p:pic>
        <p:nvPicPr>
          <p:cNvPr id="5124" name="Picture 4" descr="http://im1-tub-ua.yandex.net/i?id=268706652-26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70181" y="3857628"/>
            <a:ext cx="3673819" cy="2714644"/>
          </a:xfrm>
          <a:prstGeom prst="rect">
            <a:avLst/>
          </a:prstGeom>
          <a:noFill/>
        </p:spPr>
      </p:pic>
      <p:pic>
        <p:nvPicPr>
          <p:cNvPr id="14" name="Picture 10" descr="C:\Documents and Settings\Администратор\Мои документы\анімація\1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52500" cy="13335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2500306"/>
            <a:ext cx="5286412" cy="24622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400" dirty="0" smtClean="0"/>
          </a:p>
          <a:p>
            <a:r>
              <a:rPr lang="ru-RU" sz="1400" dirty="0" err="1" smtClean="0"/>
              <a:t>Вже</a:t>
            </a:r>
            <a:r>
              <a:rPr lang="ru-RU" sz="1400" dirty="0" smtClean="0"/>
              <a:t> </a:t>
            </a:r>
            <a:r>
              <a:rPr lang="ru-RU" sz="1400" dirty="0"/>
              <a:t>в </a:t>
            </a:r>
            <a:r>
              <a:rPr lang="ru-RU" sz="1400" dirty="0" err="1"/>
              <a:t>березні</a:t>
            </a:r>
            <a:r>
              <a:rPr lang="ru-RU" sz="1400" dirty="0"/>
              <a:t> 1936 року </a:t>
            </a:r>
            <a:r>
              <a:rPr lang="ru-RU" sz="1400" dirty="0" err="1"/>
              <a:t>президія</a:t>
            </a:r>
            <a:r>
              <a:rPr lang="ru-RU" sz="1400" dirty="0"/>
              <a:t> </a:t>
            </a:r>
            <a:r>
              <a:rPr lang="ru-RU" sz="1400" dirty="0" err="1"/>
              <a:t>міськради</a:t>
            </a:r>
            <a:r>
              <a:rPr lang="ru-RU" sz="1400" dirty="0"/>
              <a:t> </a:t>
            </a:r>
            <a:r>
              <a:rPr lang="ru-RU" sz="1400" dirty="0" err="1"/>
              <a:t>винесла</a:t>
            </a:r>
            <a:r>
              <a:rPr lang="ru-RU" sz="1400" dirty="0"/>
              <a:t> </a:t>
            </a:r>
            <a:r>
              <a:rPr lang="ru-RU" sz="1400" dirty="0" err="1"/>
              <a:t>рішення</a:t>
            </a:r>
            <a:r>
              <a:rPr lang="ru-RU" sz="1400" dirty="0"/>
              <a:t> про </a:t>
            </a:r>
            <a:r>
              <a:rPr lang="ru-RU" sz="1400" dirty="0" err="1"/>
              <a:t>знесення</a:t>
            </a:r>
            <a:r>
              <a:rPr lang="ru-RU" sz="1400" dirty="0"/>
              <a:t> </a:t>
            </a:r>
            <a:r>
              <a:rPr lang="ru-RU" sz="1400" dirty="0" err="1"/>
              <a:t>Десятинної</a:t>
            </a:r>
            <a:r>
              <a:rPr lang="ru-RU" sz="1400" dirty="0"/>
              <a:t>, а заодно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Покровської</a:t>
            </a:r>
            <a:r>
              <a:rPr lang="ru-RU" sz="1400" dirty="0"/>
              <a:t> </a:t>
            </a:r>
            <a:r>
              <a:rPr lang="ru-RU" sz="1400" dirty="0" err="1"/>
              <a:t>церков</a:t>
            </a:r>
            <a:r>
              <a:rPr lang="ru-RU" sz="1400" dirty="0"/>
              <a:t>. </a:t>
            </a:r>
            <a:r>
              <a:rPr lang="ru-RU" sz="1400" dirty="0" err="1"/>
              <a:t>Єдине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вдалося</a:t>
            </a:r>
            <a:r>
              <a:rPr lang="ru-RU" sz="1400" dirty="0"/>
              <a:t> </a:t>
            </a:r>
            <a:r>
              <a:rPr lang="ru-RU" sz="1400" dirty="0" err="1"/>
              <a:t>добитися</a:t>
            </a:r>
            <a:r>
              <a:rPr lang="ru-RU" sz="1400" dirty="0"/>
              <a:t> </a:t>
            </a:r>
            <a:r>
              <a:rPr lang="ru-RU" sz="1400" dirty="0" err="1"/>
              <a:t>пам'ятко-охоронцям</a:t>
            </a:r>
            <a:r>
              <a:rPr lang="ru-RU" sz="1400" dirty="0"/>
              <a:t> - </a:t>
            </a:r>
            <a:r>
              <a:rPr lang="ru-RU" sz="1400" dirty="0" err="1"/>
              <a:t>рішення</a:t>
            </a:r>
            <a:r>
              <a:rPr lang="ru-RU" sz="1400" dirty="0"/>
              <a:t> </a:t>
            </a:r>
            <a:r>
              <a:rPr lang="ru-RU" sz="1400" dirty="0" err="1"/>
              <a:t>політбюро</a:t>
            </a:r>
            <a:r>
              <a:rPr lang="ru-RU" sz="1400" dirty="0"/>
              <a:t> ЦК КП(б)У </a:t>
            </a:r>
            <a:r>
              <a:rPr lang="ru-RU" sz="1400" dirty="0" err="1"/>
              <a:t>від</a:t>
            </a:r>
            <a:r>
              <a:rPr lang="ru-RU" sz="1400" dirty="0"/>
              <a:t> 4 </a:t>
            </a:r>
            <a:r>
              <a:rPr lang="ru-RU" sz="1400" dirty="0" err="1"/>
              <a:t>травня</a:t>
            </a:r>
            <a:r>
              <a:rPr lang="ru-RU" sz="1400" dirty="0"/>
              <a:t> 1936 року про </a:t>
            </a:r>
            <a:r>
              <a:rPr lang="ru-RU" sz="1400" dirty="0" err="1"/>
              <a:t>порятунок</a:t>
            </a:r>
            <a:r>
              <a:rPr lang="ru-RU" sz="1400" dirty="0"/>
              <a:t> </a:t>
            </a:r>
            <a:r>
              <a:rPr lang="ru-RU" sz="1400" dirty="0" err="1"/>
              <a:t>архівних</a:t>
            </a:r>
            <a:r>
              <a:rPr lang="ru-RU" sz="1400" dirty="0"/>
              <a:t> </a:t>
            </a:r>
            <a:r>
              <a:rPr lang="ru-RU" sz="1400" dirty="0" err="1"/>
              <a:t>матеріалів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знаходилися</a:t>
            </a:r>
            <a:r>
              <a:rPr lang="ru-RU" sz="1400" dirty="0"/>
              <a:t> в </a:t>
            </a:r>
            <a:r>
              <a:rPr lang="ru-RU" sz="1400" dirty="0" err="1"/>
              <a:t>приміщенні</a:t>
            </a:r>
            <a:r>
              <a:rPr lang="ru-RU" sz="1400" dirty="0"/>
              <a:t> </a:t>
            </a:r>
            <a:r>
              <a:rPr lang="ru-RU" sz="1400" dirty="0" err="1"/>
              <a:t>Десятинної</a:t>
            </a:r>
            <a:r>
              <a:rPr lang="ru-RU" sz="1400" dirty="0"/>
              <a:t> церкви. </a:t>
            </a:r>
            <a:r>
              <a:rPr lang="ru-RU" sz="1400" dirty="0" err="1"/>
              <a:t>Їх</a:t>
            </a:r>
            <a:r>
              <a:rPr lang="ru-RU" sz="1400" dirty="0"/>
              <a:t> передали до </a:t>
            </a:r>
            <a:r>
              <a:rPr lang="ru-RU" sz="1400" dirty="0" err="1"/>
              <a:t>Софійського</a:t>
            </a:r>
            <a:r>
              <a:rPr lang="ru-RU" sz="1400" dirty="0"/>
              <a:t> </a:t>
            </a:r>
            <a:r>
              <a:rPr lang="ru-RU" sz="1400" dirty="0" err="1"/>
              <a:t>архітектурно-історичного</a:t>
            </a:r>
            <a:r>
              <a:rPr lang="ru-RU" sz="1400" dirty="0"/>
              <a:t> музею. </a:t>
            </a:r>
            <a:endParaRPr lang="ru-RU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ru-RU" sz="1400" dirty="0"/>
          </a:p>
        </p:txBody>
      </p:sp>
      <p:pic>
        <p:nvPicPr>
          <p:cNvPr id="4098" name="Picture 2" descr="http://im6-tub-ua.yandex.net/i?id=189628311-0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44164" y="3786190"/>
            <a:ext cx="1304925" cy="1428750"/>
          </a:xfrm>
          <a:prstGeom prst="rect">
            <a:avLst/>
          </a:prstGeom>
          <a:noFill/>
        </p:spPr>
      </p:pic>
      <p:sp>
        <p:nvSpPr>
          <p:cNvPr id="10" name="Скругленный прямоугольник 9"/>
          <p:cNvSpPr/>
          <p:nvPr/>
        </p:nvSpPr>
        <p:spPr>
          <a:xfrm>
            <a:off x="2214546" y="357166"/>
            <a:ext cx="5072098" cy="142876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 </a:t>
            </a:r>
            <a:r>
              <a:rPr lang="ru-RU" sz="2000" b="1" dirty="0" err="1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березні</a:t>
            </a:r>
            <a:r>
              <a:rPr lang="ru-RU" sz="2000" b="1" dirty="0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1936 року </a:t>
            </a:r>
            <a:r>
              <a:rPr lang="ru-RU" sz="2000" b="1" dirty="0" err="1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президія</a:t>
            </a:r>
            <a:r>
              <a:rPr lang="ru-RU" sz="2000" b="1" dirty="0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міськради</a:t>
            </a:r>
            <a:r>
              <a:rPr lang="ru-RU" sz="2000" b="1" dirty="0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винесла</a:t>
            </a:r>
            <a:r>
              <a:rPr lang="ru-RU" sz="2000" b="1" dirty="0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рішення</a:t>
            </a:r>
            <a:r>
              <a:rPr lang="ru-RU" sz="2000" b="1" dirty="0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про </a:t>
            </a:r>
            <a:r>
              <a:rPr lang="ru-RU" sz="2000" b="1" dirty="0" err="1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знесення</a:t>
            </a:r>
            <a:r>
              <a:rPr lang="ru-RU" sz="2000" b="1" dirty="0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Десятинної</a:t>
            </a:r>
            <a:r>
              <a:rPr lang="ru-RU" sz="2000" b="1" dirty="0" smtClean="0">
                <a:ln w="1778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…</a:t>
            </a:r>
            <a:endParaRPr lang="ru-RU" sz="2000" b="1" dirty="0">
              <a:ln w="1778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7" name="Picture 2" descr="http://im3-tub-ua.yandex.net/i?id=180589990-19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429108"/>
            <a:ext cx="2952771" cy="2428892"/>
          </a:xfrm>
          <a:prstGeom prst="rect">
            <a:avLst/>
          </a:prstGeom>
          <a:noFill/>
        </p:spPr>
      </p:pic>
      <p:pic>
        <p:nvPicPr>
          <p:cNvPr id="18" name="Picture 2" descr="http://im4-tub-ua.yandex.net/i?id=576075422-31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2500306"/>
            <a:ext cx="3286116" cy="3357562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1101</TotalTime>
  <Words>812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          </vt:lpstr>
      <vt:lpstr>   991 р. : "Потім же, коли Володимир жив у законі християнському, надумав він спорудити камінну церкву святої Богородиці, і, пославши (послів), привів майстрів із греків, (і) почав зводити. А коли скінчив споруджувати, прикрасив він її іконами, і поручив її Анастасові-корсунянину, і попів корсунських приставив служити в ній. Він дав сюди все, що взяв був у Корсуні, - ікони, і начиння церковне, і хрести".                                                                                                                               «Повість минулих літ»</vt:lpstr>
      <vt:lpstr>у Літописі вже під 996 роком читаємо: "Коли ж Володимир побачив, що церкву завершено, він увійшовши до неї, помолився Богу,(помолився за Русь, подібно до Соломона(3Цар.8.22), авт.) … А коли він помолився, то сказав так: "Осе даю церкві сій, святій Богородиці, од маєтності своєї і од моїх городів десяту частинуІ дав він десятину Анастасові - корсунянину, і справив тоді празник великий у той день боярам, і старцям городським, і вбогим роздав багато добра".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Проекти відновлення    Десятинної церкви</vt:lpstr>
    </vt:vector>
  </TitlesOfParts>
  <Company>Eee 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</dc:title>
  <dc:creator>Asus</dc:creator>
  <cp:lastModifiedBy>User</cp:lastModifiedBy>
  <cp:revision>112</cp:revision>
  <dcterms:created xsi:type="dcterms:W3CDTF">2014-02-16T09:33:26Z</dcterms:created>
  <dcterms:modified xsi:type="dcterms:W3CDTF">2014-11-05T15:02:07Z</dcterms:modified>
</cp:coreProperties>
</file>