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123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72" y="-30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361E7-63A1-4E2F-9719-E9D3FFC55A60}" type="datetimeFigureOut">
              <a:rPr lang="uk-UA" smtClean="0"/>
              <a:pPr/>
              <a:t>27.04.2014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47335-2636-4713-A3E0-5647B28EF7F1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361E7-63A1-4E2F-9719-E9D3FFC55A60}" type="datetimeFigureOut">
              <a:rPr lang="uk-UA" smtClean="0"/>
              <a:pPr/>
              <a:t>27.04.2014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47335-2636-4713-A3E0-5647B28EF7F1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361E7-63A1-4E2F-9719-E9D3FFC55A60}" type="datetimeFigureOut">
              <a:rPr lang="uk-UA" smtClean="0"/>
              <a:pPr/>
              <a:t>27.04.2014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47335-2636-4713-A3E0-5647B28EF7F1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361E7-63A1-4E2F-9719-E9D3FFC55A60}" type="datetimeFigureOut">
              <a:rPr lang="uk-UA" smtClean="0"/>
              <a:pPr/>
              <a:t>27.04.2014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47335-2636-4713-A3E0-5647B28EF7F1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361E7-63A1-4E2F-9719-E9D3FFC55A60}" type="datetimeFigureOut">
              <a:rPr lang="uk-UA" smtClean="0"/>
              <a:pPr/>
              <a:t>27.04.2014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47335-2636-4713-A3E0-5647B28EF7F1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361E7-63A1-4E2F-9719-E9D3FFC55A60}" type="datetimeFigureOut">
              <a:rPr lang="uk-UA" smtClean="0"/>
              <a:pPr/>
              <a:t>27.04.2014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47335-2636-4713-A3E0-5647B28EF7F1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361E7-63A1-4E2F-9719-E9D3FFC55A60}" type="datetimeFigureOut">
              <a:rPr lang="uk-UA" smtClean="0"/>
              <a:pPr/>
              <a:t>27.04.2014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47335-2636-4713-A3E0-5647B28EF7F1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361E7-63A1-4E2F-9719-E9D3FFC55A60}" type="datetimeFigureOut">
              <a:rPr lang="uk-UA" smtClean="0"/>
              <a:pPr/>
              <a:t>27.04.2014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47335-2636-4713-A3E0-5647B28EF7F1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361E7-63A1-4E2F-9719-E9D3FFC55A60}" type="datetimeFigureOut">
              <a:rPr lang="uk-UA" smtClean="0"/>
              <a:pPr/>
              <a:t>27.04.2014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47335-2636-4713-A3E0-5647B28EF7F1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361E7-63A1-4E2F-9719-E9D3FFC55A60}" type="datetimeFigureOut">
              <a:rPr lang="uk-UA" smtClean="0"/>
              <a:pPr/>
              <a:t>27.04.2014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47335-2636-4713-A3E0-5647B28EF7F1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361E7-63A1-4E2F-9719-E9D3FFC55A60}" type="datetimeFigureOut">
              <a:rPr lang="uk-UA" smtClean="0"/>
              <a:pPr/>
              <a:t>27.04.2014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47335-2636-4713-A3E0-5647B28EF7F1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D361E7-63A1-4E2F-9719-E9D3FFC55A60}" type="datetimeFigureOut">
              <a:rPr lang="uk-UA" smtClean="0"/>
              <a:pPr/>
              <a:t>27.04.2014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347335-2636-4713-A3E0-5647B28EF7F1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A3%D0%BA%D1%80%D0%B0%D1%97%D0%BD%D0%B0" TargetMode="External"/><Relationship Id="rId3" Type="http://schemas.openxmlformats.org/officeDocument/2006/relationships/hyperlink" Target="http://uk.wikipedia.org/wiki/%D0%95%D0%BA%D0%BE%D0%BB%D0%BE%D0%B3%D1%96%D1%8F" TargetMode="External"/><Relationship Id="rId7" Type="http://schemas.openxmlformats.org/officeDocument/2006/relationships/hyperlink" Target="http://uk.wikipedia.org/wiki/1986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Relationship Id="rId6" Type="http://schemas.openxmlformats.org/officeDocument/2006/relationships/hyperlink" Target="http://uk.wikipedia.org/wiki/26_%D0%BA%D0%B2%D1%96%D1%82%D0%BD%D1%8F" TargetMode="External"/><Relationship Id="rId11" Type="http://schemas.openxmlformats.org/officeDocument/2006/relationships/hyperlink" Target="http://uk.wikipedia.org/wiki/%D0%AF%D0%B4%D0%B5%D1%80%D0%BD%D0%B5_%D0%B1%D0%BE%D0%BC%D0%B1%D0%B0%D1%80%D0%B4%D1%83%D0%B2%D0%B0%D0%BD%D0%BD%D1%8F_%D0%A5%D1%96%D1%80%D0%BE%D1%81%D1%96%D0%BC%D0%B8" TargetMode="External"/><Relationship Id="rId5" Type="http://schemas.openxmlformats.org/officeDocument/2006/relationships/hyperlink" Target="http://uk.wikipedia.org/wiki/%D0%A7%D0%BE%D1%80%D0%BD%D0%BE%D0%B1%D0%B8%D0%BB%D1%8C%D1%81%D1%8C%D0%BA%D0%B0_%D0%B0%D1%82%D0%BE%D0%BC%D0%BD%D0%B0_%D0%B5%D0%BB%D0%B5%D0%BA%D1%82%D1%80%D0%BE%D1%81%D1%82%D0%B0%D0%BD%D1%86%D1%96%D1%8F" TargetMode="External"/><Relationship Id="rId10" Type="http://schemas.openxmlformats.org/officeDocument/2006/relationships/hyperlink" Target="http://uk.wikipedia.org/wiki/%D0%AF%D0%B4%D0%B5%D1%80%D0%BD%D0%B8%D0%B9_%D1%80%D0%B5%D0%B0%D0%BA%D1%82%D0%BE%D1%80" TargetMode="External"/><Relationship Id="rId4" Type="http://schemas.openxmlformats.org/officeDocument/2006/relationships/hyperlink" Target="http://uk.wikipedia.org/wiki/%D0%9A%D0%B0%D1%82%D0%B0%D1%81%D1%82%D1%80%D0%BE%D1%84%D0%B0" TargetMode="External"/><Relationship Id="rId9" Type="http://schemas.openxmlformats.org/officeDocument/2006/relationships/hyperlink" Target="http://uk.wikipedia.org/wiki/%D0%A3%D0%BA%D1%80%D0%B0%D1%97%D0%BD%D1%81%D1%8C%D0%BA%D0%B0_%D0%A0%D0%B0%D0%B4%D1%8F%D0%BD%D1%81%D1%8C%D0%BA%D0%B0_%D0%A1%D0%BE%D1%86%D1%96%D0%B0%D0%BB%D1%96%D1%81%D1%82%D0%B8%D1%87%D0%BD%D0%B0_%D0%A0%D0%B5%D1%81%D0%BF%D1%83%D0%B1%D0%BB%D1%96%D0%BA%D0%B0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9B%D1%96%D0%BA%D0%B0%D1%80%D1%96_%D1%81%D0%B2%D1%96%D1%82%D1%83_%D0%B7%D0%B0_%D0%B7%D0%B0%D0%BF%D0%BE%D0%B1%D1%96%D0%B3%D0%B0%D0%BD%D0%BD%D1%8F_%D1%8F%D0%B4%D0%B5%D1%80%D0%BD%D0%BE%D1%97_%D0%B2%D1%96%D0%B9%D0%BD%D0%B8" TargetMode="External"/><Relationship Id="rId2" Type="http://schemas.openxmlformats.org/officeDocument/2006/relationships/hyperlink" Target="http://uk.wikipedia.org/wiki/%D2%90%D1%80%D1%96%D0%BD%D0%BF%D1%96%D1%81" TargetMode="Externa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1.jpeg"/><Relationship Id="rId4" Type="http://schemas.openxmlformats.org/officeDocument/2006/relationships/hyperlink" Target="http://uk.wikipedia.org/w/index.php?title=%D0%A1%D0%BE%D1%8E%D0%B7_%C2%AB%D0%A7%D0%BE%D1%80%D0%BD%D0%BE%D0%B1%D0%B8%D0%BB%D1%8C%C2%BB&amp;action=edit&amp;redlink=1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3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692696"/>
            <a:ext cx="8892480" cy="378565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80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Аварія на   Чорнобильській АЕС</a:t>
            </a:r>
            <a:endParaRPr lang="uk-UA" sz="80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 spd="med">
    <p:pull dir="l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0822" y="296876"/>
            <a:ext cx="7756989" cy="569386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vi-VN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Чорн</a:t>
            </a:r>
            <a:r>
              <a:rPr lang="uk-UA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о</a:t>
            </a:r>
            <a:r>
              <a:rPr lang="vi-VN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бильська </a:t>
            </a:r>
            <a:r>
              <a:rPr lang="vi-VN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катастро́фа — </a:t>
            </a:r>
            <a:r>
              <a:rPr lang="vi-VN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hlinkClick r:id="rId3" tooltip="Екологія"/>
              </a:rPr>
              <a:t>екологічно</a:t>
            </a:r>
            <a:r>
              <a:rPr lang="vi-VN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-соціальна </a:t>
            </a:r>
            <a:r>
              <a:rPr lang="vi-VN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hlinkClick r:id="rId4" tooltip="Катастрофа"/>
              </a:rPr>
              <a:t>катастрофа</a:t>
            </a:r>
            <a:r>
              <a:rPr lang="vi-VN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, спричинена вибухом і подальшим руйнуванням четвертого енергоблоку </a:t>
            </a:r>
            <a:r>
              <a:rPr lang="vi-VN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hlinkClick r:id="rId5" tooltip="Чорнобильська атомна електростанція"/>
              </a:rPr>
              <a:t>Чорнобильської атомної електростанції</a:t>
            </a:r>
            <a:r>
              <a:rPr lang="vi-VN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в ніч на </a:t>
            </a:r>
            <a:r>
              <a:rPr lang="vi-VN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hlinkClick r:id="rId6" tooltip="26 квітня"/>
              </a:rPr>
              <a:t>26 квітня</a:t>
            </a:r>
            <a:r>
              <a:rPr lang="vi-VN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</a:t>
            </a:r>
            <a:r>
              <a:rPr lang="vi-VN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hlinkClick r:id="rId7" tooltip="1986"/>
              </a:rPr>
              <a:t>1986</a:t>
            </a:r>
            <a:r>
              <a:rPr lang="vi-VN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року, розташованої на території </a:t>
            </a:r>
            <a:r>
              <a:rPr lang="vi-VN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hlinkClick r:id="rId8" tooltip="Україна"/>
              </a:rPr>
              <a:t>України</a:t>
            </a:r>
            <a:r>
              <a:rPr lang="vi-VN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(у той час — </a:t>
            </a:r>
            <a:r>
              <a:rPr lang="vi-VN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hlinkClick r:id="rId9" tooltip="Українська Радянська Соціалістична Республіка"/>
              </a:rPr>
              <a:t>Української РСР</a:t>
            </a:r>
            <a:r>
              <a:rPr lang="vi-VN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). Руйнування мало вибуховий характер, </a:t>
            </a:r>
            <a:r>
              <a:rPr lang="vi-VN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hlinkClick r:id="rId10" tooltip="Ядерний реактор"/>
              </a:rPr>
              <a:t>реактор</a:t>
            </a:r>
            <a:r>
              <a:rPr lang="vi-VN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був повністю зруйнований і в довкілля було викинуто велику кількість радіоактивних речовин. Відбувся радіоактивний викид потужністю в 300 </a:t>
            </a:r>
            <a:r>
              <a:rPr lang="vi-VN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hlinkClick r:id="rId11" tooltip="Ядерне бомбардування Хіросіми"/>
              </a:rPr>
              <a:t>Хіросім</a:t>
            </a:r>
            <a:endParaRPr lang="uk-UA" sz="28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kominternovskiy-ruo.edu.kh.ua/files2/images/5049.jpg?size=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60232" y="2924944"/>
            <a:ext cx="2376264" cy="1504968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0" y="0"/>
            <a:ext cx="889248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err="1" smtClean="0"/>
              <a:t>Грубі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порушення</a:t>
            </a:r>
            <a:r>
              <a:rPr lang="ru-RU" sz="2400" b="1" dirty="0" smtClean="0"/>
              <a:t> правил </a:t>
            </a:r>
            <a:r>
              <a:rPr lang="ru-RU" sz="2400" b="1" dirty="0" err="1" smtClean="0"/>
              <a:t>експлуатації</a:t>
            </a:r>
            <a:r>
              <a:rPr lang="ru-RU" sz="2400" b="1" dirty="0" smtClean="0"/>
              <a:t> АЕС, </a:t>
            </a:r>
            <a:r>
              <a:rPr lang="ru-RU" sz="2400" b="1" dirty="0" err="1" smtClean="0"/>
              <a:t>скоєні</a:t>
            </a:r>
            <a:r>
              <a:rPr lang="ru-RU" sz="2400" b="1" dirty="0" smtClean="0"/>
              <a:t> персоналом ЧАЕС, за </a:t>
            </a:r>
            <a:r>
              <a:rPr lang="ru-RU" sz="2400" b="1" dirty="0" err="1" smtClean="0"/>
              <a:t>цією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версією</a:t>
            </a:r>
            <a:r>
              <a:rPr lang="ru-RU" sz="2400" b="1" dirty="0" smtClean="0"/>
              <a:t>, </a:t>
            </a:r>
            <a:r>
              <a:rPr lang="ru-RU" sz="2400" b="1" dirty="0" err="1" smtClean="0"/>
              <a:t>полягали</a:t>
            </a:r>
            <a:r>
              <a:rPr lang="ru-RU" sz="2400" b="1" dirty="0" smtClean="0"/>
              <a:t> в </a:t>
            </a:r>
            <a:r>
              <a:rPr lang="ru-RU" sz="2400" b="1" dirty="0" err="1" smtClean="0"/>
              <a:t>наступному</a:t>
            </a:r>
            <a:r>
              <a:rPr lang="ru-RU" sz="2400" b="1" dirty="0" smtClean="0"/>
              <a:t>:</a:t>
            </a:r>
          </a:p>
          <a:p>
            <a:r>
              <a:rPr lang="ru-RU" sz="2400" dirty="0" smtClean="0"/>
              <a:t>1.проведення </a:t>
            </a:r>
            <a:r>
              <a:rPr lang="ru-RU" sz="2400" dirty="0" err="1" smtClean="0"/>
              <a:t>експерименту</a:t>
            </a:r>
            <a:r>
              <a:rPr lang="ru-RU" sz="2400" dirty="0" smtClean="0"/>
              <a:t> </a:t>
            </a:r>
            <a:r>
              <a:rPr lang="ru-RU" sz="2400" dirty="0" err="1" smtClean="0"/>
              <a:t>будь-якою</a:t>
            </a:r>
            <a:r>
              <a:rPr lang="ru-RU" sz="2400" dirty="0" smtClean="0"/>
              <a:t> </a:t>
            </a:r>
            <a:r>
              <a:rPr lang="ru-RU" sz="2400" dirty="0" err="1" smtClean="0"/>
              <a:t>ціною</a:t>
            </a:r>
            <a:r>
              <a:rPr lang="ru-RU" sz="2400" dirty="0" smtClean="0"/>
              <a:t>, </a:t>
            </a:r>
            <a:r>
              <a:rPr lang="ru-RU" sz="2400" dirty="0" err="1" smtClean="0"/>
              <a:t>незважаючи</a:t>
            </a:r>
            <a:r>
              <a:rPr lang="ru-RU" sz="2400" dirty="0" smtClean="0"/>
              <a:t> на </a:t>
            </a:r>
            <a:r>
              <a:rPr lang="ru-RU" sz="2400" dirty="0" err="1" smtClean="0"/>
              <a:t>зміну</a:t>
            </a:r>
            <a:r>
              <a:rPr lang="ru-RU" sz="2400" dirty="0" smtClean="0"/>
              <a:t> стану реактора;</a:t>
            </a:r>
          </a:p>
          <a:p>
            <a:r>
              <a:rPr lang="ru-RU" sz="2400" dirty="0" smtClean="0"/>
              <a:t>2.вивід </a:t>
            </a:r>
            <a:r>
              <a:rPr lang="ru-RU" sz="2400" dirty="0" err="1" smtClean="0"/>
              <a:t>з</a:t>
            </a:r>
            <a:r>
              <a:rPr lang="ru-RU" sz="2400" dirty="0" smtClean="0"/>
              <a:t> </a:t>
            </a:r>
            <a:r>
              <a:rPr lang="ru-RU" sz="2400" dirty="0" err="1" smtClean="0"/>
              <a:t>роботи</a:t>
            </a:r>
            <a:r>
              <a:rPr lang="ru-RU" sz="2400" dirty="0" smtClean="0"/>
              <a:t> справного </a:t>
            </a:r>
            <a:r>
              <a:rPr lang="ru-RU" sz="2400" dirty="0" err="1" smtClean="0"/>
              <a:t>технологічного</a:t>
            </a:r>
            <a:r>
              <a:rPr lang="ru-RU" sz="2400" dirty="0" smtClean="0"/>
              <a:t> </a:t>
            </a:r>
            <a:r>
              <a:rPr lang="ru-RU" sz="2400" dirty="0" err="1" smtClean="0"/>
              <a:t>захисту</a:t>
            </a:r>
            <a:r>
              <a:rPr lang="ru-RU" sz="2400" dirty="0" smtClean="0"/>
              <a:t>, </a:t>
            </a:r>
            <a:r>
              <a:rPr lang="ru-RU" sz="2400" dirty="0" err="1" smtClean="0"/>
              <a:t>який</a:t>
            </a:r>
            <a:r>
              <a:rPr lang="ru-RU" sz="2400" dirty="0" smtClean="0"/>
              <a:t> просто </a:t>
            </a:r>
            <a:r>
              <a:rPr lang="ru-RU" sz="2400" dirty="0" err="1" smtClean="0"/>
              <a:t>зупинив</a:t>
            </a:r>
            <a:r>
              <a:rPr lang="ru-RU" sz="2400" dirty="0" smtClean="0"/>
              <a:t> </a:t>
            </a:r>
            <a:r>
              <a:rPr lang="ru-RU" sz="2400" dirty="0" err="1" smtClean="0"/>
              <a:t>би</a:t>
            </a:r>
            <a:r>
              <a:rPr lang="ru-RU" sz="2400" dirty="0" smtClean="0"/>
              <a:t> реактор </a:t>
            </a:r>
            <a:r>
              <a:rPr lang="ru-RU" sz="2400" dirty="0" err="1" smtClean="0"/>
              <a:t>ще</a:t>
            </a:r>
            <a:r>
              <a:rPr lang="ru-RU" sz="2400" dirty="0" smtClean="0"/>
              <a:t> до того як </a:t>
            </a:r>
            <a:r>
              <a:rPr lang="ru-RU" sz="2400" dirty="0" err="1" smtClean="0"/>
              <a:t>він</a:t>
            </a:r>
            <a:r>
              <a:rPr lang="ru-RU" sz="2400" dirty="0" smtClean="0"/>
              <a:t> </a:t>
            </a:r>
            <a:r>
              <a:rPr lang="ru-RU" sz="2400" dirty="0" err="1" smtClean="0"/>
              <a:t>потрапив</a:t>
            </a:r>
            <a:r>
              <a:rPr lang="ru-RU" sz="2400" dirty="0" smtClean="0"/>
              <a:t> </a:t>
            </a:r>
            <a:r>
              <a:rPr lang="ru-RU" sz="2400" dirty="0" err="1" smtClean="0"/>
              <a:t>би</a:t>
            </a:r>
            <a:r>
              <a:rPr lang="ru-RU" sz="2400" dirty="0" smtClean="0"/>
              <a:t> в </a:t>
            </a:r>
            <a:r>
              <a:rPr lang="ru-RU" sz="2400" dirty="0" err="1" smtClean="0"/>
              <a:t>небезпечний</a:t>
            </a:r>
            <a:r>
              <a:rPr lang="ru-RU" sz="2400" dirty="0" smtClean="0"/>
              <a:t> режим;</a:t>
            </a:r>
          </a:p>
          <a:p>
            <a:r>
              <a:rPr lang="ru-RU" sz="2400" dirty="0" smtClean="0"/>
              <a:t>3.замовчання </a:t>
            </a:r>
            <a:r>
              <a:rPr lang="ru-RU" sz="2400" dirty="0" smtClean="0"/>
              <a:t>масштабу </a:t>
            </a:r>
            <a:r>
              <a:rPr lang="ru-RU" sz="2400" dirty="0" err="1" smtClean="0"/>
              <a:t>аварії</a:t>
            </a:r>
            <a:r>
              <a:rPr lang="ru-RU" sz="2400" dirty="0" smtClean="0"/>
              <a:t> в </a:t>
            </a:r>
            <a:r>
              <a:rPr lang="ru-RU" sz="2400" dirty="0" err="1" smtClean="0"/>
              <a:t>перші</a:t>
            </a:r>
            <a:r>
              <a:rPr lang="ru-RU" sz="2400" dirty="0" smtClean="0"/>
              <a:t> </a:t>
            </a:r>
            <a:r>
              <a:rPr lang="ru-RU" sz="2400" dirty="0" err="1" smtClean="0"/>
              <a:t>дні</a:t>
            </a:r>
            <a:r>
              <a:rPr lang="ru-RU" sz="2400" dirty="0" smtClean="0"/>
              <a:t> </a:t>
            </a:r>
            <a:r>
              <a:rPr lang="ru-RU" sz="2400" dirty="0" err="1" smtClean="0"/>
              <a:t>керівництвом</a:t>
            </a:r>
            <a:r>
              <a:rPr lang="ru-RU" sz="2400" dirty="0" smtClean="0"/>
              <a:t> ЧАЕС.</a:t>
            </a:r>
            <a:endParaRPr lang="ru-RU" sz="24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0" y="2924944"/>
            <a:ext cx="738031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/>
              <a:t>У </a:t>
            </a:r>
            <a:r>
              <a:rPr lang="ru-RU" sz="2400" b="1" dirty="0" err="1" smtClean="0"/>
              <a:t>сучасному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викладі</a:t>
            </a:r>
            <a:r>
              <a:rPr lang="ru-RU" sz="2400" b="1" dirty="0" smtClean="0"/>
              <a:t>, причини </a:t>
            </a:r>
            <a:r>
              <a:rPr lang="ru-RU" sz="2400" b="1" dirty="0" err="1" smtClean="0"/>
              <a:t>аварії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такі</a:t>
            </a:r>
            <a:r>
              <a:rPr lang="ru-RU" sz="2400" b="1" dirty="0" smtClean="0"/>
              <a:t>:</a:t>
            </a:r>
          </a:p>
          <a:p>
            <a:r>
              <a:rPr lang="ru-RU" sz="2400" dirty="0" smtClean="0"/>
              <a:t>-реактор </a:t>
            </a:r>
            <a:r>
              <a:rPr lang="ru-RU" sz="2400" dirty="0" err="1" smtClean="0"/>
              <a:t>був</a:t>
            </a:r>
            <a:r>
              <a:rPr lang="ru-RU" sz="2400" dirty="0" smtClean="0"/>
              <a:t> неправильно </a:t>
            </a:r>
            <a:r>
              <a:rPr lang="ru-RU" sz="2400" dirty="0" err="1" smtClean="0"/>
              <a:t>спроектований</a:t>
            </a:r>
            <a:r>
              <a:rPr lang="ru-RU" sz="2400" dirty="0" smtClean="0"/>
              <a:t>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небезпечний</a:t>
            </a:r>
            <a:r>
              <a:rPr lang="ru-RU" sz="2400" dirty="0" smtClean="0"/>
              <a:t>;</a:t>
            </a:r>
          </a:p>
          <a:p>
            <a:r>
              <a:rPr lang="ru-RU" sz="2400" dirty="0" smtClean="0"/>
              <a:t>-персонал </a:t>
            </a:r>
            <a:r>
              <a:rPr lang="ru-RU" sz="2400" dirty="0" smtClean="0"/>
              <a:t>не </a:t>
            </a:r>
            <a:r>
              <a:rPr lang="ru-RU" sz="2400" dirty="0" err="1" smtClean="0"/>
              <a:t>був</a:t>
            </a:r>
            <a:r>
              <a:rPr lang="ru-RU" sz="2400" dirty="0" smtClean="0"/>
              <a:t> </a:t>
            </a:r>
            <a:r>
              <a:rPr lang="ru-RU" sz="2400" dirty="0" err="1" smtClean="0"/>
              <a:t>проінформований</a:t>
            </a:r>
            <a:r>
              <a:rPr lang="ru-RU" sz="2400" dirty="0" smtClean="0"/>
              <a:t> про </a:t>
            </a:r>
            <a:r>
              <a:rPr lang="ru-RU" sz="2400" dirty="0" err="1" smtClean="0"/>
              <a:t>небезпеки</a:t>
            </a:r>
            <a:r>
              <a:rPr lang="ru-RU" sz="2400" dirty="0" smtClean="0"/>
              <a:t>;</a:t>
            </a:r>
          </a:p>
          <a:p>
            <a:r>
              <a:rPr lang="ru-RU" sz="2400" dirty="0" smtClean="0"/>
              <a:t>-персонал </a:t>
            </a:r>
            <a:r>
              <a:rPr lang="ru-RU" sz="2400" dirty="0" smtClean="0"/>
              <a:t>допустив ряд </a:t>
            </a:r>
            <a:r>
              <a:rPr lang="ru-RU" sz="2400" dirty="0" err="1" smtClean="0"/>
              <a:t>помилок</a:t>
            </a:r>
            <a:r>
              <a:rPr lang="ru-RU" sz="2400" dirty="0" smtClean="0"/>
              <a:t>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ненавмисно</a:t>
            </a:r>
            <a:r>
              <a:rPr lang="ru-RU" sz="2400" dirty="0" smtClean="0"/>
              <a:t> порушив </a:t>
            </a:r>
            <a:r>
              <a:rPr lang="ru-RU" sz="2400" dirty="0" err="1" smtClean="0"/>
              <a:t>існуючі</a:t>
            </a:r>
            <a:r>
              <a:rPr lang="ru-RU" sz="2400" dirty="0" smtClean="0"/>
              <a:t> </a:t>
            </a:r>
            <a:r>
              <a:rPr lang="ru-RU" sz="2400" dirty="0" err="1" smtClean="0"/>
              <a:t>інструкції</a:t>
            </a:r>
            <a:r>
              <a:rPr lang="ru-RU" sz="2400" dirty="0" smtClean="0"/>
              <a:t>, </a:t>
            </a:r>
            <a:r>
              <a:rPr lang="ru-RU" sz="2400" dirty="0" smtClean="0"/>
              <a:t>-</a:t>
            </a:r>
            <a:r>
              <a:rPr lang="ru-RU" sz="2400" dirty="0" err="1" smtClean="0"/>
              <a:t>частково</a:t>
            </a:r>
            <a:r>
              <a:rPr lang="ru-RU" sz="2400" dirty="0" smtClean="0"/>
              <a:t> </a:t>
            </a:r>
            <a:r>
              <a:rPr lang="ru-RU" sz="2400" dirty="0" smtClean="0"/>
              <a:t>через </a:t>
            </a:r>
            <a:r>
              <a:rPr lang="ru-RU" sz="2400" dirty="0" err="1" smtClean="0"/>
              <a:t>відсутність</a:t>
            </a:r>
            <a:r>
              <a:rPr lang="ru-RU" sz="2400" dirty="0" smtClean="0"/>
              <a:t> </a:t>
            </a:r>
            <a:r>
              <a:rPr lang="ru-RU" sz="2400" dirty="0" err="1" smtClean="0"/>
              <a:t>інформації</a:t>
            </a:r>
            <a:r>
              <a:rPr lang="ru-RU" sz="2400" dirty="0" smtClean="0"/>
              <a:t> про </a:t>
            </a:r>
            <a:r>
              <a:rPr lang="ru-RU" sz="2400" dirty="0" err="1" smtClean="0"/>
              <a:t>небезпеки</a:t>
            </a:r>
            <a:r>
              <a:rPr lang="ru-RU" sz="2400" dirty="0" smtClean="0"/>
              <a:t> реактора;</a:t>
            </a:r>
          </a:p>
          <a:p>
            <a:r>
              <a:rPr lang="ru-RU" sz="2400" dirty="0" smtClean="0"/>
              <a:t>-</a:t>
            </a:r>
            <a:r>
              <a:rPr lang="ru-RU" sz="2400" dirty="0" err="1" smtClean="0"/>
              <a:t>відключення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захисту</a:t>
            </a:r>
            <a:r>
              <a:rPr lang="ru-RU" sz="2400" dirty="0" smtClean="0"/>
              <a:t> </a:t>
            </a:r>
            <a:r>
              <a:rPr lang="ru-RU" sz="2400" dirty="0" err="1" smtClean="0"/>
              <a:t>або</a:t>
            </a:r>
            <a:r>
              <a:rPr lang="ru-RU" sz="2400" dirty="0" smtClean="0"/>
              <a:t> не </a:t>
            </a:r>
            <a:r>
              <a:rPr lang="ru-RU" sz="2400" dirty="0" err="1" smtClean="0"/>
              <a:t>вплинуло</a:t>
            </a:r>
            <a:r>
              <a:rPr lang="ru-RU" sz="2400" dirty="0" smtClean="0"/>
              <a:t> на </a:t>
            </a:r>
            <a:r>
              <a:rPr lang="ru-RU" sz="2400" dirty="0" err="1" smtClean="0"/>
              <a:t>розвиток</a:t>
            </a:r>
            <a:r>
              <a:rPr lang="ru-RU" sz="2400" dirty="0" smtClean="0"/>
              <a:t> </a:t>
            </a:r>
            <a:r>
              <a:rPr lang="ru-RU" sz="2400" dirty="0" err="1" smtClean="0"/>
              <a:t>аварії</a:t>
            </a:r>
            <a:r>
              <a:rPr lang="ru-RU" sz="2400" dirty="0" smtClean="0"/>
              <a:t>, </a:t>
            </a:r>
            <a:r>
              <a:rPr lang="ru-RU" sz="2400" dirty="0" err="1" smtClean="0"/>
              <a:t>або</a:t>
            </a:r>
            <a:r>
              <a:rPr lang="ru-RU" sz="2400" dirty="0" smtClean="0"/>
              <a:t> не </a:t>
            </a:r>
            <a:r>
              <a:rPr lang="ru-RU" sz="2400" dirty="0" err="1" smtClean="0"/>
              <a:t>суперечило</a:t>
            </a:r>
            <a:r>
              <a:rPr lang="ru-RU" sz="2400" dirty="0" smtClean="0"/>
              <a:t> </a:t>
            </a:r>
            <a:r>
              <a:rPr lang="ru-RU" sz="2400" dirty="0" err="1" smtClean="0"/>
              <a:t>нормативним</a:t>
            </a:r>
            <a:r>
              <a:rPr lang="ru-RU" sz="2400" dirty="0" smtClean="0"/>
              <a:t> документам.</a:t>
            </a:r>
            <a:endParaRPr lang="ru-RU" sz="2400" dirty="0"/>
          </a:p>
        </p:txBody>
      </p:sp>
      <p:sp>
        <p:nvSpPr>
          <p:cNvPr id="1028" name="AutoShape 4" descr="data:image/jpeg;base64,/9j/4AAQSkZJRgABAQAAAQABAAD/2wCEAAkGBhQSERUUExQUFRQWGBgZGBgYGBccGxgaHBwcGxocHRwbHSYgGhwkGhgaIC8gIycpLCwsGh8xNTAqNSYrLCkBCQoKDgwOGg8PGiwkHyQvLywsLCwsNCwsLCwsLCwsLCwsLCwsLCwsLCwsLCwsLCwsLCwsLCwsLCwsLCwsLCwsLP/AABEIAOwA1QMBIgACEQEDEQH/xAAcAAACAgMBAQAAAAAAAAAAAAAEBQMGAAIHAQj/xABCEAACAQIFAgQEAwYDBwMFAAABAhEDIQAEEjFBBVEGEyJhMnGBkaGx8BQjQlLB0QeS4RUzU2JygvEkQ6IWNLLC0v/EABkBAAMBAQEAAAAAAAAAAAAAAAIDBAEABf/EACYRAAICAgICAgIDAQEAAAAAAAABAhEDIRIxIkETUTJhcYGRIwT/2gAMAwEAAhEDEQA/AKr07wxWqoGNCpCrCjQVknmTFuZnBmW8B5oEfuwPmacT9zjpmSb0IBMwton+Gb/oYzO1HBIkTxb88el7PKcisZDwhVFRGLUFCkbAsWIIN7Ab+9sdKy1FI/3aH/sX+2Kj0jqBZd/UCZkXBFsWGlnmDabSQCB8/wA98DlTYWGSWx4mUp/8On/lX+2Pf2Sn/JT/AMq/2wpbNVASGKiNxIn6gYmyeYLHviVwfZWsnoaLkqf/AA6f+Vf7Y2/YKf8Aw0/yr/bG1E4lGFjkQ/sFP/hp/lX+2NT0+n/w0/yr/bBePMDYQL/s6n/w6f8AlX+2Iq+Qp/yU/wDIv9sMMDZmeB+OCTBfQgzOVp7CmhP/AEr/AGwL1OhSNNlC0wVWYCrO9+Me9XSsz+nSq83297YEyPSCJLuvqBGx59yb4sitW2Qyk7aSK61IT8Iv7D+2IGyy39Kg/IYs2b6BpF6n/wAR/wD1gU9EphgHZmMSRMfl2xSskSOWOZVaigXKi3sPljOpdUaip9NPZQp0rz+vyxbc3laYUfulnYFhMAfM4ToVrO2pVIWApAAgjcCOIwXLkgeLi+ykZjxJUII/d/RFn8u2FIoVa7Mymw3MqL77W39sdHbp1JpIUX3u0/nYYrGco0w502+KRqmSAtz7m9j2GFuLfsbHJXSEvTcrUo1CzQRpP6uMWU9PDcwSAeYO23b74VwouP13+eGj9Sor6XqLbg7i0/Q4OFJC8knJm56QpMzsZ22+3tbfGlXpxJUBmI7EtsdrT+oxNR61RlR5tMqeSwkA/jhp0TpzZiqsMZhm4+HcTYR/rgm0AuXQiq9IRTekpERI7+8/rfES9PpjZVAjthrnzDRJKi09+5++AlFuMFRnJ/YrzuTS0BRvsPljMEZ5Yj648wSRRB6OmiolOmjvUVBoSdRHYfqMJus+LMsSSKhO3qVSY+RI0/0wm6r4cKMpqU4sNJuZkem8mbESMaeSNINvLJKkyIkCyiNyTaBcXJgXxMo+7OlN3xoIrdaEsKdGNQX1Pa0m4AJmQLHVBgYfdfoknzKdVw1OijFZAABfTqJ3uJFv5Lb4qNOpTViU0gfy/CAdpNog+0YsdPw4TTbPLmHBKqrUraQigKwk6tQLDULCJPacZPxoyHlaHHh2shDB7+nmxuYkDeJxZshltPA++Ob0ajq61ARMiObfymL/AEHfvi3dMz7sDqkaSFncT8/rgMsH2huDIumW+ivviQYUZPOEGLtae18H0qhO9vbELjR6MZJhM49nEYOMJwNB2SE4gepj0NONKlOcakY2L+o5HWpAsbXwoq0HogT6k4kTHYfL9RixUrm++Nc/lpQj25w2M60xEsd7RW+pdT0pqsD23vMT+GF1HPBiCWBM2I3+ttv/ABg/N9G8whpnTIgzyfnjKHh1VCkRI57ciMUpwSJJKbYtzObVVJPxtfbjCLJ9QhjCQLCQDxcn3gTt7YYdZVabkAgARcn6kCeJO2K4/UWdSoFjJBv84n5A7ziiKVEs27GOazPpDQ30+H/4nt7YRI9HWxcMqEGWF7SAZDEX+owxzOVSsJND+GARO/uACMVp8uyu1KEUkBRqhblli7d/fHSdGwVk/Usi9AiRqRhKOJCuvB9u0fngPNdUUVCGoU6yMiWfUGDaQGKujAg6gTeRHGCOlVq4U/u2ZBurAARzE9vtg3p/T6etvMYUwLimalPc77NwALdz9MKa5LscnxfRWq/RK2gVRRZULEDbcXjTOofUY6D0vqhSmpFVUJTSQWQGIKkEE9jgCrQyoIlqci1paf8AKD+u+IaNXKhm006lQkCyp8+7C30wUYqIEpOdaN8w6Fp81Lf84P8A+OCFoqUBDBgZiJ4MHcA74AfqgBKplXk3OpwJG22mNvywFQ62yVFpNTRELGbsSJ7GRA2+2GcxfxtrQT1ERp+v9MZgnqdMHTcyJkRttjMOQeP8UVnrHiarUBV69epwBqOggDsCF7CAMS0up5j9kL6CaVB0I1ODpV7Qsm3q07bTfACUbqpAANp97c7TEWMYsHScsf8AZ+amSQVplIAU6ijLM/AVakT+B9vO2nordexDQ6lWqEw2hOwiY23iTbtjofgfqK1qAAUv5fmBqZZtVXVpIIido2g2Y7YTN0/LJQA82m9dpUqgcjSIgOVDeYfTIAEDmdi8/wAOep5fKvWatUVG0oqqabKWCgywAAE6bGVkkzNzPW6+waTf0Wer06mtJmqRTeBNMkkqSBCjRJm4uBuxAjkjpIBplaatBKudUEMl19I5ggd4kTtGBOp+KqLN5v73SpXSt1BPLEgXaJEcd72V9I8VigFRaNViSRGhmAGo6NJBsxhSZIBg842pOOzLgpaLjTBFSwK7wOYtP5gweOMO8uJuPecc6ynVSazMzv3IJIYQLzpZgJji2295tXQc6QASTDd2JIm4/PfC8kHVjcWRXQ/QEHHtQY1R5OMLHYDExWD0HCm7Aybb7/bBivItjSnQtJAne3GIqlTSRYmMa9mLRMWAi2BWzALeWZn9HBSJ2+2PKeXgyTOORzTYpzfTyBALWvIJ/I4Dq5htMANPuMP/ACDe+E3V67UwbGO/GHQlboROPFWI6ISqYMgwQDA3WDHyvikVumZh3ZVKsAZsbk3FlieYthrmOuDWX0/vFJ0zIDoZHe+xFuRiDOeIRlatOHjTEggkA3BEbx6ifti2nE89tSAa2V6hkwENV6RYaglMTAP80CFO+54OKh1qq71mNWqWqWlnMmNxcTb5f1xY/Evi9q+YUK50u4BYEiBAUBZFhzMc7YpTItZmZRU1AFm1MHJuJuFUzeedsIk/9KYR9+gmhnlQEMtOoLkSpmYgXsY9piwxffDWVQw4VG8xQw1KpIJALASLXP545c7e+Lr4Kr1QaVVGMUmupEqY4+zD5SMbjldoHLGkmXTJ9ERqjsKZVTuIASYWYi3bvvhrQ6ag/h322P1wtzteq7GrUClWNirEKGFgSNpIAwV05qpks1Mr/DANrk872IH0w13QlVZBn8iNvnvaBHbHPPElLTUDfb6Y6Tn6/FiYJtFgPa+99sc98QBiGk822mD8h7417iYtT0GZvpdYhSNUGSD3FoMnf54zDzo2e8zJ0JF11obfykDfm0YzBqeh8Ya7KtTydUpqNEOp0hTI1KfiEatwZI5W4nYS68J5+nQTNpmKeukxp61UgFQPM/lIMhtAIHDTtgCv1hESnprIDEm6b2AMG4Ik/WcRdcq0yBXH/uqrHSTBOnQbdjDTvxhMopgxk0x9S8cZTK0y+WTL0qrSNCgs4E8lZbtu3f67DpD1qVPOqV/eaDVo1FcMW1aSAQBY/ENrTcxbnFbORdCUGxAEC3NoG31wNW6zWqAU1dwgPwqSBPBaDeL77SY3wnlx6HcOXZePGdQUa4RHc05ADaNKNAGrTJIbTMRPzJ3wy69lny+ZSnl61StqpK6a1LNDgxpAiLAmwtqIwD4CNBUGXzVamy1NTCzMEnR6WJFj6ZkEwdUkb4v3+IHT2qmhXyxplk1xcSwiRpbkC9p9+DglN8kmA8a4uijr1RvPp0nDQqFm0As2ojUSx/hgQNjYe5jq+SokMR6SGVXFgdwNUEb3GOKUcxUzWcMOnmVSFYLNiYBt2tvP4Y750zKBKVMTq0qoDcmBEz7xgc0tBYIbJaFEg3wYBjUHGIIxGz0EqMZcA5mmQZnB84HzCWxsWDJWjKL/AJY2asO+A8u1+OcKKmZbXAO1sMULFvJSHv7SOcUL/EMsIdWPpJ1AkcnaCQImO+LY1UgQWDTP6n/TFR8YUy9Pcqd5B+8jc2w7DGpE/wD6JXGjnnWaj0tLOjhQWGqRDajJgqf4SYt398AnqdJ4VadRiCYJcEabmI0iDJ/mjfvi0dfaoMiaLGVpeW1NgIIkyFPfShImb/PFFXOmTJBneAF22+G1j7YdJtMRFJrQf+3pSBV1dZ9VheROnk9/1GE2fzCa28sECT7fLBfVM8tRAkk3HAn5TA+4w9yvSMs9B9VFFZadN/NL1JggAgKHAJ1EAmCN7YCVy0hkajtlQehU20vcSNQO0TN/a+H3hLqwSmyMwU6tQ+LaFBFgY2HHGKvquRM9r4YUqUTfYAj3uJ/PC4OnaG5IpxpnSKfieBGsFP4lKzqtbeCLxjen4k2CSoHAA7+84oVHMSMNcixjn7YqUrIpQ4lhr9RLyGJ0txMTsL6QvbEdbJo4nQT7sxI/+RwJqMCcT081bYW5OHKhDs0zOWrKFFKstFL+kIpvaTt8vtjMJeseJ2D6QBA9/kTjMZcC3GsnFCrK+GaJYBqhuDckKA0SATpMTG+0kYtNToLVMvTChgKVA8rxUc3+nP6PnhOtl9enMI1SRCEVGVZIAExEAkxqFwSbHFjzufGWzGh9OmnTai1MMxm6uo1PeAGKyZ5xMopOkjpyk+2c1zHT2gkg2tft3gczO2NOl+HBVrQ7lKaxqqBSQCTCkzECbmTsLXxd8z0rLBMt5mZPrg1KYAmnTgwFIlWaQBLcX4AxF13w1SokjLM9Qs4IqO6MmgISWYgBVUEyGifwBBxTYUZtIW9a8PVMhUlai1AN2RSI5EzyRx+eBaXiaq1Py0EJrDLBjQYIIHZTM7cY6j4h6e9IZasyiotFL1F1EOQsIKiwzEE21c6rxwl694QpZjPUqyo1PJ1UQ1XRSFLyRBA/3ZNpOwF9zJxS6o1x7sXeF+iVEq+cA3rIOvmSJbaNzOOrZDqC00VLmLf6nt8sVnqviKnRVaKKyEEKqL8X/SAJk+kjHnR+oL5sNq1H4lKlSvILAiRvzGDlHnEXCXCWmdAVtjNonG6vIwuo5gbDjBtOnGImqPRTslnAeYzkGAMFjET5QHcA4xV7Nlb6K3mOpMajICwYKSoEXIuBtz7e2ESdbdpLH7i8YvFfpqM2qIYci2K7n+krJCq2tm5EKJ+mK8c4/RDlxzXs1yWYLeWW29QJ7fqMLer0EfUNUAzcmMN83lUpIVBJJPIML8sUnxVXVW0aj3n8dsOx03aE5bSpiPr/AFMqTRVtSiCBsB7/AK/pimZ2pJEnb88MeqZ3Xfsf1/Q4Usuob4DJK2HijStgdKpJv3sMXBHIo0KlNiHFK+m5EFl2jtvOKgoVWAIk/r/zi19IyNTQjtNNQpCnYspJNh29zbbfAYu6GZ+kyqVcmzVDAgajc8Cd8MKQAENYwwB4iDe2GNOmGquiRLWUk991Hcmw7+2+NK/R6tJilZHTghhBnbm3t/fHKNHOdrYBlalsOKGYPfC6hT9IIWTf9cdzh1loChvLX6iZwyCFZGidHLC87e3zxqUPHP1wNTzsH4R+P0sCBicZgwIWPx/DDbTENNFcztEl22+JsZgvNET3km+MxkVoti9A+Wpa/ShliONR2gnj3P2OPCX1upfUfTeSdQKggjvaPyxYqvSfLyK5lgQtVyqWgxtMkReGM7wB74WddyJpmgxH+8oUyTNpAjieIwmS9gp26IM5SYfGZkCCe0WiLRiHM570pTDDRqLFiLzYXIkxtbHlbNVDGtiwWwEj6/K3OFOfWATeRgJSroKEb7O1+GusCvQ8uhW8ivC+hoKVIA+HgSARb85Y2r/6hdKStUNMMtq5Kkg2JUQH9Mg7mRNpMgn566L10omlXam4YOuxQkd1IsfcfUHcdJ6p4ker02qy5hWzJy+qr5cDTTDrZ9FtZkrsPivGM1JWdxlF0dM6P1qhmQ4pFKhplS4sTe6m43kWnthJ1DpuY/aMxVpVF8qtSKKpLErUAVlmRABKsoAP8WKB/gF1AjM11JEMikibmGNx8tX446N0XxUK1StAfQdEMumU3UghjuHR9rGDbYkF9xDlWlIa9IoMyIXUqSJvuPnxiwILYrXT/E6aodxewaCJMkRtv9Bz9HmUz6uPSZgkWwORSvaGYpRrTC8eTjycakjCh54zjnA9VdNzGMq3PtgZqp1EE7fjg0hcmatl1be+Kl1fwqpDiNbMZ1cgdhh83WlViD+v6Yjo9XUtJbSo+54xRDlHaJZ8J9nBvEPR/IZlNhPPEye1+cV/zAp2I+wx1Px1k5qMfS4LeZE2OmbNBHBI0gzigdfqpUIq0qIpm4cIfRqBswWPRIIESRa2CyxraBwytUwHLVlFRWZNY/lafeNvyw0qdTao7XMCxN+3viuq7SCeT+WGOWezAcgHn35v3wuMn0MnBdlo/wAPOqUkzlMVaasuoCYJYHSQsCYs5B2m2Lp4wyiZyp5lFtAUKr6gZgEH1LEgbdjGOPsvrAJIlRdf1P8AW2LpQ6zUOXZqrFy5pgzZigWByAYKDbu3eC3Ht7FZFS0edY6amVq1KIuFY32BHBj3BwuGYOwE4YddrSyupaHRW7ttFyNzKkThTSzdxv8AfDLrQlKwxMryf6D+uG/TMqtzp1MASFJHqIEgEkG3B9icI6fUhO/5YYUOv06YMtwYAk3/AFODi4gSUj3PVqtv3GXTewv27DGYW5vr6mIDnfgDt74zDIyjXY6ClXRZh4xpDLZVGq6ylNtUgggxAWJuYm89vYYq/VupCtTpIoOmmWVeWKknTMgA3BEj+U4p/wC3ECIOGKZw+VPrlFHsB+9njiXb6nEXy3oe8NOyQ5uCdSsLRFuPniXLL+0VCiLLExEjkRMiQQML6+cBgOo2v3M+5J4P5Ys+U6rTaoa6gL5dFS0AAltdJJs0avVPAtMYFO3tmyVLorVVMqDJas+8gBEHtG/2gYf+G+p0yM1RoUABVy1ZSzOzPYahGwnUNgL/AExbekeIqNFXqUMlQqLBYaVpK9I7ySyEmeOD3tGBqmTzGbpV89UqjKUnJdA7/GbwqiB6eLmSdgd8dxp7O5clo1/wO6NWXPNUejUFM0nXWylQDK2ki5sRA/8ALGiKmVzecrU70VdKysXBUpVZpRlBurgMIIkME2O9I/2nmctUvVqIwMhgzMrRzBsw23GL7mPGwo1gGpq1CvRX1EfFMMUFoN2G/wAIZiJsMbGNAznY28T9XWuyUqK7gG0Hf1QbcTAwx8DVKqVnpmP4W7jSbQBMKbcYr+X8im2oMUsFUG8AKLahzNp2OHXhHUtUuWlisHixiPb6YplGoNEkJf8ARSOilsYxAGFQzDbYJprIvfHn8aPVU7F/UuurSMbzx2PvhFlevNUeLb8YN8QZATqi0H5YUZKkqKukgsZn67CYxXCMeNkGSc+dA/Veuorbwo2gXbiOwHvfFU8ReJiwAUEDtg/r+RloBBF4g84p3iZDR0kHUYm+0R/5w6XjG0Ij5ypkWf6s1SiQSZV5i/wkRt7EfjhMM3CsAJmCZ+w/PGlXqOsknmAbfL+owMoL6iBaDqgWncfS2JZTtlsMaSB3cBh8xg7Iv6zPyvJ98KKs/bFh6NUHmrKg6vwkETA3MkH6YVDbHZNRMOVIqAjn5jfge/8AfDDqHUn1nLrTOuRAgEi0wCDJ9sa5DqRJZCwSdHqIFgG7xKj1cdrzw2etTPVsoyk6HXLLUIiZEU6lxb+GZHzsdnXS0T1b2Ier1KnoRiQUTSREEHWxg+8sbbjbC5abTEn9fLHVP8X+hgVaOjSurzINgIGi30k2xy/QwubgNEjuPY4F72HH6PFpXj6b84JVI7f34xBpixxJRS36/UzjkcyY19IG1++MxrXUGJ9+cZiqHRiSoW1+mlqrXUanIA9XfawwwpZKtFVACWYCQYXUPMVhE3YmBZb/AD2xBUzHl59mI1BHcgH6x+JGDHrVqmVNdlLnWQ1QkGD5lM27Xqc97bYjpb/sa3LX9CjN0wlRiRpu0IVNgCREGNo5w2ytNHot5dEByFEBtRYj1HSJJUnTJUztbeMC57PN5VInS51Vfig8ixtf4rEkkcEbYlzNSmuRSnB85qhqMZkaSAAAODCq03md+MYtM57SLvlukZTp+XWrmqvm1alNWRKLAmmXGpNU2hlm5FokAmDip5nOLXDkT5VEBwl4XWyqVlnJ+Rux52st6ikU6ZmRUTVPuCFI+hU/SO+AMvVAmQSCDzzFj9DBxvKtA8E9ll671Nc3TptBWoqqt2syhdM9phVn3GJej9P+DzmgAFkvPbjbePt7YrNCpJgkwASB9MNel0mqdlkGN5ke52+kbYOMrd0BOFRqy4dJzWugqljqFWHW5MASGmIgkgWvbFi6F1TRUP8AKSO1o2ntij0a1RQsAwCQHuA0e/54b5XLObmx3MTYz+WK4u1RBNcXZ1FutqDuNpmeMMcr1RSsgjHPMn0+oywGN/xxbOh9EZEgk4TkxxiijFlnJ9DVuoJUBH4YS9SyTR6QI3v+rYaf7L0tOIs7XgXgAYCLp+IyateRQ+qU9DGSAd7nFZ63SeuSEQuQJ9PAEccwIxN1rqnnVSNZBZoAmw4wqGYqJUhanrEmVPYjkD9RiicrVEsIU7FtXw2ylNTIC7ARqHo5luw+ROJ8mKuXWpSCofNsTebqQNIgGIMyR/XAqdXYMWYKzGASwDcAbG0wMBV8zqk37D1MflzwD+X1luK2i2pS0zM30tkWWECYnid4xJTUqVj2vMYiDg0zqZywiBuOxkk2tgrIUXqQVuV7b4FJXoJt1skyonMMosSrgfONQ39wMPOg9VisvnLReIALrqi9is7GZM3E8Xw7XwZTAXOUanmFEoVKtCBI9I8z1aryAzQBIwzzPQ+n0sszBz+0hWNIj0kktqH/ACtAcKSdhFlgHDFoTJp/4LfG3VGquVqM7D0lAxYFZ/lG0kkAkC8DFRGValXh6YIkylSVgxcHYgxH4YZ9UqNUCSRUEaSTJIsBBuJ/OQd7486nmalQJ51RmSmAiObhRuFJ3+UydhNsHJbAg9DDxP0TJjLJVy5MsVUyZhgBMGfhMNwfmAQDWKFBiQApi/yjvM4Lp13MKDCAwD/CbiWEm+2I2exlixgiL7DmeR9eMDSCtnteiLBtMiefl/SO+MwHXqExeP0MZh0XoZFaC6rKufqVSqMCoKowMMxUASI2mT9MCZnqn/oxQD+lWDQsgGpM6jIlvTYD2nGuYJWoGKAA0gCWEgE/CfuBccfMgqKb/ualpOtTPYeobR3jEk3Ta/kOMbSf8DnK9AfMZcusHy2ckSNTT5dkQepiASxgWAJJtgbxKqHMsKOrQCQkmTpX0qdh/Ai8d8TdNzr0ESshIdaxibrBQWK7EGCD3FsFeIsnUR6WcUqUzA1hkFlqf+7TI4KsSNPIIO2BdUGm7I+k+HmzFMFJJ8qq3lggsxQMAUQwWBPp9OphBwgNODBtjoRy2Zy2RymdyylFSiyvUOmzmu9oMyrLUiYIItxihlCW5NrT2xjRqZqiYfdJql1KhJW09gOfYXi/98Lkynp47YyhSdJZTc2juOZGDj4sXOpIunTvERan5T+XTUKwUsCSxHC2MsYAuIEna5w2ylUeUFB1VCwDAkCFvfa5mBY/TFLTMopBBmDaYteflzxh9lOoCTVGkGZIsAD7C+K4S/ZDkjXSLvkM3BXFmyvUfe+OYUuuQPfDPw74hDEydrY2cFIzHOUTpLdSWL4ofjzxAqwAfmB74MTqysYnHPPGtTXmBcQBB/p+GFqHx7GvJ8niK6qFEV6lP0M86pNwRtP3Pe2HmS65kqLiv5bMTI0AiACLkhhudrEfK8YrWfVWAAbUZMDgXwqqKRhbnx6GxgpDHPGlUNatdJf92gEgk3MsSIiRxzhLUqHBOUpM4ICk6RqMAmF5JjYC1/fGuZY6QDsLiRFjfCJb2URVaNPNB74feHaIqKyFdV9ViQYiIMDaQPrthJ07LLUJ1NpgWEwSfaxwy6RVUMUBkNuSBEi4/H74PH3bAy9NItz5pF6dp8sh/OVpibrrIkntIsRPz4M8Y9KColdGpkOTpCk3BEnncfCcV+p1M/sxp+k6ntb1A6dUg8Lb7nFl6jrZKMoGpvl6WtQotdRrUtI83Qu4jjfFK+kSPW2VVE1rRTaagliosDGkkzcXM/LBnXKdMItNb1KRdap4LatIiN9vpPscXTPeHhToIqR5dRXINRAagEEqga+4W15MbxY0qtkqlVqzoIdm8y38QYeZB77qR7n7ZV9G3XYsampVtIgyNJAgEQARHBJn7++NWotA0rLHffYT+H5QMSU6L3Vpp8nUhGoifb6R+gb08H0gx6SImRcXMzwB+Y7YxKwpSoDrVKRJ1A0oYwkzpHaTc3nfGYP6x1HzWUsdhAi9veOcZiiK0FHaDf8AFTpIpVKa06yKKlClqRzVLGJAiFaR6e4jFJpUSKbadLAgaiurYA6gZAiQxP8A2+2J/EOeq1EpPWJLovlgNM6RMfFexb6YV5St6WGpgxAgCfVwQfvP0OPOk/LZTFeOhtWUDKBCpVvOUzf+FHDW43X54L6DRqVqbZYEkE+aKcqNbL6TBYQGCnVJiyte+F+Y0+XA2LWH/YpN/csf1GI+mv5dVWa4VgW/6QfUPqJGN9gdosrdYq1FOVFd61EgUlAJ0aUjQQGiPUo7WnvhX17w7XyJTzkC+YCyXGrSI3SdSG4swHI4OAqi1EYqpYKjSp5g3U27iDzvhlk/EFSrpo1gtVJAAKqCDeCSulmF9iw+eN70YtbAchX1BpIB97GPbGV6MAmeNvyxpX6dFXy5B2uDa9xc8e+DOs5RlEVAyMkKyGxkCxjtH6vgqdbM1evYF+1FhFtXHv8AqMe0c62h2OwgDbcmfyBwGtMzP1xu+wMAXmPw+2Ath8UHDqJZbWttg7oGc0kkmPbCMVAVkW9sEpVMzwInBxnTsXKCaotzdZAM4U188lZqhIMxY/h/XC0ZiTtI7Sb+2PUVRqudQ9hAj3nb3w15GxUcSiNa3UaNSiEqU9DU7Cog49wTvzbFWqVwSe2J6+YLnSDAH44Kr9BeWNFWqBQSwAllAEnUANgATqFoHG2EybkPhFR79gXT861NyV5BUg7EWse+wxpXE6p9saFtJA7b4L6tVEiIMiSRH0sJjb8cB6GewNMqSJ4G5xJl3CsNvfECVJHP0x6jQb2GBQTX2NaTO0RPpMmOB/a/6ti55XNN+xKfUfSyA/8AMrGPwAH57DFd8O5olmemIt5ZtIIcEGQd5E29vacNujdVKZWopRCRWZmJguttIAVgbaoMgSIOKoOtkWRctfR1nMtQq5Oll61RFYqoOl1lWURK6r/F9b9scv609WkqGlUSqp103KrN6ZiCYG9NkuJ5vbHRP8ODTNB60zVga5NtEahpA+GYM9yO0YpXiHPIMrmSVpo1XMJUo+VBQqysrGQTEhJ4JYzG+BT4tpBNckm6Bc3nNeXomoxDippAhFGkiCykAMWUtHzA7YXebTuq1NRKsXsJVhMzG4JE24J74Q1srUKrckNtBtPz2wf0nJqnqeZAJB47bj2+9/kTUm3VC5RSV2TZ9SIB9IiwDkx3274zAGdzOsyZ5gAAwPe4xmHRlrQ2KdG3UyawXWxdrROpjtzANr/PAqdICjUqAECd2gW4k35xP0pKQqhK9U6TyCfTa202B9sNM26UXdAwcDZojUpEgwdpBxPSbtmOTjpCR6or3LBG1WB2IIAMknjSIxZP8O+mqc7qrMvpDALpMkspCsvpgFZ1X2gW7UzOVQKhKxBIsP8ATFu6F1JGptqpRXpL5lJ0WGJUqukkXiCxva3tcFUnsOVxVo86b4XNapVAZn/ZyB+7QEug1CQAQWMKAIBm0xvhR1CotGoGSi6koNJdjaebIsmLc4tHgXrNV85p8xKSFW1FlGmF9cECOQOcAeI6gzDnTVDqrEAKmoIpMqFCwVFyIjgWG2Cq+gOVfkLciozRPrRa5ICgwqtwQW/hIkG8A3vNja+vxnMpSRXp1cyanlu7v5Xl+WPVU0uA5R1AkNsQWChicUfM9Iemhqaaugbk0yogmxHYH3wdk/EQfUKjaiyqFZkLMpX4TOoTYlZIax9sD3ph9bWwfqfRqdGAK3mkorSigLcExdtU2O6j6G2FWYp35tb+kffDfMLJA9EGIM0wFBO1gI9wYPyxYmrrRTyxQyrUmYaXBoVKxE7s6ayrGDaNIBiOcZx9G8/ZQ6VO0GJm45xsaJvOkAREm532G59+2OgZLwnTrZjSFrVNKNrQNQWoG4sWG2obAgjCSr/hx1C//pajTEMQs+xAD7kcXxko8Qoy5CDL11tuIvvM/T58z9MR5glSYtqO5/Xvh2P8Pc15ZqFdCr8ZeR5e0arWkEGTaDvxgCn0hpIqVqSgGDfUbX2UEkbXAO+O3R2rJOh+H6lc6aagk97COSSfhA/XbDnOdIZDWKurulIhyjgrtE6jEgKdvYATOK6mYZZCvCxtIEgdwMTnqpVCogh9eo6VadQ0/wAQIBG4IgiZEHBppIXJNsX5nLFQAN5ufntjavlW8sM1gTAHJj+mJmy5K63OlbQP4mPEDgYiNF2i3cgE9hJn6DC2hqYHJ2G2NHp2ucSf6Wxtr9JA5EH5f+YwAwO8O1I1wbwCPmD/AFmI7HB2UzrBquokjW07AG1p474W+Fs2aVZagBJRpgReLkX9gcN6uaVs1VdRCtNRgdM8auSNif1fDsb8UT5F5Mc9X63TylBKNEsKtUa6rqzAFTssKY7yDsO5OK7SzJZXUkAgo6neTcEdgPV+GPepla7rYppAFoiLGYGxjtbHmW0+ZUWJ1I23BBBBEciJwT7BVKP7PMtmSSmvUypYqDExYbbmAB+FsMc48MFAKhd1bg824xHkEpeQxZXFQtCFSAoiNUg+o7/qII2adVEj6WiPpxxtjU6RjVsKzNaYWCVWdIOmRJk3ABNyd5+2MwG+YGlZZZv2t9748w+HQSujzp/ThVV0CgOaDMvu1Mq33Kq4tG+IqdJWRPMBLC3/AG8f1w38IVdFei1vgqq0zf0sDvI+EjbCuiSGIsV+Xzj+84mr2a5doL6b0hdWpQrhayqAwIBkSJnYWxbGy9GlmQKmimgQI3qWQAp1TAliW1AncgjY3wL4Oy4qO+galQq5UwJhXGm8i97k73thd15lqs5IanAtT1GSwE6mJiwFj77C+GpJLQhtuWzoHgHw3Sbz6gIiog02ugYXJ4mDaO2+Kv0rodClkMxUE+YlQlSeaY9FwLTMnFc6V1fN0zpR3VXUoy3uOBHP098N62fAygpo41FArDkam1NY9pOMirbZ09JIsdfo9Gp0qtUOo1RTIaEnQACRcxsqzvaQOccs8MUw1dlsZp1AJ+Vvri3ZrqynVTWoSG1DSDInQw1R9cVvw30V6eYpPXinSLEMSwkCDwpJwM15p9h4mvja6FJrEWJ/X9cFZHqiqroVB1AAOZlb7iNpEg2xN13o1SjVZXR1PqiVP8LQbkX7fXAuX6U5AMQDMG1/9MJXJPRRcWrZceh9R8sPV/aaqVKSsKbqQymQQfjII3421TBOAanjbMA//e5kiwMVKkAC3cTubbe5xX1QpN/SYBA5iCQfrhz0ZaNIFyivUtp1GVQdzwOb/Yc4NeTFvxQw6Z48qUdXnls2jIq6KrsBpkEgXIERb0keq8xjXxf0qgK1F6Lfu61CnVKHcahcHTbjgCOOMAv1DQ+qkFVmv5gAiDsFB+EcX+wxvVzRrsWcUg0wzjWYj2Dkdhtxja2ZerF9fpw0agDH2A3tf8/bE/SVX1zGryzEiwMrFvlN/wAMZmK0xTnWAd4FhxGF/nkGFA23gyJ+uOdJnK5KgnPKszMmBsLDEdKiahIEAqpJnke2D6OUL82O3f3xBk0jMIgPxMEMchjFz9ZxrXtmJ6pC7qmW0MZ078X2jt+rHEALMBpUiOcMusU5cgCNJ0xG5E8YHzKVKRKOACNxefkb4XJUxsZWkQ9JlKqzywH3t/XDhKKOUExV1lWgfEpn+h/VsJEqnWpg2I4th21AK9ZSdLr6R/KygiQCYIawI+2Ch1QOTuyTpWl6deUQsvwnVUBQAQYGzSYFzYmw7aZSkRmaYAILEr9WBUEf5hiPIUGDVCraRAJkG8ySLb3B+wx7JDo4mQ6Ex7MD98EugHts8zgenCMRKs099RN54NwRiKiNanUCRf7/AK/LDLO5FSX0kMFYgT/mBtxp/r2wtonQ95KE7DnsRGxnHNUzk7X7B6mUYACzDcERsYI57YzBVeheweJMRP4xzjMNitDE9BPh6tFShIBAqNM+6i09r4F0gO8G2tgI+Z+3GJelVFXy5iVqqZvMWtMxxjzN0X86oBfSSxP/ACzY/j+eFvoW/wAmWTwaYerpDElACF33IFrTJPePnhl0zpqNr1ITVkBVVA0QAsH4itoHEAbwCMVTofVXo1HddIYUwBqAI/3qA+n6k27YOHjKopK6E0r6DeJIfUDYfFqn5jfacGpKhTg7Jaj5iP2dqTsVf92CVUowk6d7iJIH2thT1fq1YVGpFIdDBuDfiCLb9jgut4mqFwR5c3IKhpIMmCZkwSd8DeNQ7Vhb0wrTuSWUGSSTf/XGSfjpmwj5K0LznGqVF8xlEsRIAB1E/wAR3gfgMTUGLOqhBLGBtc4g6d1Kvl2by2IU/Es2I4t3/wBcMek5LzRE6CG1jUSFEwGJPewwEdjJ0i2ePciXyeTr6hrRPJfckkhTyPh9BkmDJG98Kn8K1kegVK1qBQSV9KIXkaXaRpGoj1MVsf4ZGLX1TKZWp01fLd3FKrSao0aigJ0VDbcaWmO0YpufbMZFqlHLVG9VOn5zK4ktdnED1LGsKZ/5u9seujo7SsWZnwvX1FACIJlGMMjSbGR6iO+F1PIkBgZBmG3gxt8+bnBmY6u9W5AVh/EsqWBMwwBgmDM2PcnGuXolk1AMZJMRIiLmfp9ucdSfRtyXYKsEBQrMQJMnfaQBtAveb+3EWXqxI0j5SYt7c4MOU297dpntjypkPbmPtvjOLN5IJaodWwp+mfSImRe/Yg4FqMsjnufljzzoGlhIuJG5ja/sTiUVjwYgQNhvP4733wVg0a5EvrXhQwtMHf77YlPTWYuVPwCSRBvOkXB31ED54Ws3In8sWKiz1FpM+haNOmqQoALgMWIIG/qJk/bHR3o6XjsU1+m1RLESFiSZsTsCT/FPH9jEFekTNiWJk7kk7kknDXqXVdQAB/dr8K8Dj7x+eBKXVRTYOADpuJ2+3zxkkl7Oi5P0AZrqLVWliPe0Y1qMTJLEzuSSfz3wHqn6Yc01RhvEgb4BeQ1+Jvk6ch51RAgg9hsb7QcGnKDSCexFzv2m89sDUswi6r3I2UQvMxyAB8ubY8fragiBfDU4pbESUm9DDLdN1DUJgnlWIvBJBAMkEkEf3wQ/RqTRpdQezAg7Wie3y+2LJ4QyyNlEqszKVZmUA7GSptsZHcf0wD1qmLraBY+mbxJJggi1zNvfs6MU0IlJplezGVqU4GqeeLSBEk8kRjzG3V6Tkq8MRUlgfUdQJ3MSZ+e++MwceiiPQty4i8bGm09r/MThl4o6etLM1FUEDVIJPqhtLL24OLP4y8EUsvQ82mX0MqgmdUP6SFIAEAy0HjTeZwm8YkGtSqHd6FBvrp0//rf5Ym9Gu7CPBlNadbXURiYakjKNnYei5tIibjFg654OzOZDV/2UU2b1aPMpNqJgsw0KPU5MkGZPI9IFfq+IHOWSjKqtOp5gAkMCAJk8jkGN+cW7OZfMUUbJUaraJfS2oqYNwC8iFAINiObHnXHegFL7K7/h71HLU3elnE0TrZXqDlbFCGBB+ExI3tvAwD4/zeW/adFPzQNO7wBN9IQAfAB+dsPcz4F8qlXrVK3l0qKsQF9XmQsixb0gvAA3O/NuWZ/PNU0ljLLYGeLn+uAckumMjFvtD7LdSy1OC4dmKLOiAPUBIJYG4YG2k4Nz3izyx5f7MnktMFXLAzcHUPSx2mb22GKWKs6uMM8rmlOXak66ySdFyPLNpIOqCTEQQRv7YH5H6CeJexzT8W3YQppuwIR1JpqNRBmmp0mFM2iCLY86yymvUMKDNwpbSpjYFnJjfk78bYQ/7MdV1ekA3ALKDExsT88bZhpCu5cnm6kGWO3JsDfvjeT9mcF6GBI8rUDAmCffsPpxiXI+JxQQoiqxKlSxLGAb+kDngz72wnpdOdgABIJIAsTvyBfBFPpLKZcqq/xGQYA3MLJnjHcn6R3GPsLp+ISCNNNdu7RFrC4I2HP9MMcx4jXTpWlTm5njYbfh+OBaHS6TEBTVM3kldubA2/HEmW6OGG0y3pFiTaxgXwyLmKkoC7NZpnn1qNRDQBbYj++BqOWdwxAlUgsZH8R0i0ybwLTvfBtbpbeYFICiJN1tAvzG+J6fSZj4bSPiXvHe3bAU2xikooUiwk98NMuXqkIBJY6VUb3Nh9T74jzWQI1bBYsSQBtxO/0xJTOkIATOnUTIUC9oJ5xy0dJ2rAaq30kRuIPGB2y5YSIjYYlq1TaLyYERe/3P5YiLEuq3M/FGmNzsduMA2g4pgYokHBNKnJAMx9fyxvk8uWNlEXiSt/xE/TBX7AQoJklyIAYTB2tyTFonY4xIJsBKRIAN/bDXpHhWrmHAoqZ0gySORwvxH6ScTJk1Uy41EBpGoMQdJAkBreqO2DOjZOvrpsoYMQbqyz5aydp+EAc4YoL2KlN1oaJmmpUUoMWASNQlVYbFpUtIIJO4vAxDUrbEGp6WE6ix9PpAJbcXY8jG/UqlaoU82DEsrMy6ypi8/ER6ZEmLHAg/eelYnZbDa0C42kYf6ompXY8LU6yqzFXI9I1Q0AAAGGHpJj7AdoxmK91JK2XhCWUlmNnaCIWLKQOD+GPMMTdDorR1/wAaJr6bUQQQaSt9V0QLe4N8c58TdLarl8pURWdBl9DEKYGhib2tZhh5kuqu3oOkLWpuGAUQJOkwNtr3m98SZTqVSnkmpqx0mpVTgWAQjaL3I7EG+ErG0qBlkt2c+yCsrALpb/lf57A8Y6v4qpU6mRrvVpqzeQK4UKTDQpBDARChuP5r2EnmFG9VBwSMdC8SUgyU0aSgyk6ZsStJDeLkHQJGxwLj6NUvs5DlelNUaIAVhbb0niTwLTP0x5S6WXqEHSoUhWPYjdo5HOGVakRT1a6lwLAwPsoFsJahGs+kfWT+ZOAaSGptlvy/hTK+S+utT9JDFlIkLtG5iSZvOBUyGX1FadVCBZSyMZ2N/SATvue2FVByV30/9IVfyGIM/XK23kbksTe3fB2voXxl9jtmyyFD5VSrV0mTU0U0BkmyAiN5jbFfeAxgLcQfUTFyf4fnxiN8+YB0pJEzpHc4jXNMWv29/wC+FuQ1QYblXdWBVhPuthO5E84nqK1UgRq0giRLfWxIHFsJazmJ7m+MG6jAqYThZYaHUwkAlQVESQ88iLGB9sQf7YKrpR+ZlUAuRESSSLDthEm5GJqf9jjfkZ3xIa5fNsd9LNG7aiR7AAgDEdTrLLUWFpjQNogEzM/jhernEL98Y5s5QV7Cl6k+qW0niCDFuN9vbHlHPREgNpEDVMfYRgRcSlbYC2HxRClbSwbciTB2mZm0c42y1aDLNsptFySCB/5OPMxTAGI6O+BGerGXRKhBQTudHNtVuIm55nB3UUZDTHpiON5Gpbyfl2wp6XUIq04P8a/ni+Iv7uvT/gKs2m2/n0QCOQQKjQZtPzw+CuJLkfGYq6t4XfK06XmU206jqIIGoiPTKsQBf62xcul5KMmtUTrfL1giEEIqEnaDqaQwPYxtYRDl+gLmctWp1KlXRl0ptTAK2D0vOKyVJK60EDgTe+LX4WzDHIU2JnyqelVPwkJTEahzvH0+ZJXTBe0c3Wk51SRpRSrCS0KPTNzIk7ar3HfEjK1I05WssKpVtLAaYFgQCYAO8Hjvi7HpdJKtcKgARKgF2uDQateD6jr5N4tOLVn+nI+To02EoBSWJ3GnTFvY/gMFzpoBQtNs5P1TqYcKC3qUtLBWOoHTEhzYggj4V25xmF+aILkMFaFSJF7i+0TtjMVRWjo9H//Z"/>
          <p:cNvSpPr>
            <a:spLocks noChangeAspect="1" noChangeArrowheads="1"/>
          </p:cNvSpPr>
          <p:nvPr/>
        </p:nvSpPr>
        <p:spPr bwMode="auto">
          <a:xfrm>
            <a:off x="155575" y="-2011363"/>
            <a:ext cx="3800475" cy="42005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sp>
        <p:nvSpPr>
          <p:cNvPr id="1030" name="AutoShape 6" descr="data:image/jpeg;base64,/9j/4AAQSkZJRgABAQAAAQABAAD/2wCEAAkGBhQSERUUExQUFRQWGBgZGBgYGBccGxgaHBwcGxocHRwbHSYgGhwkGhgaIC8gIycpLCwsGh8xNTAqNSYrLCkBCQoKDgwOGg8PGiwkHyQvLywsLCwsNCwsLCwsLCwsLCwsLCwsLCwsLCwsLCwsLCwsLCwsLCwsLCwsLCwsLCwsLP/AABEIAOwA1QMBIgACEQEDEQH/xAAcAAACAgMBAQAAAAAAAAAAAAAEBQMGAAIHAQj/xABCEAACAQIFAgQEAwYDBwMFAAABAhEDIQAEEjFBBVEGEyJhMnGBkaGx8BQjQlLB0QeS4RUzU2JygvEkQ6IWNLLC0v/EABkBAAMBAQEAAAAAAAAAAAAAAAIDBAEABf/EACYRAAICAgICAgIDAQEAAAAAAAABAhEDIRIxIkETUTJhcYGRIwT/2gAMAwEAAhEDEQA/AKr07wxWqoGNCpCrCjQVknmTFuZnBmW8B5oEfuwPmacT9zjpmSb0IBMwton+Gb/oYzO1HBIkTxb88el7PKcisZDwhVFRGLUFCkbAsWIIN7Ab+9sdKy1FI/3aH/sX+2Kj0jqBZd/UCZkXBFsWGlnmDabSQCB8/wA98DlTYWGSWx4mUp/8On/lX+2Pf2Sn/JT/AMq/2wpbNVASGKiNxIn6gYmyeYLHviVwfZWsnoaLkqf/AA6f+Vf7Y2/YKf8Aw0/yr/bG1E4lGFjkQ/sFP/hp/lX+2NT0+n/w0/yr/bBePMDYQL/s6n/w6f8AlX+2Iq+Qp/yU/wDIv9sMMDZmeB+OCTBfQgzOVp7CmhP/AEr/AGwL1OhSNNlC0wVWYCrO9+Me9XSsz+nSq83297YEyPSCJLuvqBGx59yb4sitW2Qyk7aSK61IT8Iv7D+2IGyy39Kg/IYs2b6BpF6n/wAR/wD1gU9EphgHZmMSRMfl2xSskSOWOZVaigXKi3sPljOpdUaip9NPZQp0rz+vyxbc3laYUfulnYFhMAfM4ToVrO2pVIWApAAgjcCOIwXLkgeLi+ykZjxJUII/d/RFn8u2FIoVa7Mymw3MqL77W39sdHbp1JpIUX3u0/nYYrGco0w502+KRqmSAtz7m9j2GFuLfsbHJXSEvTcrUo1CzQRpP6uMWU9PDcwSAeYO23b74VwouP13+eGj9Sor6XqLbg7i0/Q4OFJC8knJm56QpMzsZ22+3tbfGlXpxJUBmI7EtsdrT+oxNR61RlR5tMqeSwkA/jhp0TpzZiqsMZhm4+HcTYR/rgm0AuXQiq9IRTekpERI7+8/rfES9PpjZVAjthrnzDRJKi09+5++AlFuMFRnJ/YrzuTS0BRvsPljMEZ5Yj648wSRRB6OmiolOmjvUVBoSdRHYfqMJus+LMsSSKhO3qVSY+RI0/0wm6r4cKMpqU4sNJuZkem8mbESMaeSNINvLJKkyIkCyiNyTaBcXJgXxMo+7OlN3xoIrdaEsKdGNQX1Pa0m4AJmQLHVBgYfdfoknzKdVw1OijFZAABfTqJ3uJFv5Lb4qNOpTViU0gfy/CAdpNog+0YsdPw4TTbPLmHBKqrUraQigKwk6tQLDULCJPacZPxoyHlaHHh2shDB7+nmxuYkDeJxZshltPA++Ob0ajq61ARMiObfymL/AEHfvi3dMz7sDqkaSFncT8/rgMsH2huDIumW+ivviQYUZPOEGLtae18H0qhO9vbELjR6MZJhM49nEYOMJwNB2SE4gepj0NONKlOcakY2L+o5HWpAsbXwoq0HogT6k4kTHYfL9RixUrm++Nc/lpQj25w2M60xEsd7RW+pdT0pqsD23vMT+GF1HPBiCWBM2I3+ttv/ABg/N9G8whpnTIgzyfnjKHh1VCkRI57ciMUpwSJJKbYtzObVVJPxtfbjCLJ9QhjCQLCQDxcn3gTt7YYdZVabkAgARcn6kCeJO2K4/UWdSoFjJBv84n5A7ziiKVEs27GOazPpDQ30+H/4nt7YRI9HWxcMqEGWF7SAZDEX+owxzOVSsJND+GARO/uACMVp8uyu1KEUkBRqhblli7d/fHSdGwVk/Usi9AiRqRhKOJCuvB9u0fngPNdUUVCGoU6yMiWfUGDaQGKujAg6gTeRHGCOlVq4U/u2ZBurAARzE9vtg3p/T6etvMYUwLimalPc77NwALdz9MKa5LscnxfRWq/RK2gVRRZULEDbcXjTOofUY6D0vqhSmpFVUJTSQWQGIKkEE9jgCrQyoIlqci1paf8AKD+u+IaNXKhm006lQkCyp8+7C30wUYqIEpOdaN8w6Fp81Lf84P8A+OCFoqUBDBgZiJ4MHcA74AfqgBKplXk3OpwJG22mNvywFQ62yVFpNTRELGbsSJ7GRA2+2GcxfxtrQT1ERp+v9MZgnqdMHTcyJkRttjMOQeP8UVnrHiarUBV69epwBqOggDsCF7CAMS0up5j9kL6CaVB0I1ODpV7Qsm3q07bTfACUbqpAANp97c7TEWMYsHScsf8AZ+amSQVplIAU6ijLM/AVakT+B9vO2nordexDQ6lWqEw2hOwiY23iTbtjofgfqK1qAAUv5fmBqZZtVXVpIIido2g2Y7YTN0/LJQA82m9dpUqgcjSIgOVDeYfTIAEDmdi8/wAOep5fKvWatUVG0oqqabKWCgywAAE6bGVkkzNzPW6+waTf0Wer06mtJmqRTeBNMkkqSBCjRJm4uBuxAjkjpIBplaatBKudUEMl19I5ggd4kTtGBOp+KqLN5v73SpXSt1BPLEgXaJEcd72V9I8VigFRaNViSRGhmAGo6NJBsxhSZIBg842pOOzLgpaLjTBFSwK7wOYtP5gweOMO8uJuPecc6ynVSazMzv3IJIYQLzpZgJji2295tXQc6QASTDd2JIm4/PfC8kHVjcWRXQ/QEHHtQY1R5OMLHYDExWD0HCm7Aybb7/bBivItjSnQtJAne3GIqlTSRYmMa9mLRMWAi2BWzALeWZn9HBSJ2+2PKeXgyTOORzTYpzfTyBALWvIJ/I4Dq5htMANPuMP/ACDe+E3V67UwbGO/GHQlboROPFWI6ISqYMgwQDA3WDHyvikVumZh3ZVKsAZsbk3FlieYthrmOuDWX0/vFJ0zIDoZHe+xFuRiDOeIRlatOHjTEggkA3BEbx6ifti2nE89tSAa2V6hkwENV6RYaglMTAP80CFO+54OKh1qq71mNWqWqWlnMmNxcTb5f1xY/Evi9q+YUK50u4BYEiBAUBZFhzMc7YpTItZmZRU1AFm1MHJuJuFUzeedsIk/9KYR9+gmhnlQEMtOoLkSpmYgXsY9piwxffDWVQw4VG8xQw1KpIJALASLXP545c7e+Lr4Kr1QaVVGMUmupEqY4+zD5SMbjldoHLGkmXTJ9ERqjsKZVTuIASYWYi3bvvhrQ6ag/h322P1wtzteq7GrUClWNirEKGFgSNpIAwV05qpks1Mr/DANrk872IH0w13QlVZBn8iNvnvaBHbHPPElLTUDfb6Y6Tn6/FiYJtFgPa+99sc98QBiGk822mD8h7417iYtT0GZvpdYhSNUGSD3FoMnf54zDzo2e8zJ0JF11obfykDfm0YzBqeh8Ya7KtTydUpqNEOp0hTI1KfiEatwZI5W4nYS68J5+nQTNpmKeukxp61UgFQPM/lIMhtAIHDTtgCv1hESnprIDEm6b2AMG4Ik/WcRdcq0yBXH/uqrHSTBOnQbdjDTvxhMopgxk0x9S8cZTK0y+WTL0qrSNCgs4E8lZbtu3f67DpD1qVPOqV/eaDVo1FcMW1aSAQBY/ENrTcxbnFbORdCUGxAEC3NoG31wNW6zWqAU1dwgPwqSBPBaDeL77SY3wnlx6HcOXZePGdQUa4RHc05ADaNKNAGrTJIbTMRPzJ3wy69lny+ZSnl61StqpK6a1LNDgxpAiLAmwtqIwD4CNBUGXzVamy1NTCzMEnR6WJFj6ZkEwdUkb4v3+IHT2qmhXyxplk1xcSwiRpbkC9p9+DglN8kmA8a4uijr1RvPp0nDQqFm0As2ojUSx/hgQNjYe5jq+SokMR6SGVXFgdwNUEb3GOKUcxUzWcMOnmVSFYLNiYBt2tvP4Y750zKBKVMTq0qoDcmBEz7xgc0tBYIbJaFEg3wYBjUHGIIxGz0EqMZcA5mmQZnB84HzCWxsWDJWjKL/AJY2asO+A8u1+OcKKmZbXAO1sMULFvJSHv7SOcUL/EMsIdWPpJ1AkcnaCQImO+LY1UgQWDTP6n/TFR8YUy9Pcqd5B+8jc2w7DGpE/wD6JXGjnnWaj0tLOjhQWGqRDajJgqf4SYt398AnqdJ4VadRiCYJcEabmI0iDJ/mjfvi0dfaoMiaLGVpeW1NgIIkyFPfShImb/PFFXOmTJBneAF22+G1j7YdJtMRFJrQf+3pSBV1dZ9VheROnk9/1GE2fzCa28sECT7fLBfVM8tRAkk3HAn5TA+4w9yvSMs9B9VFFZadN/NL1JggAgKHAJ1EAmCN7YCVy0hkajtlQehU20vcSNQO0TN/a+H3hLqwSmyMwU6tQ+LaFBFgY2HHGKvquRM9r4YUqUTfYAj3uJ/PC4OnaG5IpxpnSKfieBGsFP4lKzqtbeCLxjen4k2CSoHAA7+84oVHMSMNcixjn7YqUrIpQ4lhr9RLyGJ0txMTsL6QvbEdbJo4nQT7sxI/+RwJqMCcT081bYW5OHKhDs0zOWrKFFKstFL+kIpvaTt8vtjMJeseJ2D6QBA9/kTjMZcC3GsnFCrK+GaJYBqhuDckKA0SATpMTG+0kYtNToLVMvTChgKVA8rxUc3+nP6PnhOtl9enMI1SRCEVGVZIAExEAkxqFwSbHFjzufGWzGh9OmnTai1MMxm6uo1PeAGKyZ5xMopOkjpyk+2c1zHT2gkg2tft3gczO2NOl+HBVrQ7lKaxqqBSQCTCkzECbmTsLXxd8z0rLBMt5mZPrg1KYAmnTgwFIlWaQBLcX4AxF13w1SokjLM9Qs4IqO6MmgISWYgBVUEyGifwBBxTYUZtIW9a8PVMhUlai1AN2RSI5EzyRx+eBaXiaq1Py0EJrDLBjQYIIHZTM7cY6j4h6e9IZasyiotFL1F1EOQsIKiwzEE21c6rxwl694QpZjPUqyo1PJ1UQ1XRSFLyRBA/3ZNpOwF9zJxS6o1x7sXeF+iVEq+cA3rIOvmSJbaNzOOrZDqC00VLmLf6nt8sVnqviKnRVaKKyEEKqL8X/SAJk+kjHnR+oL5sNq1H4lKlSvILAiRvzGDlHnEXCXCWmdAVtjNonG6vIwuo5gbDjBtOnGImqPRTslnAeYzkGAMFjET5QHcA4xV7Nlb6K3mOpMajICwYKSoEXIuBtz7e2ESdbdpLH7i8YvFfpqM2qIYci2K7n+krJCq2tm5EKJ+mK8c4/RDlxzXs1yWYLeWW29QJ7fqMLer0EfUNUAzcmMN83lUpIVBJJPIML8sUnxVXVW0aj3n8dsOx03aE5bSpiPr/AFMqTRVtSiCBsB7/AK/pimZ2pJEnb88MeqZ3Xfsf1/Q4Usuob4DJK2HijStgdKpJv3sMXBHIo0KlNiHFK+m5EFl2jtvOKgoVWAIk/r/zi19IyNTQjtNNQpCnYspJNh29zbbfAYu6GZ+kyqVcmzVDAgajc8Cd8MKQAENYwwB4iDe2GNOmGquiRLWUk991Hcmw7+2+NK/R6tJilZHTghhBnbm3t/fHKNHOdrYBlalsOKGYPfC6hT9IIWTf9cdzh1loChvLX6iZwyCFZGidHLC87e3zxqUPHP1wNTzsH4R+P0sCBicZgwIWPx/DDbTENNFcztEl22+JsZgvNET3km+MxkVoti9A+Wpa/ShliONR2gnj3P2OPCX1upfUfTeSdQKggjvaPyxYqvSfLyK5lgQtVyqWgxtMkReGM7wB74WddyJpmgxH+8oUyTNpAjieIwmS9gp26IM5SYfGZkCCe0WiLRiHM570pTDDRqLFiLzYXIkxtbHlbNVDGtiwWwEj6/K3OFOfWATeRgJSroKEb7O1+GusCvQ8uhW8ivC+hoKVIA+HgSARb85Y2r/6hdKStUNMMtq5Kkg2JUQH9Mg7mRNpMgn566L10omlXam4YOuxQkd1IsfcfUHcdJ6p4ker02qy5hWzJy+qr5cDTTDrZ9FtZkrsPivGM1JWdxlF0dM6P1qhmQ4pFKhplS4sTe6m43kWnthJ1DpuY/aMxVpVF8qtSKKpLErUAVlmRABKsoAP8WKB/gF1AjM11JEMikibmGNx8tX446N0XxUK1StAfQdEMumU3UghjuHR9rGDbYkF9xDlWlIa9IoMyIXUqSJvuPnxiwILYrXT/E6aodxewaCJMkRtv9Bz9HmUz6uPSZgkWwORSvaGYpRrTC8eTjycakjCh54zjnA9VdNzGMq3PtgZqp1EE7fjg0hcmatl1be+Kl1fwqpDiNbMZ1cgdhh83WlViD+v6Yjo9XUtJbSo+54xRDlHaJZ8J9nBvEPR/IZlNhPPEye1+cV/zAp2I+wx1Px1k5qMfS4LeZE2OmbNBHBI0gzigdfqpUIq0qIpm4cIfRqBswWPRIIESRa2CyxraBwytUwHLVlFRWZNY/lafeNvyw0qdTao7XMCxN+3viuq7SCeT+WGOWezAcgHn35v3wuMn0MnBdlo/wAPOqUkzlMVaasuoCYJYHSQsCYs5B2m2Lp4wyiZyp5lFtAUKr6gZgEH1LEgbdjGOPsvrAJIlRdf1P8AW2LpQ6zUOXZqrFy5pgzZigWByAYKDbu3eC3Ht7FZFS0edY6amVq1KIuFY32BHBj3BwuGYOwE4YddrSyupaHRW7ttFyNzKkThTSzdxv8AfDLrQlKwxMryf6D+uG/TMqtzp1MASFJHqIEgEkG3B9icI6fUhO/5YYUOv06YMtwYAk3/AFODi4gSUj3PVqtv3GXTewv27DGYW5vr6mIDnfgDt74zDIyjXY6ClXRZh4xpDLZVGq6ylNtUgggxAWJuYm89vYYq/VupCtTpIoOmmWVeWKknTMgA3BEj+U4p/wC3ECIOGKZw+VPrlFHsB+9njiXb6nEXy3oe8NOyQ5uCdSsLRFuPniXLL+0VCiLLExEjkRMiQQML6+cBgOo2v3M+5J4P5Ys+U6rTaoa6gL5dFS0AAltdJJs0avVPAtMYFO3tmyVLorVVMqDJas+8gBEHtG/2gYf+G+p0yM1RoUABVy1ZSzOzPYahGwnUNgL/AExbekeIqNFXqUMlQqLBYaVpK9I7ySyEmeOD3tGBqmTzGbpV89UqjKUnJdA7/GbwqiB6eLmSdgd8dxp7O5clo1/wO6NWXPNUejUFM0nXWylQDK2ki5sRA/8ALGiKmVzecrU70VdKysXBUpVZpRlBurgMIIkME2O9I/2nmctUvVqIwMhgzMrRzBsw23GL7mPGwo1gGpq1CvRX1EfFMMUFoN2G/wAIZiJsMbGNAznY28T9XWuyUqK7gG0Hf1QbcTAwx8DVKqVnpmP4W7jSbQBMKbcYr+X8im2oMUsFUG8AKLahzNp2OHXhHUtUuWlisHixiPb6YplGoNEkJf8ARSOilsYxAGFQzDbYJprIvfHn8aPVU7F/UuurSMbzx2PvhFlevNUeLb8YN8QZATqi0H5YUZKkqKukgsZn67CYxXCMeNkGSc+dA/Veuorbwo2gXbiOwHvfFU8ReJiwAUEDtg/r+RloBBF4g84p3iZDR0kHUYm+0R/5w6XjG0Ij5ypkWf6s1SiQSZV5i/wkRt7EfjhMM3CsAJmCZ+w/PGlXqOsknmAbfL+owMoL6iBaDqgWncfS2JZTtlsMaSB3cBh8xg7Iv6zPyvJ98KKs/bFh6NUHmrKg6vwkETA3MkH6YVDbHZNRMOVIqAjn5jfge/8AfDDqHUn1nLrTOuRAgEi0wCDJ9sa5DqRJZCwSdHqIFgG7xKj1cdrzw2etTPVsoyk6HXLLUIiZEU6lxb+GZHzsdnXS0T1b2Ier1KnoRiQUTSREEHWxg+8sbbjbC5abTEn9fLHVP8X+hgVaOjSurzINgIGi30k2xy/QwubgNEjuPY4F72HH6PFpXj6b84JVI7f34xBpixxJRS36/UzjkcyY19IG1++MxrXUGJ9+cZiqHRiSoW1+mlqrXUanIA9XfawwwpZKtFVACWYCQYXUPMVhE3YmBZb/AD2xBUzHl59mI1BHcgH6x+JGDHrVqmVNdlLnWQ1QkGD5lM27Xqc97bYjpb/sa3LX9CjN0wlRiRpu0IVNgCREGNo5w2ytNHot5dEByFEBtRYj1HSJJUnTJUztbeMC57PN5VInS51Vfig8ixtf4rEkkcEbYlzNSmuRSnB85qhqMZkaSAAAODCq03md+MYtM57SLvlukZTp+XWrmqvm1alNWRKLAmmXGpNU2hlm5FokAmDip5nOLXDkT5VEBwl4XWyqVlnJ+Rux52st6ikU6ZmRUTVPuCFI+hU/SO+AMvVAmQSCDzzFj9DBxvKtA8E9ll671Nc3TptBWoqqt2syhdM9phVn3GJej9P+DzmgAFkvPbjbePt7YrNCpJgkwASB9MNel0mqdlkGN5ke52+kbYOMrd0BOFRqy4dJzWugqljqFWHW5MASGmIgkgWvbFi6F1TRUP8AKSO1o2ntij0a1RQsAwCQHuA0e/54b5XLObmx3MTYz+WK4u1RBNcXZ1FutqDuNpmeMMcr1RSsgjHPMn0+oywGN/xxbOh9EZEgk4TkxxiijFlnJ9DVuoJUBH4YS9SyTR6QI3v+rYaf7L0tOIs7XgXgAYCLp+IyateRQ+qU9DGSAd7nFZ63SeuSEQuQJ9PAEccwIxN1rqnnVSNZBZoAmw4wqGYqJUhanrEmVPYjkD9RiicrVEsIU7FtXw2ylNTIC7ARqHo5luw+ROJ8mKuXWpSCofNsTebqQNIgGIMyR/XAqdXYMWYKzGASwDcAbG0wMBV8zqk37D1MflzwD+X1luK2i2pS0zM30tkWWECYnid4xJTUqVj2vMYiDg0zqZywiBuOxkk2tgrIUXqQVuV7b4FJXoJt1skyonMMosSrgfONQ39wMPOg9VisvnLReIALrqi9is7GZM3E8Xw7XwZTAXOUanmFEoVKtCBI9I8z1aryAzQBIwzzPQ+n0sszBz+0hWNIj0kktqH/ACtAcKSdhFlgHDFoTJp/4LfG3VGquVqM7D0lAxYFZ/lG0kkAkC8DFRGValXh6YIkylSVgxcHYgxH4YZ9UqNUCSRUEaSTJIsBBuJ/OQd7486nmalQJ51RmSmAiObhRuFJ3+UydhNsHJbAg9DDxP0TJjLJVy5MsVUyZhgBMGfhMNwfmAQDWKFBiQApi/yjvM4Lp13MKDCAwD/CbiWEm+2I2exlixgiL7DmeR9eMDSCtnteiLBtMiefl/SO+MwHXqExeP0MZh0XoZFaC6rKufqVSqMCoKowMMxUASI2mT9MCZnqn/oxQD+lWDQsgGpM6jIlvTYD2nGuYJWoGKAA0gCWEgE/CfuBccfMgqKb/ualpOtTPYeobR3jEk3Ta/kOMbSf8DnK9AfMZcusHy2ckSNTT5dkQepiASxgWAJJtgbxKqHMsKOrQCQkmTpX0qdh/Ai8d8TdNzr0ESshIdaxibrBQWK7EGCD3FsFeIsnUR6WcUqUzA1hkFlqf+7TI4KsSNPIIO2BdUGm7I+k+HmzFMFJJ8qq3lggsxQMAUQwWBPp9OphBwgNODBtjoRy2Zy2RymdyylFSiyvUOmzmu9oMyrLUiYIItxihlCW5NrT2xjRqZqiYfdJql1KhJW09gOfYXi/98Lkynp47YyhSdJZTc2juOZGDj4sXOpIunTvERan5T+XTUKwUsCSxHC2MsYAuIEna5w2ylUeUFB1VCwDAkCFvfa5mBY/TFLTMopBBmDaYteflzxh9lOoCTVGkGZIsAD7C+K4S/ZDkjXSLvkM3BXFmyvUfe+OYUuuQPfDPw74hDEydrY2cFIzHOUTpLdSWL4ofjzxAqwAfmB74MTqysYnHPPGtTXmBcQBB/p+GFqHx7GvJ8niK6qFEV6lP0M86pNwRtP3Pe2HmS65kqLiv5bMTI0AiACLkhhudrEfK8YrWfVWAAbUZMDgXwqqKRhbnx6GxgpDHPGlUNatdJf92gEgk3MsSIiRxzhLUqHBOUpM4ICk6RqMAmF5JjYC1/fGuZY6QDsLiRFjfCJb2URVaNPNB74feHaIqKyFdV9ViQYiIMDaQPrthJ07LLUJ1NpgWEwSfaxwy6RVUMUBkNuSBEi4/H74PH3bAy9NItz5pF6dp8sh/OVpibrrIkntIsRPz4M8Y9KColdGpkOTpCk3BEnncfCcV+p1M/sxp+k6ntb1A6dUg8Lb7nFl6jrZKMoGpvl6WtQotdRrUtI83Qu4jjfFK+kSPW2VVE1rRTaagliosDGkkzcXM/LBnXKdMItNb1KRdap4LatIiN9vpPscXTPeHhToIqR5dRXINRAagEEqga+4W15MbxY0qtkqlVqzoIdm8y38QYeZB77qR7n7ZV9G3XYsampVtIgyNJAgEQARHBJn7++NWotA0rLHffYT+H5QMSU6L3Vpp8nUhGoifb6R+gb08H0gx6SImRcXMzwB+Y7YxKwpSoDrVKRJ1A0oYwkzpHaTc3nfGYP6x1HzWUsdhAi9veOcZiiK0FHaDf8AFTpIpVKa06yKKlClqRzVLGJAiFaR6e4jFJpUSKbadLAgaiurYA6gZAiQxP8A2+2J/EOeq1EpPWJLovlgNM6RMfFexb6YV5St6WGpgxAgCfVwQfvP0OPOk/LZTFeOhtWUDKBCpVvOUzf+FHDW43X54L6DRqVqbZYEkE+aKcqNbL6TBYQGCnVJiyte+F+Y0+XA2LWH/YpN/csf1GI+mv5dVWa4VgW/6QfUPqJGN9gdosrdYq1FOVFd61EgUlAJ0aUjQQGiPUo7WnvhX17w7XyJTzkC+YCyXGrSI3SdSG4swHI4OAqi1EYqpYKjSp5g3U27iDzvhlk/EFSrpo1gtVJAAKqCDeCSulmF9iw+eN70YtbAchX1BpIB97GPbGV6MAmeNvyxpX6dFXy5B2uDa9xc8e+DOs5RlEVAyMkKyGxkCxjtH6vgqdbM1evYF+1FhFtXHv8AqMe0c62h2OwgDbcmfyBwGtMzP1xu+wMAXmPw+2Ath8UHDqJZbWttg7oGc0kkmPbCMVAVkW9sEpVMzwInBxnTsXKCaotzdZAM4U188lZqhIMxY/h/XC0ZiTtI7Sb+2PUVRqudQ9hAj3nb3w15GxUcSiNa3UaNSiEqU9DU7Cog49wTvzbFWqVwSe2J6+YLnSDAH44Kr9BeWNFWqBQSwAllAEnUANgATqFoHG2EybkPhFR79gXT861NyV5BUg7EWse+wxpXE6p9saFtJA7b4L6tVEiIMiSRH0sJjb8cB6GewNMqSJ4G5xJl3CsNvfECVJHP0x6jQb2GBQTX2NaTO0RPpMmOB/a/6ti55XNN+xKfUfSyA/8AMrGPwAH57DFd8O5olmemIt5ZtIIcEGQd5E29vacNujdVKZWopRCRWZmJguttIAVgbaoMgSIOKoOtkWRctfR1nMtQq5Oll61RFYqoOl1lWURK6r/F9b9scv609WkqGlUSqp103KrN6ZiCYG9NkuJ5vbHRP8ODTNB60zVga5NtEahpA+GYM9yO0YpXiHPIMrmSVpo1XMJUo+VBQqysrGQTEhJ4JYzG+BT4tpBNckm6Bc3nNeXomoxDippAhFGkiCykAMWUtHzA7YXebTuq1NRKsXsJVhMzG4JE24J74Q1srUKrckNtBtPz2wf0nJqnqeZAJB47bj2+9/kTUm3VC5RSV2TZ9SIB9IiwDkx3274zAGdzOsyZ5gAAwPe4xmHRlrQ2KdG3UyawXWxdrROpjtzANr/PAqdICjUqAECd2gW4k35xP0pKQqhK9U6TyCfTa202B9sNM26UXdAwcDZojUpEgwdpBxPSbtmOTjpCR6or3LBG1WB2IIAMknjSIxZP8O+mqc7qrMvpDALpMkspCsvpgFZ1X2gW7UzOVQKhKxBIsP8ATFu6F1JGptqpRXpL5lJ0WGJUqukkXiCxva3tcFUnsOVxVo86b4XNapVAZn/ZyB+7QEug1CQAQWMKAIBm0xvhR1CotGoGSi6koNJdjaebIsmLc4tHgXrNV85p8xKSFW1FlGmF9cECOQOcAeI6gzDnTVDqrEAKmoIpMqFCwVFyIjgWG2Cq+gOVfkLciozRPrRa5ICgwqtwQW/hIkG8A3vNja+vxnMpSRXp1cyanlu7v5Xl+WPVU0uA5R1AkNsQWChicUfM9Iemhqaaugbk0yogmxHYH3wdk/EQfUKjaiyqFZkLMpX4TOoTYlZIax9sD3ph9bWwfqfRqdGAK3mkorSigLcExdtU2O6j6G2FWYp35tb+kffDfMLJA9EGIM0wFBO1gI9wYPyxYmrrRTyxQyrUmYaXBoVKxE7s6ayrGDaNIBiOcZx9G8/ZQ6VO0GJm45xsaJvOkAREm532G59+2OgZLwnTrZjSFrVNKNrQNQWoG4sWG2obAgjCSr/hx1C//pajTEMQs+xAD7kcXxko8Qoy5CDL11tuIvvM/T58z9MR5glSYtqO5/Xvh2P8Pc15ZqFdCr8ZeR5e0arWkEGTaDvxgCn0hpIqVqSgGDfUbX2UEkbXAO+O3R2rJOh+H6lc6aagk97COSSfhA/XbDnOdIZDWKurulIhyjgrtE6jEgKdvYATOK6mYZZCvCxtIEgdwMTnqpVCogh9eo6VadQ0/wAQIBG4IgiZEHBppIXJNsX5nLFQAN5ufntjavlW8sM1gTAHJj+mJmy5K63OlbQP4mPEDgYiNF2i3cgE9hJn6DC2hqYHJ2G2NHp2ucSf6Wxtr9JA5EH5f+YwAwO8O1I1wbwCPmD/AFmI7HB2UzrBquokjW07AG1p474W+Fs2aVZagBJRpgReLkX9gcN6uaVs1VdRCtNRgdM8auSNif1fDsb8UT5F5Mc9X63TylBKNEsKtUa6rqzAFTssKY7yDsO5OK7SzJZXUkAgo6neTcEdgPV+GPepla7rYppAFoiLGYGxjtbHmW0+ZUWJ1I23BBBBEciJwT7BVKP7PMtmSSmvUypYqDExYbbmAB+FsMc48MFAKhd1bg824xHkEpeQxZXFQtCFSAoiNUg+o7/qII2adVEj6WiPpxxtjU6RjVsKzNaYWCVWdIOmRJk3ABNyd5+2MwG+YGlZZZv2t9748w+HQSujzp/ThVV0CgOaDMvu1Mq33Kq4tG+IqdJWRPMBLC3/AG8f1w38IVdFei1vgqq0zf0sDvI+EjbCuiSGIsV+Xzj+84mr2a5doL6b0hdWpQrhayqAwIBkSJnYWxbGy9GlmQKmimgQI3qWQAp1TAliW1AncgjY3wL4Oy4qO+galQq5UwJhXGm8i97k73thd15lqs5IanAtT1GSwE6mJiwFj77C+GpJLQhtuWzoHgHw3Sbz6gIiog02ugYXJ4mDaO2+Kv0rodClkMxUE+YlQlSeaY9FwLTMnFc6V1fN0zpR3VXUoy3uOBHP098N62fAygpo41FArDkam1NY9pOMirbZ09JIsdfo9Gp0qtUOo1RTIaEnQACRcxsqzvaQOccs8MUw1dlsZp1AJ+Vvri3ZrqynVTWoSG1DSDInQw1R9cVvw30V6eYpPXinSLEMSwkCDwpJwM15p9h4mvja6FJrEWJ/X9cFZHqiqroVB1AAOZlb7iNpEg2xN13o1SjVZXR1PqiVP8LQbkX7fXAuX6U5AMQDMG1/9MJXJPRRcWrZceh9R8sPV/aaqVKSsKbqQymQQfjII3421TBOAanjbMA//e5kiwMVKkAC3cTubbe5xX1QpN/SYBA5iCQfrhz0ZaNIFyivUtp1GVQdzwOb/Yc4NeTFvxQw6Z48qUdXnls2jIq6KrsBpkEgXIERb0keq8xjXxf0qgK1F6Lfu61CnVKHcahcHTbjgCOOMAv1DQ+qkFVmv5gAiDsFB+EcX+wxvVzRrsWcUg0wzjWYj2Dkdhtxja2ZerF9fpw0agDH2A3tf8/bE/SVX1zGryzEiwMrFvlN/wAMZmK0xTnWAd4FhxGF/nkGFA23gyJ+uOdJnK5KgnPKszMmBsLDEdKiahIEAqpJnke2D6OUL82O3f3xBk0jMIgPxMEMchjFz9ZxrXtmJ6pC7qmW0MZ078X2jt+rHEALMBpUiOcMusU5cgCNJ0xG5E8YHzKVKRKOACNxefkb4XJUxsZWkQ9JlKqzywH3t/XDhKKOUExV1lWgfEpn+h/VsJEqnWpg2I4th21AK9ZSdLr6R/KygiQCYIawI+2Ch1QOTuyTpWl6deUQsvwnVUBQAQYGzSYFzYmw7aZSkRmaYAILEr9WBUEf5hiPIUGDVCraRAJkG8ySLb3B+wx7JDo4mQ6Ex7MD98EugHts8zgenCMRKs099RN54NwRiKiNanUCRf7/AK/LDLO5FSX0kMFYgT/mBtxp/r2wtonQ95KE7DnsRGxnHNUzk7X7B6mUYACzDcERsYI57YzBVeheweJMRP4xzjMNitDE9BPh6tFShIBAqNM+6i09r4F0gO8G2tgI+Z+3GJelVFXy5iVqqZvMWtMxxjzN0X86oBfSSxP/ACzY/j+eFvoW/wAmWTwaYerpDElACF33IFrTJPePnhl0zpqNr1ITVkBVVA0QAsH4itoHEAbwCMVTofVXo1HddIYUwBqAI/3qA+n6k27YOHjKopK6E0r6DeJIfUDYfFqn5jfacGpKhTg7Jaj5iP2dqTsVf92CVUowk6d7iJIH2thT1fq1YVGpFIdDBuDfiCLb9jgut4mqFwR5c3IKhpIMmCZkwSd8DeNQ7Vhb0wrTuSWUGSSTf/XGSfjpmwj5K0LznGqVF8xlEsRIAB1E/wAR3gfgMTUGLOqhBLGBtc4g6d1Kvl2by2IU/Es2I4t3/wBcMek5LzRE6CG1jUSFEwGJPewwEdjJ0i2ePciXyeTr6hrRPJfckkhTyPh9BkmDJG98Kn8K1kegVK1qBQSV9KIXkaXaRpGoj1MVsf4ZGLX1TKZWp01fLd3FKrSao0aigJ0VDbcaWmO0YpufbMZFqlHLVG9VOn5zK4ktdnED1LGsKZ/5u9seujo7SsWZnwvX1FACIJlGMMjSbGR6iO+F1PIkBgZBmG3gxt8+bnBmY6u9W5AVh/EsqWBMwwBgmDM2PcnGuXolk1AMZJMRIiLmfp9ucdSfRtyXYKsEBQrMQJMnfaQBtAveb+3EWXqxI0j5SYt7c4MOU297dpntjypkPbmPtvjOLN5IJaodWwp+mfSImRe/Yg4FqMsjnufljzzoGlhIuJG5ja/sTiUVjwYgQNhvP4733wVg0a5EvrXhQwtMHf77YlPTWYuVPwCSRBvOkXB31ED54Ws3In8sWKiz1FpM+haNOmqQoALgMWIIG/qJk/bHR3o6XjsU1+m1RLESFiSZsTsCT/FPH9jEFekTNiWJk7kk7kknDXqXVdQAB/dr8K8Dj7x+eBKXVRTYOADpuJ2+3zxkkl7Oi5P0AZrqLVWliPe0Y1qMTJLEzuSSfz3wHqn6Yc01RhvEgb4BeQ1+Jvk6ch51RAgg9hsb7QcGnKDSCexFzv2m89sDUswi6r3I2UQvMxyAB8ubY8fragiBfDU4pbESUm9DDLdN1DUJgnlWIvBJBAMkEkEf3wQ/RqTRpdQezAg7Wie3y+2LJ4QyyNlEqszKVZmUA7GSptsZHcf0wD1qmLraBY+mbxJJggi1zNvfs6MU0IlJplezGVqU4GqeeLSBEk8kRjzG3V6Tkq8MRUlgfUdQJ3MSZ+e++MwceiiPQty4i8bGm09r/MThl4o6etLM1FUEDVIJPqhtLL24OLP4y8EUsvQ82mX0MqgmdUP6SFIAEAy0HjTeZwm8YkGtSqHd6FBvrp0//rf5Ym9Gu7CPBlNadbXURiYakjKNnYei5tIibjFg654OzOZDV/2UU2b1aPMpNqJgsw0KPU5MkGZPI9IFfq+IHOWSjKqtOp5gAkMCAJk8jkGN+cW7OZfMUUbJUaraJfS2oqYNwC8iFAINiObHnXHegFL7K7/h71HLU3elnE0TrZXqDlbFCGBB+ExI3tvAwD4/zeW/adFPzQNO7wBN9IQAfAB+dsPcz4F8qlXrVK3l0qKsQF9XmQsixb0gvAA3O/NuWZ/PNU0ljLLYGeLn+uAckumMjFvtD7LdSy1OC4dmKLOiAPUBIJYG4YG2k4Nz3izyx5f7MnktMFXLAzcHUPSx2mb22GKWKs6uMM8rmlOXak66ySdFyPLNpIOqCTEQQRv7YH5H6CeJexzT8W3YQppuwIR1JpqNRBmmp0mFM2iCLY86yymvUMKDNwpbSpjYFnJjfk78bYQ/7MdV1ekA3ALKDExsT88bZhpCu5cnm6kGWO3JsDfvjeT9mcF6GBI8rUDAmCffsPpxiXI+JxQQoiqxKlSxLGAb+kDngz72wnpdOdgABIJIAsTvyBfBFPpLKZcqq/xGQYA3MLJnjHcn6R3GPsLp+ISCNNNdu7RFrC4I2HP9MMcx4jXTpWlTm5njYbfh+OBaHS6TEBTVM3kldubA2/HEmW6OGG0y3pFiTaxgXwyLmKkoC7NZpnn1qNRDQBbYj++BqOWdwxAlUgsZH8R0i0ybwLTvfBtbpbeYFICiJN1tAvzG+J6fSZj4bSPiXvHe3bAU2xikooUiwk98NMuXqkIBJY6VUb3Nh9T74jzWQI1bBYsSQBtxO/0xJTOkIATOnUTIUC9oJ5xy0dJ2rAaq30kRuIPGB2y5YSIjYYlq1TaLyYERe/3P5YiLEuq3M/FGmNzsduMA2g4pgYokHBNKnJAMx9fyxvk8uWNlEXiSt/xE/TBX7AQoJklyIAYTB2tyTFonY4xIJsBKRIAN/bDXpHhWrmHAoqZ0gySORwvxH6ScTJk1Uy41EBpGoMQdJAkBreqO2DOjZOvrpsoYMQbqyz5aydp+EAc4YoL2KlN1oaJmmpUUoMWASNQlVYbFpUtIIJO4vAxDUrbEGp6WE6ix9PpAJbcXY8jG/UqlaoU82DEsrMy6ypi8/ER6ZEmLHAg/eelYnZbDa0C42kYf6ompXY8LU6yqzFXI9I1Q0AAAGGHpJj7AdoxmK91JK2XhCWUlmNnaCIWLKQOD+GPMMTdDorR1/wAaJr6bUQQQaSt9V0QLe4N8c58TdLarl8pURWdBl9DEKYGhib2tZhh5kuqu3oOkLWpuGAUQJOkwNtr3m98SZTqVSnkmpqx0mpVTgWAQjaL3I7EG+ErG0qBlkt2c+yCsrALpb/lf57A8Y6v4qpU6mRrvVpqzeQK4UKTDQpBDARChuP5r2EnmFG9VBwSMdC8SUgyU0aSgyk6ZsStJDeLkHQJGxwLj6NUvs5DlelNUaIAVhbb0niTwLTP0x5S6WXqEHSoUhWPYjdo5HOGVakRT1a6lwLAwPsoFsJahGs+kfWT+ZOAaSGptlvy/hTK+S+utT9JDFlIkLtG5iSZvOBUyGX1FadVCBZSyMZ2N/SATvue2FVByV30/9IVfyGIM/XK23kbksTe3fB2voXxl9jtmyyFD5VSrV0mTU0U0BkmyAiN5jbFfeAxgLcQfUTFyf4fnxiN8+YB0pJEzpHc4jXNMWv29/wC+FuQ1QYblXdWBVhPuthO5E84nqK1UgRq0giRLfWxIHFsJazmJ7m+MG6jAqYThZYaHUwkAlQVESQ88iLGB9sQf7YKrpR+ZlUAuRESSSLDthEm5GJqf9jjfkZ3xIa5fNsd9LNG7aiR7AAgDEdTrLLUWFpjQNogEzM/jhernEL98Y5s5QV7Cl6k+qW0niCDFuN9vbHlHPREgNpEDVMfYRgRcSlbYC2HxRClbSwbciTB2mZm0c42y1aDLNsptFySCB/5OPMxTAGI6O+BGerGXRKhBQTudHNtVuIm55nB3UUZDTHpiON5Gpbyfl2wp6XUIq04P8a/ni+Iv7uvT/gKs2m2/n0QCOQQKjQZtPzw+CuJLkfGYq6t4XfK06XmU206jqIIGoiPTKsQBf62xcul5KMmtUTrfL1giEEIqEnaDqaQwPYxtYRDl+gLmctWp1KlXRl0ptTAK2D0vOKyVJK60EDgTe+LX4WzDHIU2JnyqelVPwkJTEahzvH0+ZJXTBe0c3Wk51SRpRSrCS0KPTNzIk7ar3HfEjK1I05WssKpVtLAaYFgQCYAO8Hjvi7HpdJKtcKgARKgF2uDQateD6jr5N4tOLVn+nI+To02EoBSWJ3GnTFvY/gMFzpoBQtNs5P1TqYcKC3qUtLBWOoHTEhzYggj4V25xmF+aILkMFaFSJF7i+0TtjMVRWjo9H//Z"/>
          <p:cNvSpPr>
            <a:spLocks noChangeAspect="1" noChangeArrowheads="1"/>
          </p:cNvSpPr>
          <p:nvPr/>
        </p:nvSpPr>
        <p:spPr bwMode="auto">
          <a:xfrm>
            <a:off x="155575" y="-2011363"/>
            <a:ext cx="3800475" cy="42005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pic>
        <p:nvPicPr>
          <p:cNvPr id="1032" name="Picture 8" descr="http://g.io.ua/img_aa/large/1750/31/17503194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236296" y="4437112"/>
            <a:ext cx="1907704" cy="2108516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split dir="in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 smtClean="0"/>
              <a:t>Наслідки аварії</a:t>
            </a:r>
            <a:br>
              <a:rPr lang="uk-UA" b="1" dirty="0" smtClean="0"/>
            </a:br>
            <a:endParaRPr lang="uk-UA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051720" y="116632"/>
            <a:ext cx="561662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5400" b="1" dirty="0" smtClean="0">
                <a:solidFill>
                  <a:schemeClr val="bg2">
                    <a:lumMod val="25000"/>
                  </a:schemeClr>
                </a:solidFill>
              </a:rPr>
              <a:t>Наслідки аварії</a:t>
            </a:r>
            <a:endParaRPr lang="uk-UA" sz="54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1052737"/>
            <a:ext cx="824440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dirty="0" smtClean="0">
                <a:solidFill>
                  <a:schemeClr val="bg2">
                    <a:lumMod val="25000"/>
                  </a:schemeClr>
                </a:solidFill>
              </a:rPr>
              <a:t>Забруднення території після аварії на ЧАЕС залежало від погодних умов. Повідомлення радянських і західних </a:t>
            </a:r>
            <a:r>
              <a:rPr lang="uk-UA" sz="2400" dirty="0" smtClean="0">
                <a:solidFill>
                  <a:schemeClr val="bg2">
                    <a:lumMod val="25000"/>
                  </a:schemeClr>
                </a:solidFill>
              </a:rPr>
              <a:t>учених </a:t>
            </a:r>
            <a:r>
              <a:rPr lang="uk-UA" sz="2400" dirty="0" smtClean="0">
                <a:solidFill>
                  <a:schemeClr val="bg2">
                    <a:lumMod val="25000"/>
                  </a:schemeClr>
                </a:solidFill>
              </a:rPr>
              <a:t>вказують на те, що Білорусь отримала близько 60% радіоактивного забруднення від загальної кількості на СРСР. Проте згідно з </a:t>
            </a:r>
            <a:r>
              <a:rPr lang="uk-UA" sz="2400" dirty="0" smtClean="0">
                <a:solidFill>
                  <a:schemeClr val="bg2">
                    <a:lumMod val="25000"/>
                  </a:schemeClr>
                </a:solidFill>
              </a:rPr>
              <a:t>даними</a:t>
            </a:r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</a:rPr>
              <a:t>, </a:t>
            </a:r>
            <a:r>
              <a:rPr lang="uk-UA" sz="2400" dirty="0" smtClean="0">
                <a:solidFill>
                  <a:schemeClr val="bg2">
                    <a:lumMod val="25000"/>
                  </a:schemeClr>
                </a:solidFill>
              </a:rPr>
              <a:t>які були оприлюдненні в </a:t>
            </a:r>
            <a:r>
              <a:rPr lang="uk-UA" sz="2400" dirty="0" smtClean="0">
                <a:solidFill>
                  <a:schemeClr val="bg2">
                    <a:lumMod val="25000"/>
                  </a:schemeClr>
                </a:solidFill>
              </a:rPr>
              <a:t>2006 </a:t>
            </a:r>
            <a:r>
              <a:rPr lang="uk-UA" sz="2400" dirty="0" smtClean="0">
                <a:solidFill>
                  <a:schemeClr val="bg2">
                    <a:lumMod val="25000"/>
                  </a:schemeClr>
                </a:solidFill>
              </a:rPr>
              <a:t>році половина летких часток приземлилася за межами України, Білорусі і Росії.</a:t>
            </a:r>
            <a:endParaRPr lang="uk-UA" sz="24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3717032"/>
            <a:ext cx="774035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dirty="0" smtClean="0">
                <a:solidFill>
                  <a:schemeClr val="bg2">
                    <a:lumMod val="25000"/>
                  </a:schemeClr>
                </a:solidFill>
              </a:rPr>
              <a:t>В результаті аварії з сільськогосподарського користування було виведено близько 5 </a:t>
            </a:r>
            <a:r>
              <a:rPr lang="uk-UA" sz="2400" dirty="0" err="1" smtClean="0">
                <a:solidFill>
                  <a:schemeClr val="bg2">
                    <a:lumMod val="25000"/>
                  </a:schemeClr>
                </a:solidFill>
              </a:rPr>
              <a:t>млн</a:t>
            </a:r>
            <a:r>
              <a:rPr lang="uk-UA" sz="2400" dirty="0" smtClean="0">
                <a:solidFill>
                  <a:schemeClr val="bg2">
                    <a:lumMod val="25000"/>
                  </a:schemeClr>
                </a:solidFill>
              </a:rPr>
              <a:t> га земель, довкола АЕС створена 30-кілометрова зона відчуження, знищені і поховані (закопані важкою технікою) сотні дрібних </a:t>
            </a:r>
            <a:r>
              <a:rPr lang="uk-UA" sz="2400" dirty="0" smtClean="0">
                <a:solidFill>
                  <a:schemeClr val="bg2">
                    <a:lumMod val="25000"/>
                  </a:schemeClr>
                </a:solidFill>
              </a:rPr>
              <a:t>населених пунктів .</a:t>
            </a:r>
            <a:endParaRPr lang="uk-UA" sz="2400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</p:cSld>
  <p:clrMapOvr>
    <a:masterClrMapping/>
  </p:clrMapOvr>
  <p:transition spd="med">
    <p:zoom dir="in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 dirty="0"/>
          </a:p>
        </p:txBody>
      </p:sp>
      <p:pic>
        <p:nvPicPr>
          <p:cNvPr id="17410" name="Picture 2" descr="https://encrypted-tbn0.gstatic.com/images?q=tbn:ANd9GcQB03xkr06ZmePShb4Az90fLjJiyvY6r-gvllj-Cj19kWuo3sQY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545632"/>
            <a:ext cx="5615145" cy="3312368"/>
          </a:xfrm>
          <a:prstGeom prst="rect">
            <a:avLst/>
          </a:prstGeom>
          <a:noFill/>
        </p:spPr>
      </p:pic>
      <p:pic>
        <p:nvPicPr>
          <p:cNvPr id="17412" name="Picture 4" descr="http://4.bp.blogspot.com/-d1t-g6IOWlg/UUOy895XEeI/AAAAAAAABbc/NVXTuQiNSC0/s320/2632_22-708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91607" y="2852936"/>
            <a:ext cx="3552393" cy="2664296"/>
          </a:xfrm>
          <a:prstGeom prst="rect">
            <a:avLst/>
          </a:prstGeom>
          <a:noFill/>
        </p:spPr>
      </p:pic>
      <p:pic>
        <p:nvPicPr>
          <p:cNvPr id="17414" name="Picture 6" descr="http://upload.wikimedia.org/wikipedia/uk/e/ed/%D0%92%D1%81%D1%82%D0%B0%D0%BD%D0%BE%D0%B2%D0%BB%D0%B5%D0%BD%D0%BD%D1%8F_%D0%B7%D0%BD%D0%B0%D0%BA%D1%83_%22%D0%97%D0%B0%D0%B1%D0%BE%D1%80%D0%BE%D0%BD%D0%B5%D0%BD%D0%B0_%D0%B7%D0%BE%D0%BD%D0%B0%22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427984" y="0"/>
            <a:ext cx="3673002" cy="2852936"/>
          </a:xfrm>
          <a:prstGeom prst="rect">
            <a:avLst/>
          </a:prstGeom>
          <a:noFill/>
        </p:spPr>
      </p:pic>
      <p:pic>
        <p:nvPicPr>
          <p:cNvPr id="17416" name="Picture 8" descr="http://crimea.unian.net/photos/2007_11/1196194604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51520" y="836712"/>
            <a:ext cx="4191000" cy="26955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74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74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174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74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88640"/>
            <a:ext cx="8686800" cy="3024336"/>
          </a:xfrm>
        </p:spPr>
        <p:txBody>
          <a:bodyPr>
            <a:normAutofit fontScale="90000"/>
          </a:bodyPr>
          <a:lstStyle/>
          <a:p>
            <a:r>
              <a:rPr lang="uk-UA" b="1" dirty="0" smtClean="0"/>
              <a:t>Вплив аварії на здоров'я людей</a:t>
            </a:r>
            <a:br>
              <a:rPr lang="uk-UA" b="1" dirty="0" smtClean="0"/>
            </a:br>
            <a:r>
              <a:rPr lang="uk-UA" sz="2700" dirty="0" err="1" smtClean="0">
                <a:solidFill>
                  <a:schemeClr val="bg2">
                    <a:lumMod val="25000"/>
                  </a:schemeClr>
                </a:solidFill>
                <a:hlinkClick r:id="rId2" tooltip="Ґрінпіс"/>
              </a:rPr>
              <a:t>Ґрінпіс</a:t>
            </a:r>
            <a:r>
              <a:rPr lang="uk-UA" sz="2700" dirty="0" smtClean="0"/>
              <a:t> і міжнародна організація </a:t>
            </a:r>
            <a:r>
              <a:rPr lang="uk-UA" sz="2700" dirty="0" smtClean="0">
                <a:hlinkClick r:id="rId3" tooltip="Лікарі світу за запобігання ядерної війни"/>
              </a:rPr>
              <a:t>«Лікарі проти ядерної війни»</a:t>
            </a:r>
            <a:r>
              <a:rPr lang="uk-UA" sz="2700" dirty="0" smtClean="0"/>
              <a:t> </a:t>
            </a:r>
            <a:r>
              <a:rPr lang="uk-UA" sz="2700" dirty="0" smtClean="0"/>
              <a:t>стверджують, </a:t>
            </a:r>
            <a:r>
              <a:rPr lang="uk-UA" sz="2700" dirty="0" smtClean="0"/>
              <a:t>що в результаті аварії лише серед ліквідаторів померли десятки тисяч чоловік, в Європі зафіксовано 10 000 випадків </a:t>
            </a:r>
            <a:r>
              <a:rPr lang="uk-UA" sz="2700" dirty="0" smtClean="0"/>
              <a:t>вроджених </a:t>
            </a:r>
            <a:r>
              <a:rPr lang="uk-UA" sz="2700" dirty="0" err="1" smtClean="0"/>
              <a:t>паталогій</a:t>
            </a:r>
            <a:r>
              <a:rPr lang="uk-UA" sz="2700" dirty="0" smtClean="0"/>
              <a:t> в </a:t>
            </a:r>
            <a:r>
              <a:rPr lang="uk-UA" sz="2700" dirty="0" smtClean="0"/>
              <a:t>новонароджених, 10 000 випадків </a:t>
            </a:r>
            <a:r>
              <a:rPr lang="uk-UA" sz="2700" dirty="0" smtClean="0"/>
              <a:t>раку щитоподібної залози </a:t>
            </a:r>
            <a:r>
              <a:rPr lang="uk-UA" sz="2700" dirty="0" smtClean="0"/>
              <a:t>і очікується ще 50 тисяч. За даними організації </a:t>
            </a:r>
            <a:r>
              <a:rPr lang="uk-UA" sz="2700" dirty="0" smtClean="0">
                <a:hlinkClick r:id="rId4" tooltip="Союз «Чорнобиль» (ще не написана)"/>
              </a:rPr>
              <a:t>Союз «Чорнобиль»</a:t>
            </a:r>
            <a:r>
              <a:rPr lang="uk-UA" sz="2700" dirty="0" smtClean="0"/>
              <a:t>, з 600 000 ліквідаторів 10% померло і 165 000 стало </a:t>
            </a:r>
            <a:r>
              <a:rPr lang="uk-UA" sz="2700" dirty="0" smtClean="0"/>
              <a:t>інвалідами.</a:t>
            </a:r>
            <a:r>
              <a:rPr lang="uk-UA" sz="2700" dirty="0" smtClean="0"/>
              <a:t/>
            </a:r>
            <a:br>
              <a:rPr lang="uk-UA" sz="2700" dirty="0" smtClean="0"/>
            </a:br>
            <a:endParaRPr lang="uk-UA" sz="2700" dirty="0"/>
          </a:p>
        </p:txBody>
      </p:sp>
      <p:pic>
        <p:nvPicPr>
          <p:cNvPr id="19458" name="Picture 2" descr="http://www.umj.com.ua/wp-content/uploads/archive/66/17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115616" y="3083374"/>
            <a:ext cx="6120680" cy="3774626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newsflash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243408"/>
            <a:ext cx="9144000" cy="3901826"/>
          </a:xfrm>
        </p:spPr>
        <p:txBody>
          <a:bodyPr>
            <a:normAutofit fontScale="90000"/>
          </a:bodyPr>
          <a:lstStyle/>
          <a:p>
            <a:r>
              <a:rPr lang="uk-UA" sz="2400" dirty="0" smtClean="0"/>
              <a:t>За результатами деяких досліджень, ліквідатори і жителі забруднених районів схильні до підвищеного ризику різних захворювань, таких як </a:t>
            </a:r>
            <a:r>
              <a:rPr lang="uk-UA" sz="2400" dirty="0" smtClean="0"/>
              <a:t>катаракта, </a:t>
            </a:r>
            <a:r>
              <a:rPr lang="uk-UA" sz="2400" dirty="0" smtClean="0"/>
              <a:t>серцево-судинні захворювання, зниження </a:t>
            </a:r>
            <a:r>
              <a:rPr lang="uk-UA" sz="2400" dirty="0" smtClean="0"/>
              <a:t>імунітету. </a:t>
            </a:r>
            <a:r>
              <a:rPr lang="uk-UA" sz="2400" dirty="0" smtClean="0"/>
              <a:t>Експерти Чорнобильського форуму прийшли до висновку, що існує зв'язок між можливістю захворіти катарактою з опроміненням після аварії встановлена досить достовірно. Встановлено, що опромінення малими дозами радіації спричиняє підвищення рівня тривожності, агресивності, погіршує </a:t>
            </a:r>
            <a:r>
              <a:rPr lang="uk-UA" sz="2400" dirty="0" err="1" smtClean="0"/>
              <a:t>атенційно-мнемічні</a:t>
            </a:r>
            <a:r>
              <a:rPr lang="uk-UA" sz="2400" dirty="0" smtClean="0"/>
              <a:t> </a:t>
            </a:r>
            <a:r>
              <a:rPr lang="uk-UA" sz="2400" dirty="0" smtClean="0"/>
              <a:t>процеси, </a:t>
            </a:r>
            <a:r>
              <a:rPr lang="uk-UA" sz="2400" dirty="0" smtClean="0"/>
              <a:t>впливає на психічний розвиток </a:t>
            </a:r>
            <a:r>
              <a:rPr lang="uk-UA" sz="2400" dirty="0" smtClean="0"/>
              <a:t>дитини. </a:t>
            </a:r>
            <a:r>
              <a:rPr lang="uk-UA" sz="2400" dirty="0" smtClean="0"/>
              <a:t>Відносно інших хвороб потрібні додаткові дослідження з ретельною оцінкою впливу різних чинників.</a:t>
            </a:r>
            <a:endParaRPr lang="uk-UA" sz="2400" dirty="0"/>
          </a:p>
        </p:txBody>
      </p:sp>
      <p:pic>
        <p:nvPicPr>
          <p:cNvPr id="20482" name="Picture 2" descr="http://900igr.net/datas/obg/CHernobylskaja-katastrofa-klassnyj-chas/0028-028-CHernobylskaja-katastrofa-klassnyj-cha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3324224"/>
            <a:ext cx="4499992" cy="3533776"/>
          </a:xfrm>
          <a:prstGeom prst="rect">
            <a:avLst/>
          </a:prstGeom>
          <a:noFill/>
        </p:spPr>
      </p:pic>
      <p:pic>
        <p:nvPicPr>
          <p:cNvPr id="20484" name="Picture 4" descr="http://900igr.net/datas/obg/CHernobylskaja-katastrofa-klassnyj-chas/0027-027-CHernobylskaja-katastrofa-klassnyj-chas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29125" y="3324224"/>
            <a:ext cx="4714875" cy="35337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0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20000" r="-2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>
                <a:solidFill>
                  <a:srgbClr val="002060"/>
                </a:solidFill>
              </a:rPr>
              <a:t/>
            </a:r>
            <a:br>
              <a:rPr lang="uk-UA" dirty="0" smtClean="0">
                <a:solidFill>
                  <a:srgbClr val="002060"/>
                </a:solidFill>
              </a:rPr>
            </a:br>
            <a:r>
              <a:rPr lang="uk-UA" dirty="0" smtClean="0">
                <a:solidFill>
                  <a:srgbClr val="002060"/>
                </a:solidFill>
              </a:rPr>
              <a:t/>
            </a:r>
            <a:br>
              <a:rPr lang="uk-UA" dirty="0" smtClean="0">
                <a:solidFill>
                  <a:srgbClr val="002060"/>
                </a:solidFill>
              </a:rPr>
            </a:br>
            <a:r>
              <a:rPr lang="uk-UA" dirty="0" smtClean="0">
                <a:solidFill>
                  <a:srgbClr val="002060"/>
                </a:solidFill>
              </a:rPr>
              <a:t/>
            </a:r>
            <a:br>
              <a:rPr lang="uk-UA" dirty="0" smtClean="0">
                <a:solidFill>
                  <a:srgbClr val="002060"/>
                </a:solidFill>
              </a:rPr>
            </a:br>
            <a:r>
              <a:rPr lang="uk-UA" dirty="0" smtClean="0">
                <a:solidFill>
                  <a:srgbClr val="002060"/>
                </a:solidFill>
              </a:rPr>
              <a:t/>
            </a:r>
            <a:br>
              <a:rPr lang="uk-UA" dirty="0" smtClean="0">
                <a:solidFill>
                  <a:srgbClr val="002060"/>
                </a:solidFill>
              </a:rPr>
            </a:br>
            <a:r>
              <a:rPr lang="uk-UA" dirty="0" smtClean="0">
                <a:solidFill>
                  <a:srgbClr val="002060"/>
                </a:solidFill>
              </a:rPr>
              <a:t/>
            </a:r>
            <a:br>
              <a:rPr lang="uk-UA" dirty="0" smtClean="0">
                <a:solidFill>
                  <a:srgbClr val="002060"/>
                </a:solidFill>
              </a:rPr>
            </a:br>
            <a:r>
              <a:rPr lang="uk-UA" dirty="0" smtClean="0">
                <a:solidFill>
                  <a:srgbClr val="002060"/>
                </a:solidFill>
              </a:rPr>
              <a:t/>
            </a:r>
            <a:br>
              <a:rPr lang="uk-UA" dirty="0" smtClean="0">
                <a:solidFill>
                  <a:srgbClr val="002060"/>
                </a:solidFill>
              </a:rPr>
            </a:br>
            <a:r>
              <a:rPr lang="uk-UA" dirty="0" smtClean="0">
                <a:solidFill>
                  <a:srgbClr val="002060"/>
                </a:solidFill>
              </a:rPr>
              <a:t/>
            </a:r>
            <a:br>
              <a:rPr lang="uk-UA" dirty="0" smtClean="0">
                <a:solidFill>
                  <a:srgbClr val="002060"/>
                </a:solidFill>
              </a:rPr>
            </a:br>
            <a:r>
              <a:rPr lang="uk-UA" dirty="0" smtClean="0">
                <a:solidFill>
                  <a:srgbClr val="002060"/>
                </a:solidFill>
              </a:rPr>
              <a:t/>
            </a:r>
            <a:br>
              <a:rPr lang="uk-UA" dirty="0" smtClean="0">
                <a:solidFill>
                  <a:srgbClr val="002060"/>
                </a:solidFill>
              </a:rPr>
            </a:br>
            <a:r>
              <a:rPr lang="uk-UA" sz="7300" b="1" dirty="0" smtClean="0">
                <a:solidFill>
                  <a:srgbClr val="002060"/>
                </a:solidFill>
              </a:rPr>
              <a:t>Презентацію</a:t>
            </a:r>
            <a:br>
              <a:rPr lang="uk-UA" sz="7300" b="1" dirty="0" smtClean="0">
                <a:solidFill>
                  <a:srgbClr val="002060"/>
                </a:solidFill>
              </a:rPr>
            </a:br>
            <a:r>
              <a:rPr lang="uk-UA" sz="7300" b="1" dirty="0" smtClean="0">
                <a:solidFill>
                  <a:srgbClr val="002060"/>
                </a:solidFill>
              </a:rPr>
              <a:t>підготувала</a:t>
            </a:r>
            <a:br>
              <a:rPr lang="uk-UA" sz="7300" b="1" dirty="0" smtClean="0">
                <a:solidFill>
                  <a:srgbClr val="002060"/>
                </a:solidFill>
              </a:rPr>
            </a:br>
            <a:r>
              <a:rPr lang="uk-UA" sz="7300" b="1" dirty="0" smtClean="0">
                <a:solidFill>
                  <a:srgbClr val="002060"/>
                </a:solidFill>
              </a:rPr>
              <a:t>учениця 22 групи</a:t>
            </a:r>
            <a:br>
              <a:rPr lang="uk-UA" sz="7300" b="1" dirty="0" smtClean="0">
                <a:solidFill>
                  <a:srgbClr val="002060"/>
                </a:solidFill>
              </a:rPr>
            </a:br>
            <a:r>
              <a:rPr lang="uk-UA" sz="7300" b="1" dirty="0" err="1" smtClean="0">
                <a:solidFill>
                  <a:srgbClr val="002060"/>
                </a:solidFill>
              </a:rPr>
              <a:t>Макуховська</a:t>
            </a:r>
            <a:r>
              <a:rPr lang="uk-UA" sz="7300" b="1" dirty="0" smtClean="0">
                <a:solidFill>
                  <a:srgbClr val="002060"/>
                </a:solidFill>
              </a:rPr>
              <a:t> Наталя</a:t>
            </a:r>
            <a:endParaRPr lang="uk-UA" sz="73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 spd="med">
    <p:pull dir="l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85</TotalTime>
  <Words>291</Words>
  <Application>Microsoft Office PowerPoint</Application>
  <PresentationFormat>Экран (4:3)</PresentationFormat>
  <Paragraphs>18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Слайд 1</vt:lpstr>
      <vt:lpstr>Слайд 2</vt:lpstr>
      <vt:lpstr>Слайд 3</vt:lpstr>
      <vt:lpstr>Наслідки аварії </vt:lpstr>
      <vt:lpstr>Слайд 5</vt:lpstr>
      <vt:lpstr>Вплив аварії на здоров'я людей Ґрінпіс і міжнародна організація «Лікарі проти ядерної війни» стверджують, що в результаті аварії лише серед ліквідаторів померли десятки тисяч чоловік, в Європі зафіксовано 10 000 випадків вроджених паталогій в новонароджених, 10 000 випадків раку щитоподібної залози і очікується ще 50 тисяч. За даними організації Союз «Чорнобиль», з 600 000 ліквідаторів 10% померло і 165 000 стало інвалідами. </vt:lpstr>
      <vt:lpstr>За результатами деяких досліджень, ліквідатори і жителі забруднених районів схильні до підвищеного ризику різних захворювань, таких як катаракта, серцево-судинні захворювання, зниження імунітету. Експерти Чорнобильського форуму прийшли до висновку, що існує зв'язок між можливістю захворіти катарактою з опроміненням після аварії встановлена досить достовірно. Встановлено, що опромінення малими дозами радіації спричиняє підвищення рівня тривожності, агресивності, погіршує атенційно-мнемічні процеси, впливає на психічний розвиток дитини. Відносно інших хвороб потрібні додаткові дослідження з ретельною оцінкою впливу різних чинників.</vt:lpstr>
      <vt:lpstr>        Презентацію підготувала учениця 22 групи Макуховська Наталя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Юля</dc:creator>
  <cp:lastModifiedBy>Юля</cp:lastModifiedBy>
  <cp:revision>10</cp:revision>
  <dcterms:created xsi:type="dcterms:W3CDTF">2014-04-27T17:37:14Z</dcterms:created>
  <dcterms:modified xsi:type="dcterms:W3CDTF">2014-04-27T19:06:38Z</dcterms:modified>
</cp:coreProperties>
</file>