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8000" dirty="0" smtClean="0"/>
              <a:t>ІІ Універсал 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105400"/>
            <a:ext cx="435597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dirty="0" smtClean="0"/>
              <a:t>Роботу виконала</a:t>
            </a:r>
          </a:p>
          <a:p>
            <a:pPr algn="l"/>
            <a:r>
              <a:rPr lang="uk-UA" dirty="0" smtClean="0"/>
              <a:t>Учениця 10 класу</a:t>
            </a:r>
          </a:p>
          <a:p>
            <a:pPr algn="l"/>
            <a:r>
              <a:rPr lang="uk-UA" dirty="0" smtClean="0"/>
              <a:t>Школи І-ІІІ ступенів №236</a:t>
            </a:r>
          </a:p>
          <a:p>
            <a:pPr algn="l"/>
            <a:r>
              <a:rPr lang="uk-UA" dirty="0" smtClean="0"/>
              <a:t>Міста Києва</a:t>
            </a:r>
          </a:p>
          <a:p>
            <a:pPr algn="l"/>
            <a:r>
              <a:rPr lang="uk-UA" dirty="0" err="1" smtClean="0"/>
              <a:t>Оніс</a:t>
            </a:r>
            <a:r>
              <a:rPr lang="uk-UA" dirty="0" smtClean="0"/>
              <a:t> Марія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92080" y="980728"/>
            <a:ext cx="3394720" cy="5343872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 smtClean="0"/>
              <a:t>Дру́гий універса́л Украї́нської Центра́льної ра́ди</a:t>
            </a:r>
            <a:r>
              <a:rPr lang="vi-VN" dirty="0" smtClean="0"/>
              <a:t> — державно-правовий акт, універсал Української Центральної Ради, що зафіксував домовленості між Української Центральною Радою та Тимчасовим урядом Росії. Проголошений Володимиром Винниченком 3 (16) липня 1917року в Києві, на урочистому засіданні Педагогічного музею як відповідь на телеграму Тимчасового уряду Центральній раді.</a:t>
            </a:r>
            <a:endParaRPr lang="uk-UA" dirty="0"/>
          </a:p>
        </p:txBody>
      </p:sp>
      <p:pic>
        <p:nvPicPr>
          <p:cNvPr id="1026" name="Picture 2" descr="https://encrypted-tbn1.gstatic.com/images?q=tbn:ANd9GcRdihGw3yJz8yuaE-WVwlgyVIatgF5DZuNC4_5_7TH27qwFsms_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74352"/>
            <a:ext cx="3635896" cy="5983648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			</a:t>
            </a:r>
            <a:r>
              <a:rPr lang="uk-UA" b="1" u="sng" dirty="0" smtClean="0"/>
              <a:t>Умови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27584" y="1700808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2771800" y="1700808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4788024" y="1700808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6804248" y="1628800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395536" y="2924944"/>
            <a:ext cx="18722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Центральна Рада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поповнитися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2924944"/>
            <a:ext cx="1584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Поповнена</a:t>
            </a:r>
            <a:r>
              <a:rPr lang="ru-RU" dirty="0" smtClean="0"/>
              <a:t> Центральна Рада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Генеральний</a:t>
            </a:r>
            <a:r>
              <a:rPr lang="ru-RU" dirty="0" smtClean="0"/>
              <a:t> </a:t>
            </a:r>
            <a:r>
              <a:rPr lang="ru-RU" dirty="0" err="1" smtClean="0"/>
              <a:t>Секретаріат</a:t>
            </a:r>
            <a:r>
              <a:rPr lang="ru-RU" dirty="0" smtClean="0"/>
              <a:t>, склад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затверджує</a:t>
            </a:r>
            <a:r>
              <a:rPr lang="ru-RU" dirty="0" smtClean="0"/>
              <a:t> </a:t>
            </a:r>
            <a:r>
              <a:rPr lang="ru-RU" dirty="0" err="1" smtClean="0"/>
              <a:t>Тимчасовий</a:t>
            </a:r>
            <a:r>
              <a:rPr lang="ru-RU" dirty="0" smtClean="0"/>
              <a:t> Уряд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4211960" y="2924944"/>
            <a:ext cx="23042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Центральна Рада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розробку</a:t>
            </a:r>
            <a:r>
              <a:rPr lang="ru-RU" dirty="0" smtClean="0"/>
              <a:t> закону про </a:t>
            </a:r>
            <a:r>
              <a:rPr lang="ru-RU" dirty="0" err="1" smtClean="0"/>
              <a:t>автономічний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установчим</a:t>
            </a:r>
            <a:r>
              <a:rPr lang="ru-RU" dirty="0" smtClean="0"/>
              <a:t> </a:t>
            </a:r>
            <a:r>
              <a:rPr lang="ru-RU" dirty="0" err="1" smtClean="0"/>
              <a:t>збором</a:t>
            </a:r>
            <a:r>
              <a:rPr lang="ru-RU" dirty="0" smtClean="0"/>
              <a:t>. До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закону, УЦР </a:t>
            </a:r>
            <a:r>
              <a:rPr lang="ru-RU" dirty="0" err="1" smtClean="0"/>
              <a:t>зобов'язується</a:t>
            </a:r>
            <a:r>
              <a:rPr lang="ru-RU" dirty="0" smtClean="0"/>
              <a:t> не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автономії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2996952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</a:t>
            </a:r>
            <a:endParaRPr lang="uk-UA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II </a:t>
            </a:r>
            <a:r>
              <a:rPr lang="ru-RU" sz="3200" dirty="0" err="1" smtClean="0"/>
              <a:t>Універсал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проголошено</a:t>
            </a:r>
            <a:r>
              <a:rPr lang="ru-RU" sz="3200" dirty="0" smtClean="0"/>
              <a:t> на </a:t>
            </a:r>
            <a:r>
              <a:rPr lang="ru-RU" sz="3200" dirty="0" err="1" smtClean="0"/>
              <a:t>сесії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Центральної</a:t>
            </a:r>
            <a:r>
              <a:rPr lang="ru-RU" sz="3200" dirty="0" smtClean="0"/>
              <a:t> Ради…</a:t>
            </a:r>
            <a:endParaRPr lang="uk-UA" sz="3200" dirty="0"/>
          </a:p>
        </p:txBody>
      </p:sp>
      <p:pic>
        <p:nvPicPr>
          <p:cNvPr id="15362" name="Picture 2" descr="http://incognita.day.kiev.ua/img/hist/photo%20ftp/budi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5454">
            <a:off x="1642832" y="2209872"/>
            <a:ext cx="5803513" cy="401271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Тези</a:t>
            </a:r>
            <a:r>
              <a:rPr lang="ru-RU" i="1" dirty="0" smtClean="0"/>
              <a:t> </a:t>
            </a:r>
            <a:r>
              <a:rPr lang="ru-RU" i="1" dirty="0" smtClean="0"/>
              <a:t>про волю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про те,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український</a:t>
            </a:r>
            <a:r>
              <a:rPr lang="ru-RU" i="1" dirty="0" smtClean="0"/>
              <a:t> народ сам </a:t>
            </a:r>
            <a:r>
              <a:rPr lang="ru-RU" i="1" dirty="0" err="1" smtClean="0"/>
              <a:t>творитиме</a:t>
            </a:r>
            <a:r>
              <a:rPr lang="ru-RU" i="1" dirty="0" smtClean="0"/>
              <a:t> </a:t>
            </a:r>
            <a:r>
              <a:rPr lang="ru-RU" i="1" dirty="0" err="1" smtClean="0"/>
              <a:t>своє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, </a:t>
            </a:r>
            <a:r>
              <a:rPr lang="ru-RU" i="1" dirty="0" err="1" smtClean="0"/>
              <a:t>проголошені</a:t>
            </a:r>
            <a:r>
              <a:rPr lang="ru-RU" i="1" dirty="0" smtClean="0"/>
              <a:t> в </a:t>
            </a:r>
            <a:r>
              <a:rPr lang="ru-RU" i="1" dirty="0" err="1" smtClean="0"/>
              <a:t>Першому</a:t>
            </a:r>
            <a:r>
              <a:rPr lang="ru-RU" i="1" dirty="0" smtClean="0"/>
              <a:t> </a:t>
            </a:r>
            <a:r>
              <a:rPr lang="ru-RU" i="1" dirty="0" err="1" smtClean="0"/>
              <a:t>Універсалі</a:t>
            </a:r>
            <a:r>
              <a:rPr lang="ru-RU" i="1" dirty="0" smtClean="0"/>
              <a:t>, у Другому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фактично</a:t>
            </a:r>
            <a:r>
              <a:rPr lang="ru-RU" i="1" dirty="0" smtClean="0"/>
              <a:t> </a:t>
            </a:r>
            <a:r>
              <a:rPr lang="ru-RU" i="1" dirty="0" err="1" smtClean="0"/>
              <a:t>заперечені</a:t>
            </a:r>
            <a:r>
              <a:rPr lang="ru-RU" i="1" dirty="0" smtClean="0"/>
              <a:t>. Цей </a:t>
            </a:r>
            <a:r>
              <a:rPr lang="ru-RU" i="1" dirty="0" err="1" smtClean="0"/>
              <a:t>політичний</a:t>
            </a:r>
            <a:r>
              <a:rPr lang="ru-RU" i="1" dirty="0" smtClean="0"/>
              <a:t> </a:t>
            </a:r>
            <a:r>
              <a:rPr lang="ru-RU" i="1" dirty="0" err="1" smtClean="0"/>
              <a:t>компроміс</a:t>
            </a:r>
            <a:r>
              <a:rPr lang="ru-RU" i="1" dirty="0" smtClean="0"/>
              <a:t> ослабив авторитет </a:t>
            </a:r>
            <a:r>
              <a:rPr lang="ru-RU" i="1" dirty="0" err="1" smtClean="0"/>
              <a:t>Центральної</a:t>
            </a:r>
            <a:r>
              <a:rPr lang="ru-RU" i="1" dirty="0" smtClean="0"/>
              <a:t> Ради, </a:t>
            </a:r>
            <a:r>
              <a:rPr lang="ru-RU" i="1" dirty="0" err="1" smtClean="0"/>
              <a:t>посіяв</a:t>
            </a:r>
            <a:r>
              <a:rPr lang="ru-RU" i="1" dirty="0" smtClean="0"/>
              <a:t> у </a:t>
            </a:r>
            <a:r>
              <a:rPr lang="ru-RU" i="1" dirty="0" err="1" smtClean="0"/>
              <a:t>свідомості</a:t>
            </a:r>
            <a:r>
              <a:rPr lang="ru-RU" i="1" dirty="0" smtClean="0"/>
              <a:t> широких </a:t>
            </a:r>
            <a:r>
              <a:rPr lang="ru-RU" i="1" dirty="0" err="1" smtClean="0"/>
              <a:t>мас</a:t>
            </a:r>
            <a:r>
              <a:rPr lang="ru-RU" i="1" dirty="0" smtClean="0"/>
              <a:t> </a:t>
            </a:r>
            <a:r>
              <a:rPr lang="ru-RU" i="1" dirty="0" err="1" smtClean="0"/>
              <a:t>недовір'я</a:t>
            </a:r>
            <a:r>
              <a:rPr lang="ru-RU" i="1" dirty="0" smtClean="0"/>
              <a:t> до </a:t>
            </a:r>
            <a:r>
              <a:rPr lang="ru-RU" i="1" dirty="0" err="1" smtClean="0"/>
              <a:t>свого</a:t>
            </a:r>
            <a:r>
              <a:rPr lang="ru-RU" i="1" dirty="0" smtClean="0"/>
              <a:t> парламенту</a:t>
            </a:r>
            <a:r>
              <a:rPr lang="ru-RU" i="1" dirty="0" smtClean="0"/>
              <a:t>.</a:t>
            </a:r>
          </a:p>
          <a:p>
            <a:r>
              <a:rPr lang="uk-UA" i="1" dirty="0" smtClean="0"/>
              <a:t>Продовжуючи державотворчу діяльність, Центральна Рада на підставі домовленостей з міністрами Тимчасового уряду уклала "Статут Вищого Управління України". Однак новий кабінет міністрів Росії на чолі з О.Керенським не затвердив його. Замість Статуту, який українці вважали рівнозначним конституції, було отримано Інструкцію Тимчасового уряду, у котрій права </a:t>
            </a:r>
            <a:r>
              <a:rPr lang="uk-UA" i="1" dirty="0" smtClean="0"/>
              <a:t>автономії  України </a:t>
            </a:r>
            <a:r>
              <a:rPr lang="uk-UA" i="1" dirty="0" smtClean="0"/>
              <a:t>значно обмежувалися.</a:t>
            </a:r>
          </a:p>
          <a:p>
            <a:endParaRPr lang="uk-UA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221088"/>
            <a:ext cx="8219256" cy="2103512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err="1" smtClean="0"/>
              <a:t>Генеральний</a:t>
            </a:r>
            <a:r>
              <a:rPr lang="ru-RU" i="1" dirty="0" smtClean="0"/>
              <a:t> </a:t>
            </a:r>
            <a:r>
              <a:rPr lang="ru-RU" i="1" dirty="0" err="1" smtClean="0"/>
              <a:t>секретаріат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названо органом не </a:t>
            </a:r>
            <a:r>
              <a:rPr lang="ru-RU" i="1" dirty="0" err="1" smtClean="0"/>
              <a:t>Центральної</a:t>
            </a:r>
            <a:r>
              <a:rPr lang="ru-RU" i="1" dirty="0" smtClean="0"/>
              <a:t> Ради, а </a:t>
            </a:r>
            <a:r>
              <a:rPr lang="ru-RU" i="1" dirty="0" err="1" smtClean="0"/>
              <a:t>Тимчасового</a:t>
            </a:r>
            <a:r>
              <a:rPr lang="ru-RU" i="1" dirty="0" smtClean="0"/>
              <a:t> уряду. До </a:t>
            </a:r>
            <a:r>
              <a:rPr lang="ru-RU" i="1" dirty="0" err="1" smtClean="0"/>
              <a:t>компетенції</a:t>
            </a:r>
            <a:r>
              <a:rPr lang="ru-RU" i="1" dirty="0" smtClean="0"/>
              <a:t> Генерального </a:t>
            </a:r>
            <a:r>
              <a:rPr lang="ru-RU" i="1" dirty="0" err="1" smtClean="0"/>
              <a:t>секретаріату</a:t>
            </a:r>
            <a:r>
              <a:rPr lang="ru-RU" i="1" dirty="0" smtClean="0"/>
              <a:t> не входили </a:t>
            </a:r>
            <a:r>
              <a:rPr lang="ru-RU" i="1" dirty="0" err="1" smtClean="0"/>
              <a:t>військові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, транспорт, </a:t>
            </a:r>
            <a:r>
              <a:rPr lang="ru-RU" i="1" dirty="0" err="1" smtClean="0"/>
              <a:t>міжнародні</a:t>
            </a:r>
            <a:r>
              <a:rPr lang="ru-RU" i="1" dirty="0" smtClean="0"/>
              <a:t> </a:t>
            </a:r>
            <a:r>
              <a:rPr lang="ru-RU" i="1" dirty="0" err="1" smtClean="0"/>
              <a:t>зв'язки</a:t>
            </a:r>
            <a:r>
              <a:rPr lang="ru-RU" i="1" dirty="0" smtClean="0"/>
              <a:t>, </a:t>
            </a:r>
            <a:r>
              <a:rPr lang="ru-RU" i="1" dirty="0" err="1" smtClean="0"/>
              <a:t>продовольчі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, </a:t>
            </a:r>
            <a:r>
              <a:rPr lang="ru-RU" i="1" dirty="0" err="1" smtClean="0"/>
              <a:t>пошта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телеграф. </a:t>
            </a:r>
            <a:r>
              <a:rPr lang="ru-RU" i="1" dirty="0" err="1" smtClean="0"/>
              <a:t>Призначати</a:t>
            </a:r>
            <a:r>
              <a:rPr lang="ru-RU" i="1" dirty="0" smtClean="0"/>
              <a:t> </a:t>
            </a:r>
            <a:r>
              <a:rPr lang="ru-RU" i="1" dirty="0" err="1" smtClean="0"/>
              <a:t>урядовців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теж</a:t>
            </a:r>
            <a:r>
              <a:rPr lang="ru-RU" i="1" dirty="0" smtClean="0"/>
              <a:t> не </a:t>
            </a:r>
            <a:r>
              <a:rPr lang="ru-RU" i="1" dirty="0" err="1" smtClean="0"/>
              <a:t>міг</a:t>
            </a:r>
            <a:r>
              <a:rPr lang="ru-RU" i="1" dirty="0" smtClean="0"/>
              <a:t>. До </a:t>
            </a:r>
            <a:r>
              <a:rPr lang="ru-RU" i="1" dirty="0" err="1" smtClean="0"/>
              <a:t>сфери</a:t>
            </a:r>
            <a:r>
              <a:rPr lang="ru-RU" i="1" dirty="0" smtClean="0"/>
              <a:t> </a:t>
            </a:r>
            <a:r>
              <a:rPr lang="ru-RU" i="1" dirty="0" err="1" smtClean="0"/>
              <a:t>влади</a:t>
            </a:r>
            <a:r>
              <a:rPr lang="ru-RU" i="1" dirty="0" smtClean="0"/>
              <a:t> </a:t>
            </a:r>
            <a:r>
              <a:rPr lang="ru-RU" i="1" dirty="0" err="1" smtClean="0"/>
              <a:t>Секретаріату</a:t>
            </a:r>
            <a:r>
              <a:rPr lang="ru-RU" i="1" dirty="0" smtClean="0"/>
              <a:t> входили </a:t>
            </a:r>
            <a:r>
              <a:rPr lang="ru-RU" i="1" dirty="0" err="1" smtClean="0"/>
              <a:t>лише</a:t>
            </a:r>
            <a:r>
              <a:rPr lang="ru-RU" i="1" dirty="0" smtClean="0"/>
              <a:t> 5 </a:t>
            </a:r>
            <a:r>
              <a:rPr lang="ru-RU" i="1" dirty="0" err="1" smtClean="0"/>
              <a:t>із</a:t>
            </a:r>
            <a:r>
              <a:rPr lang="ru-RU" i="1" dirty="0" smtClean="0"/>
              <a:t> 9 </a:t>
            </a:r>
            <a:r>
              <a:rPr lang="ru-RU" i="1" dirty="0" err="1" smtClean="0"/>
              <a:t>українських</a:t>
            </a:r>
            <a:r>
              <a:rPr lang="ru-RU" i="1" dirty="0" smtClean="0"/>
              <a:t> </a:t>
            </a:r>
            <a:r>
              <a:rPr lang="ru-RU" i="1" dirty="0" err="1" smtClean="0"/>
              <a:t>губерній</a:t>
            </a:r>
            <a:r>
              <a:rPr lang="ru-RU" i="1" dirty="0" smtClean="0"/>
              <a:t>: </a:t>
            </a:r>
            <a:r>
              <a:rPr lang="ru-RU" i="1" dirty="0" err="1" smtClean="0"/>
              <a:t>Київська</a:t>
            </a:r>
            <a:r>
              <a:rPr lang="ru-RU" i="1" dirty="0" smtClean="0"/>
              <a:t>, </a:t>
            </a:r>
            <a:r>
              <a:rPr lang="ru-RU" i="1" dirty="0" err="1" smtClean="0"/>
              <a:t>Волинська</a:t>
            </a:r>
            <a:r>
              <a:rPr lang="ru-RU" i="1" dirty="0" smtClean="0"/>
              <a:t>, </a:t>
            </a:r>
            <a:r>
              <a:rPr lang="ru-RU" i="1" dirty="0" err="1" smtClean="0"/>
              <a:t>Подільська</a:t>
            </a:r>
            <a:r>
              <a:rPr lang="ru-RU" i="1" dirty="0" smtClean="0"/>
              <a:t>, </a:t>
            </a:r>
            <a:r>
              <a:rPr lang="ru-RU" i="1" dirty="0" err="1" smtClean="0"/>
              <a:t>Полтавська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частково</a:t>
            </a:r>
            <a:r>
              <a:rPr lang="ru-RU" i="1" dirty="0" smtClean="0"/>
              <a:t> </a:t>
            </a:r>
            <a:r>
              <a:rPr lang="ru-RU" i="1" dirty="0" err="1" smtClean="0"/>
              <a:t>Чернігівська</a:t>
            </a:r>
            <a:r>
              <a:rPr lang="ru-RU" i="1" dirty="0" smtClean="0"/>
              <a:t>.</a:t>
            </a:r>
            <a:endParaRPr lang="uk-UA" i="1" dirty="0"/>
          </a:p>
        </p:txBody>
      </p:sp>
      <p:pic>
        <p:nvPicPr>
          <p:cNvPr id="17412" name="Picture 4" descr="http://content.foto.mail.ru/mail/vmitskev/_blogs/i-29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764704"/>
            <a:ext cx="5256584" cy="334669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kmu.gov.ua/img/photogallery?photoId=67164091&amp;imageType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98097">
            <a:off x="-106062" y="1071626"/>
            <a:ext cx="9180841" cy="542221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4474840" cy="5271864"/>
          </a:xfrm>
        </p:spPr>
        <p:txBody>
          <a:bodyPr>
            <a:normAutofit fontScale="85000" lnSpcReduction="20000"/>
          </a:bodyPr>
          <a:lstStyle/>
          <a:p>
            <a:r>
              <a:rPr lang="uk-UA" i="1" dirty="0" smtClean="0"/>
              <a:t> 3 липня 1917 Тимчасовий Уряд відправив до Києва телеграму з постановою «Про національно-політичне становище України», зміст якого збігалося зі змістом підготовленого до оголошення </a:t>
            </a:r>
            <a:r>
              <a:rPr lang="en-US" i="1" dirty="0" smtClean="0"/>
              <a:t>II </a:t>
            </a:r>
            <a:r>
              <a:rPr lang="uk-UA" i="1" dirty="0" smtClean="0"/>
              <a:t>Універсалом. У той же день на урочистому засіданні Української Центральної Ради </a:t>
            </a:r>
            <a:r>
              <a:rPr lang="en-US" i="1" dirty="0" smtClean="0"/>
              <a:t>II </a:t>
            </a:r>
            <a:r>
              <a:rPr lang="uk-UA" i="1" dirty="0" smtClean="0"/>
              <a:t>Універсал був зачитаний (опублікований українською, російською, єврейською та польською мовами). Універсал стверджував, що «ми, Центральна Рада, … завжди стояли за те, щоб не відокремлювати Україну від Росії».</a:t>
            </a:r>
            <a:endParaRPr lang="uk-UA" i="1" dirty="0"/>
          </a:p>
        </p:txBody>
      </p:sp>
      <p:pic>
        <p:nvPicPr>
          <p:cNvPr id="20482" name="Picture 2" descr="http://upload.wikimedia.org/wikipedia/commons/thumb/c/c7/Coat_of_Arms_of_UNR-1.svg/140px-Coat_of_Arms_of_UNR-1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84784"/>
            <a:ext cx="4184616" cy="4752528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81128"/>
            <a:ext cx="8496944" cy="1503040"/>
          </a:xfrm>
        </p:spPr>
        <p:txBody>
          <a:bodyPr>
            <a:noAutofit/>
          </a:bodyPr>
          <a:lstStyle/>
          <a:p>
            <a:r>
              <a:rPr lang="uk-UA" sz="8800" b="1" u="sng" dirty="0" smtClean="0">
                <a:solidFill>
                  <a:schemeClr val="accent4">
                    <a:lumMod val="50000"/>
                  </a:schemeClr>
                </a:solidFill>
              </a:rPr>
              <a:t>Дякую за увагу.</a:t>
            </a:r>
            <a:endParaRPr lang="uk-UA" sz="88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260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ІІ Універсал </vt:lpstr>
      <vt:lpstr>Слайд 2</vt:lpstr>
      <vt:lpstr>   Умови </vt:lpstr>
      <vt:lpstr>II Універсал проголошено на сесії Української Центральної Ради…</vt:lpstr>
      <vt:lpstr>Слайд 5</vt:lpstr>
      <vt:lpstr>Слайд 6</vt:lpstr>
      <vt:lpstr>Слайд 7</vt:lpstr>
      <vt:lpstr>Слайд 8</vt:lpstr>
      <vt:lpstr>Дякую за увагу.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ІІ Універсал </dc:title>
  <dc:creator>Маша</dc:creator>
  <cp:lastModifiedBy>Маша</cp:lastModifiedBy>
  <cp:revision>5</cp:revision>
  <dcterms:created xsi:type="dcterms:W3CDTF">2013-12-21T13:05:17Z</dcterms:created>
  <dcterms:modified xsi:type="dcterms:W3CDTF">2013-12-21T13:47:03Z</dcterms:modified>
</cp:coreProperties>
</file>