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69" r:id="rId15"/>
    <p:sldId id="270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F629-C308-4A60-8C6B-27D000385160}" type="datetimeFigureOut">
              <a:rPr lang="ru-RU" smtClean="0"/>
              <a:pPr/>
              <a:t>16.09.2012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9BF8C8-1E10-439A-8E0B-98B67A5F2D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F629-C308-4A60-8C6B-27D000385160}" type="datetimeFigureOut">
              <a:rPr lang="ru-RU" smtClean="0"/>
              <a:pPr/>
              <a:t>16.09.2012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F8C8-1E10-439A-8E0B-98B67A5F2D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F629-C308-4A60-8C6B-27D000385160}" type="datetimeFigureOut">
              <a:rPr lang="ru-RU" smtClean="0"/>
              <a:pPr/>
              <a:t>16.09.2012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F8C8-1E10-439A-8E0B-98B67A5F2D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117F629-C308-4A60-8C6B-27D000385160}" type="datetimeFigureOut">
              <a:rPr lang="ru-RU" smtClean="0"/>
              <a:pPr/>
              <a:t>16.09.2012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39BF8C8-1E10-439A-8E0B-98B67A5F2D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F629-C308-4A60-8C6B-27D000385160}" type="datetimeFigureOut">
              <a:rPr lang="ru-RU" smtClean="0"/>
              <a:pPr/>
              <a:t>16.09.2012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F8C8-1E10-439A-8E0B-98B67A5F2D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F629-C308-4A60-8C6B-27D000385160}" type="datetimeFigureOut">
              <a:rPr lang="ru-RU" smtClean="0"/>
              <a:pPr/>
              <a:t>16.09.2012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F8C8-1E10-439A-8E0B-98B67A5F2D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F8C8-1E10-439A-8E0B-98B67A5F2D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F629-C308-4A60-8C6B-27D000385160}" type="datetimeFigureOut">
              <a:rPr lang="ru-RU" smtClean="0"/>
              <a:pPr/>
              <a:t>16.09.2012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F629-C308-4A60-8C6B-27D000385160}" type="datetimeFigureOut">
              <a:rPr lang="ru-RU" smtClean="0"/>
              <a:pPr/>
              <a:t>16.09.2012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F8C8-1E10-439A-8E0B-98B67A5F2D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F629-C308-4A60-8C6B-27D000385160}" type="datetimeFigureOut">
              <a:rPr lang="ru-RU" smtClean="0"/>
              <a:pPr/>
              <a:t>16.09.2012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BF8C8-1E10-439A-8E0B-98B67A5F2D4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117F629-C308-4A60-8C6B-27D000385160}" type="datetimeFigureOut">
              <a:rPr lang="ru-RU" smtClean="0"/>
              <a:pPr/>
              <a:t>16.09.2012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9BF8C8-1E10-439A-8E0B-98B67A5F2D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F629-C308-4A60-8C6B-27D000385160}" type="datetimeFigureOut">
              <a:rPr lang="ru-RU" smtClean="0"/>
              <a:pPr/>
              <a:t>16.09.2012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9BF8C8-1E10-439A-8E0B-98B67A5F2D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117F629-C308-4A60-8C6B-27D000385160}" type="datetimeFigureOut">
              <a:rPr lang="ru-RU" smtClean="0"/>
              <a:pPr/>
              <a:t>16.09.2012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39BF8C8-1E10-439A-8E0B-98B67A5F2D4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86512" y="5286388"/>
            <a:ext cx="2590760" cy="1143000"/>
          </a:xfrm>
        </p:spPr>
        <p:txBody>
          <a:bodyPr/>
          <a:lstStyle/>
          <a:p>
            <a:r>
              <a:rPr lang="uk-UA" dirty="0" smtClean="0"/>
              <a:t>Виконала :</a:t>
            </a:r>
            <a:br>
              <a:rPr lang="uk-UA" dirty="0" smtClean="0"/>
            </a:br>
            <a:r>
              <a:rPr lang="uk-UA" dirty="0" smtClean="0"/>
              <a:t>уч. 11 класу</a:t>
            </a:r>
            <a:br>
              <a:rPr lang="uk-UA" dirty="0" smtClean="0"/>
            </a:br>
            <a:r>
              <a:rPr lang="uk-UA" dirty="0" smtClean="0"/>
              <a:t>Чорнобаєва О.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857232"/>
            <a:ext cx="7143800" cy="1428760"/>
          </a:xfrm>
        </p:spPr>
        <p:txBody>
          <a:bodyPr/>
          <a:lstStyle/>
          <a:p>
            <a:r>
              <a:rPr lang="uk-UA" sz="7200" b="1" dirty="0" smtClean="0"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  <a:reflection blurRad="6350" stA="60000" endA="900" endPos="58000" dir="5400000" sy="-100000" algn="bl" rotWithShape="0"/>
                </a:effectLst>
                <a:latin typeface="Gabriola" pitchFamily="82" charset="0"/>
              </a:rPr>
              <a:t>“ Окупаційний режим в Україні ”</a:t>
            </a:r>
            <a:endParaRPr lang="ru-RU" sz="7200" b="1" dirty="0">
              <a:effectLst>
                <a:innerShdw blurRad="50800" dist="25400" dir="13500000">
                  <a:srgbClr val="000000">
                    <a:alpha val="70000"/>
                  </a:srgbClr>
                </a:innerShdw>
                <a:reflection blurRad="6350" stA="60000" endA="900" endPos="58000" dir="5400000" sy="-100000" algn="bl" rotWithShape="0"/>
              </a:effectLst>
              <a:latin typeface="Gabriola" pitchFamily="82" charset="0"/>
            </a:endParaRPr>
          </a:p>
        </p:txBody>
      </p:sp>
      <p:pic>
        <p:nvPicPr>
          <p:cNvPr id="4" name="Рисунок 3" descr="bad42e1812a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285992"/>
            <a:ext cx="6127467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786478"/>
          </a:xfrm>
        </p:spPr>
        <p:txBody>
          <a:bodyPr>
            <a:noAutofit/>
          </a:bodyPr>
          <a:lstStyle/>
          <a:p>
            <a:r>
              <a:rPr lang="uk-UA" sz="4800" dirty="0" smtClean="0">
                <a:latin typeface="Gabriola" pitchFamily="82" charset="0"/>
              </a:rPr>
              <a:t>Німецька влада обклала місцеве населення надмірно важкими податками. Окрім офіційних податків, гітлерівці часто відбирали у людей останні продукти харчування, одяг та взуття. Нещадно грабували музеї, картинні галереї, бібліотеки.</a:t>
            </a:r>
            <a:endParaRPr lang="ru-RU" sz="4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401080" cy="6143668"/>
          </a:xfrm>
        </p:spPr>
        <p:txBody>
          <a:bodyPr>
            <a:noAutofit/>
          </a:bodyPr>
          <a:lstStyle/>
          <a:p>
            <a:r>
              <a:rPr lang="uk-UA" sz="4800" dirty="0" smtClean="0">
                <a:latin typeface="Gabriola" pitchFamily="82" charset="0"/>
              </a:rPr>
              <a:t>На захопленій території впроваджувався так званий “ новий порядок ”. Нацисти повернули окремі підприємства колишнім власникам, дозволили приватним особам відкривати магазини, ресторани, майстерні. Водночас німецька влада роздавала людям продукти харчування.</a:t>
            </a:r>
            <a:endParaRPr lang="ru-RU" sz="4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рпр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428604"/>
            <a:ext cx="8143932" cy="6053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txBody>
          <a:bodyPr>
            <a:noAutofit/>
          </a:bodyPr>
          <a:lstStyle/>
          <a:p>
            <a:r>
              <a:rPr lang="uk-UA" sz="5400" dirty="0" smtClean="0">
                <a:latin typeface="Gabriola" pitchFamily="82" charset="0"/>
              </a:rPr>
              <a:t>В умовах “ нового порядку ” німецька влада ділила людей на “ необхідне населення ” (німці з рейху, фольксдойчі й ті, хто працював на них) і “ зайвих їдців ” (євреї, місцеві жителі великих українських міст).</a:t>
            </a:r>
            <a:endParaRPr lang="ru-RU" sz="54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29354"/>
          </a:xfrm>
        </p:spPr>
        <p:txBody>
          <a:bodyPr>
            <a:noAutofit/>
          </a:bodyPr>
          <a:lstStyle/>
          <a:p>
            <a:r>
              <a:rPr lang="uk-UA" sz="4800" dirty="0" smtClean="0">
                <a:latin typeface="Gabriola" pitchFamily="82" charset="0"/>
              </a:rPr>
              <a:t>У містах та інших населених пунктах вводилася комендантська година, тобто заборона з</a:t>
            </a:r>
            <a:r>
              <a:rPr lang="en-US" sz="4800" dirty="0" smtClean="0">
                <a:latin typeface="Gabriola" pitchFamily="82" charset="0"/>
              </a:rPr>
              <a:t>`</a:t>
            </a:r>
            <a:r>
              <a:rPr lang="uk-UA" sz="4800" dirty="0" smtClean="0">
                <a:latin typeface="Gabriola" pitchFamily="82" charset="0"/>
              </a:rPr>
              <a:t>являтися місцевим мешканцям на вулицях з 18- ї години вечора до 5-ї ранку, порушників розстрілювали.</a:t>
            </a:r>
            <a:endParaRPr lang="ru-RU" sz="4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8202529c3da62b7c0a6164f05e_prev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7" y="500042"/>
            <a:ext cx="8450811" cy="5715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Autofit/>
          </a:bodyPr>
          <a:lstStyle/>
          <a:p>
            <a:r>
              <a:rPr lang="uk-UA" sz="4800" dirty="0" smtClean="0">
                <a:latin typeface="Gabriola" pitchFamily="82" charset="0"/>
              </a:rPr>
              <a:t>Значна частина бійців потрапила в полон і опинилася у створених німцями концентраційних таборах. У радянських військовополонених нацисти вбачали потенційну  загрозу для окупаційного режиму і створювали в таборах нестерпні умови , аби прискорити масову загибель в</a:t>
            </a:r>
            <a:r>
              <a:rPr lang="en-US" sz="4800" dirty="0" smtClean="0">
                <a:latin typeface="Gabriola" pitchFamily="82" charset="0"/>
              </a:rPr>
              <a:t>`</a:t>
            </a:r>
            <a:r>
              <a:rPr lang="uk-UA" sz="4800" dirty="0" smtClean="0">
                <a:latin typeface="Gabriola" pitchFamily="82" charset="0"/>
              </a:rPr>
              <a:t>язнів .</a:t>
            </a:r>
            <a:endParaRPr lang="ru-RU" sz="4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942_1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571480"/>
            <a:ext cx="8168437" cy="5429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24520"/>
          </a:xfrm>
        </p:spPr>
        <p:txBody>
          <a:bodyPr>
            <a:normAutofit/>
          </a:bodyPr>
          <a:lstStyle/>
          <a:p>
            <a:r>
              <a:rPr lang="uk-UA" sz="4800" dirty="0" smtClean="0">
                <a:latin typeface="Gabriola" pitchFamily="82" charset="0"/>
              </a:rPr>
              <a:t>Особливу увагу окупанти приділяли знищенню єврейського населення. Ця політика дістала назву – голокост. Прийшовши до влади, гітлерівці проголосили, що кожен єврей – ворог Німеччини.</a:t>
            </a:r>
            <a:endParaRPr lang="ru-RU" sz="4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57916"/>
          </a:xfrm>
        </p:spPr>
        <p:txBody>
          <a:bodyPr>
            <a:noAutofit/>
          </a:bodyPr>
          <a:lstStyle/>
          <a:p>
            <a:r>
              <a:rPr lang="uk-UA" sz="4800" dirty="0" smtClean="0">
                <a:latin typeface="Gabriola" pitchFamily="82" charset="0"/>
              </a:rPr>
              <a:t>Тільки 29 і 30 вересня 1941 року нацисти вбили у Бабиному Яру 33 731 єврея. Плануючи акції масового знищення євреїв, гітлерівці створювали спеціальні місця їхньої концентрації – гетто. В Україні таких налічувалося кілька десятків.</a:t>
            </a:r>
            <a:endParaRPr lang="ru-RU" sz="4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5929354"/>
          </a:xfrm>
        </p:spPr>
        <p:txBody>
          <a:bodyPr>
            <a:noAutofit/>
          </a:bodyPr>
          <a:lstStyle/>
          <a:p>
            <a:r>
              <a:rPr lang="uk-UA" sz="5400" dirty="0" smtClean="0">
                <a:latin typeface="Gabriola" pitchFamily="82" charset="0"/>
              </a:rPr>
              <a:t>Протягом одного року вся територія України була окупована нацистами. Намагаючись налагодити управління й експлуатацію окупованої України, німці розподілили її на кілька зон.</a:t>
            </a:r>
            <a:endParaRPr lang="ru-RU" sz="54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Яка була головна ідея плану </a:t>
            </a:r>
            <a:r>
              <a:rPr lang="uk-UA" sz="3600" dirty="0" err="1" smtClean="0"/>
              <a:t>“Ост”</a:t>
            </a:r>
            <a:r>
              <a:rPr lang="uk-UA" sz="3600" dirty="0" smtClean="0"/>
              <a:t> ?</a:t>
            </a:r>
          </a:p>
          <a:p>
            <a:r>
              <a:rPr lang="uk-UA" sz="3600" dirty="0" smtClean="0"/>
              <a:t>Кого називали </a:t>
            </a:r>
            <a:r>
              <a:rPr lang="uk-UA" sz="3600" i="1" dirty="0" smtClean="0"/>
              <a:t>фольксдойчами</a:t>
            </a:r>
            <a:r>
              <a:rPr lang="uk-UA" sz="3600" dirty="0" smtClean="0"/>
              <a:t>?</a:t>
            </a:r>
          </a:p>
          <a:p>
            <a:r>
              <a:rPr lang="uk-UA" sz="3600" dirty="0" smtClean="0"/>
              <a:t>Як люди жили в умовах </a:t>
            </a:r>
            <a:r>
              <a:rPr lang="uk-UA" sz="3600" dirty="0" err="1" smtClean="0"/>
              <a:t>“</a:t>
            </a:r>
            <a:r>
              <a:rPr lang="uk-UA" sz="3600" i="1" dirty="0" err="1" smtClean="0"/>
              <a:t>нового</a:t>
            </a:r>
            <a:r>
              <a:rPr lang="uk-UA" sz="3600" i="1" dirty="0" smtClean="0"/>
              <a:t> </a:t>
            </a:r>
            <a:r>
              <a:rPr lang="uk-UA" sz="3600" i="1" dirty="0" err="1" smtClean="0"/>
              <a:t>порядку</a:t>
            </a:r>
            <a:r>
              <a:rPr lang="uk-UA" sz="3600" dirty="0" err="1" smtClean="0"/>
              <a:t>”</a:t>
            </a:r>
            <a:r>
              <a:rPr lang="uk-UA" sz="3600" dirty="0" smtClean="0"/>
              <a:t>?</a:t>
            </a:r>
          </a:p>
          <a:p>
            <a:r>
              <a:rPr lang="uk-UA" sz="3600" dirty="0" smtClean="0"/>
              <a:t>Що таке </a:t>
            </a:r>
            <a:r>
              <a:rPr lang="uk-UA" sz="3600" i="1" dirty="0" smtClean="0"/>
              <a:t>голокост?</a:t>
            </a:r>
            <a:endParaRPr lang="ru-RU" sz="36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8756image_2_fmt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85728"/>
            <a:ext cx="8492772" cy="61436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381644"/>
          </a:xfrm>
        </p:spPr>
        <p:txBody>
          <a:bodyPr>
            <a:normAutofit/>
          </a:bodyPr>
          <a:lstStyle/>
          <a:p>
            <a:r>
              <a:rPr lang="uk-UA" sz="4800" dirty="0" smtClean="0">
                <a:latin typeface="Gabriola" pitchFamily="82" charset="0"/>
              </a:rPr>
              <a:t>На окупованій території німецькі загарбники розпочали втілення плану “ Ост “, генеральною ідеєю якого була депортація слов</a:t>
            </a:r>
            <a:r>
              <a:rPr lang="en-US" sz="4800" dirty="0" smtClean="0">
                <a:latin typeface="Gabriola" pitchFamily="82" charset="0"/>
              </a:rPr>
              <a:t>`</a:t>
            </a:r>
            <a:r>
              <a:rPr lang="uk-UA" sz="4800" dirty="0" smtClean="0">
                <a:latin typeface="Gabriola" pitchFamily="82" charset="0"/>
              </a:rPr>
              <a:t>янського населення до Сибіру.</a:t>
            </a:r>
            <a:endParaRPr lang="ru-RU" sz="4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06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428604"/>
            <a:ext cx="7858180" cy="59670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Autofit/>
          </a:bodyPr>
          <a:lstStyle/>
          <a:p>
            <a:r>
              <a:rPr lang="uk-UA" sz="4400" dirty="0" smtClean="0">
                <a:latin typeface="Gabriola" pitchFamily="82" charset="0"/>
              </a:rPr>
              <a:t>Нацистська верхівка, не чекаючи завершення війни, взялася активно проводити онімечення українських земель. По всій окупованій території німецька влада проводила перепис місцевих жителів німецького походження, так званих “ фольксдойчів ”, яких всіляко підтримувала.</a:t>
            </a:r>
            <a:endParaRPr lang="ru-RU" sz="44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38768"/>
          </a:xfrm>
        </p:spPr>
        <p:txBody>
          <a:bodyPr>
            <a:normAutofit/>
          </a:bodyPr>
          <a:lstStyle/>
          <a:p>
            <a:r>
              <a:rPr lang="uk-UA" sz="5400" dirty="0" smtClean="0">
                <a:latin typeface="Gabriola" pitchFamily="82" charset="0"/>
              </a:rPr>
              <a:t>Німецька влада здійснювала в Україні політику нещадної економічної експлуатації. Вона взяла на облік усі промислові підприємства і намагалася відновити їх для потреб рейху.</a:t>
            </a:r>
            <a:endParaRPr lang="ru-RU" sz="54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5810272"/>
          </a:xfrm>
        </p:spPr>
        <p:txBody>
          <a:bodyPr>
            <a:noAutofit/>
          </a:bodyPr>
          <a:lstStyle/>
          <a:p>
            <a:r>
              <a:rPr lang="uk-UA" sz="4800" dirty="0" smtClean="0">
                <a:latin typeface="Gabriola" pitchFamily="82" charset="0"/>
              </a:rPr>
              <a:t>Важливим економічним ресурсом  для окупантів стало  багатомільйонне населення України. Вже 5 серпня 1941 р. було видано наказ про запровадження трудової повинності в окупованих східних областях. Спочатку залучалися люди віком від 18 до 45 років, а згодом вже від 14 до 65 років.</a:t>
            </a:r>
            <a:endParaRPr lang="ru-RU" sz="48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04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428604"/>
            <a:ext cx="4643470" cy="33134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Содержимое 3" descr="15.gi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058" y="3071810"/>
            <a:ext cx="4867002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254</TotalTime>
  <Words>441</Words>
  <Application>Microsoft Office PowerPoint</Application>
  <PresentationFormat>Экран (4:3)</PresentationFormat>
  <Paragraphs>18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Бумажная</vt:lpstr>
      <vt:lpstr>“ Окупаційний режим в Україні ”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17</cp:revision>
  <dcterms:created xsi:type="dcterms:W3CDTF">2012-09-12T18:26:28Z</dcterms:created>
  <dcterms:modified xsi:type="dcterms:W3CDTF">2012-09-16T18:08:40Z</dcterms:modified>
</cp:coreProperties>
</file>