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88" d="100"/>
          <a:sy n="88" d="100"/>
        </p:scale>
        <p:origin x="-134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610B-E4D6-4C21-B233-AA3C67B8DB1B}" type="datetimeFigureOut">
              <a:rPr lang="uk-UA" smtClean="0"/>
              <a:t>26.11.2013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28D44-68B5-48BA-ACF9-E21D604656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28D44-68B5-48BA-ACF9-E21D60465645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28D44-68B5-48BA-ACF9-E21D60465645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44" y="4214818"/>
            <a:ext cx="8001056" cy="1828800"/>
          </a:xfrm>
        </p:spPr>
        <p:txBody>
          <a:bodyPr/>
          <a:lstStyle/>
          <a:p>
            <a:r>
              <a:rPr lang="uk-UA" sz="6000" dirty="0" err="1" smtClean="0"/>
              <a:t>Косигінські</a:t>
            </a:r>
            <a:r>
              <a:rPr lang="uk-UA" sz="6000" dirty="0" smtClean="0"/>
              <a:t> реформи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uk-UA" dirty="0" smtClean="0"/>
              <a:t>Виконала учениця 11-А класу</a:t>
            </a:r>
          </a:p>
          <a:p>
            <a:pPr algn="r"/>
            <a:r>
              <a:rPr lang="uk-UA" dirty="0" smtClean="0"/>
              <a:t>Очеретяна </a:t>
            </a:r>
            <a:r>
              <a:rPr lang="uk-UA" dirty="0" err="1" smtClean="0"/>
              <a:t>Каріна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 наслідки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929750" cy="5257800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Але з другого </a:t>
            </a:r>
            <a:r>
              <a:rPr lang="uk-UA" sz="2000" dirty="0" smtClean="0"/>
              <a:t>боку:</a:t>
            </a:r>
          </a:p>
          <a:p>
            <a:r>
              <a:rPr lang="uk-UA" sz="2000" dirty="0" smtClean="0"/>
              <a:t> </a:t>
            </a:r>
            <a:r>
              <a:rPr lang="uk-UA" sz="2000" dirty="0" smtClean="0"/>
              <a:t>збереглося централізоване планування і регламентація сільськогосподарського виробництва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 </a:t>
            </a:r>
            <a:r>
              <a:rPr lang="uk-UA" sz="2000" dirty="0" smtClean="0"/>
              <a:t>не діяли економічні стимули для підвищення продуктивності праці та якості продукції, що випускалася; </a:t>
            </a:r>
            <a:endParaRPr lang="uk-UA" sz="2000" dirty="0" smtClean="0"/>
          </a:p>
          <a:p>
            <a:r>
              <a:rPr lang="uk-UA" sz="2000" dirty="0" smtClean="0"/>
              <a:t>продовжувалося </a:t>
            </a:r>
            <a:r>
              <a:rPr lang="uk-UA" sz="2000" dirty="0" smtClean="0"/>
              <a:t>адміністрування і некомпетентне втручання партійного керівництва у справи колгоспів і радгоспів. </a:t>
            </a:r>
            <a:endParaRPr lang="uk-UA" sz="2000" dirty="0" smtClean="0"/>
          </a:p>
          <a:p>
            <a:r>
              <a:rPr lang="uk-UA" sz="2000" dirty="0" smtClean="0"/>
              <a:t>збільшувався </a:t>
            </a:r>
            <a:r>
              <a:rPr lang="uk-UA" sz="2000" dirty="0" smtClean="0"/>
              <a:t>апарат управління сільським господарством. </a:t>
            </a:r>
            <a:endParaRPr lang="uk-UA" sz="2000" dirty="0" smtClean="0"/>
          </a:p>
          <a:p>
            <a:r>
              <a:rPr lang="en-US" sz="2000" dirty="0" smtClean="0"/>
              <a:t>He </a:t>
            </a:r>
            <a:r>
              <a:rPr lang="uk-UA" sz="2000" dirty="0" smtClean="0"/>
              <a:t>виправдалися надії на кооперування і спеціалізацію господарств. </a:t>
            </a:r>
            <a:r>
              <a:rPr lang="uk-UA" sz="2000" dirty="0" smtClean="0"/>
              <a:t>Хімізація </a:t>
            </a:r>
            <a:r>
              <a:rPr lang="uk-UA" sz="2000" dirty="0" smtClean="0"/>
              <a:t>і меліорація не дали очікуваних результатів</a:t>
            </a:r>
            <a:r>
              <a:rPr lang="uk-UA" sz="2000" dirty="0" smtClean="0"/>
              <a:t>.</a:t>
            </a:r>
          </a:p>
          <a:p>
            <a:pPr>
              <a:buNone/>
            </a:pPr>
            <a:endParaRPr lang="uk-UA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1965 р</a:t>
            </a:r>
            <a:r>
              <a:rPr lang="ru-RU" sz="2400" dirty="0" smtClean="0"/>
              <a:t>. (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пленумі</a:t>
            </a:r>
            <a:r>
              <a:rPr lang="ru-RU" sz="2400" dirty="0" smtClean="0"/>
              <a:t> ЦК КПРС)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. 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реформ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/>
              <a:t>зводилися</a:t>
            </a:r>
            <a:r>
              <a:rPr lang="ru-RU" sz="2400" dirty="0" smtClean="0"/>
              <a:t> до такого</a:t>
            </a:r>
            <a:r>
              <a:rPr lang="ru-RU" sz="2400" dirty="0" smtClean="0"/>
              <a:t>:</a:t>
            </a:r>
          </a:p>
          <a:p>
            <a:r>
              <a:rPr lang="uk-UA" sz="2000" dirty="0" smtClean="0"/>
              <a:t>оцінка діяльності промислових підприємств повинна була здійснюватися не за валовими показниками зробленої продукції, а за її реалізацією;</a:t>
            </a:r>
          </a:p>
          <a:p>
            <a:r>
              <a:rPr lang="uk-UA" sz="2000" dirty="0" smtClean="0"/>
              <a:t> </a:t>
            </a:r>
            <a:r>
              <a:rPr lang="uk-UA" sz="2000" dirty="0" smtClean="0"/>
              <a:t>скорочення обов'язкових планових показників, що доводилися до підприємств із центру, зміцнення їхнього госпрозрахунку, підвищення самостійності, збереження в розпорядженні підприємств більшої частини прибутку;</a:t>
            </a:r>
          </a:p>
          <a:p>
            <a:r>
              <a:rPr lang="uk-UA" sz="2000" dirty="0" smtClean="0"/>
              <a:t> </a:t>
            </a:r>
            <a:r>
              <a:rPr lang="uk-UA" sz="2000" dirty="0" smtClean="0"/>
              <a:t>ліквідація раднаргоспів і здійснення переходу від територіальної системи керівництва до галузевої (відновлення міністерств і відомств);</a:t>
            </a:r>
          </a:p>
          <a:p>
            <a:r>
              <a:rPr lang="uk-UA" sz="2000" dirty="0" smtClean="0"/>
              <a:t>реформи </a:t>
            </a:r>
            <a:r>
              <a:rPr lang="uk-UA" sz="2000" dirty="0" smtClean="0"/>
              <a:t>спрямовувалися на посилення економічного стимулювання і підвищення матеріальної зацікавленості трудових колективів у цілому й окремих трудящих.</a:t>
            </a:r>
          </a:p>
          <a:p>
            <a:endParaRPr lang="uk-UA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53400" cy="9906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 результати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304324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На 1968 р. у СРСР на нові економічні умови діяльності перейшло близько 27 тис. підприємств. Намітилося зростання продуктивності праці. Збільшувалися фонди суспільного споживання, почали вирішуватися деякі соціальні проблеми. </a:t>
            </a:r>
            <a:endParaRPr lang="uk-UA" dirty="0" smtClean="0"/>
          </a:p>
          <a:p>
            <a:pPr>
              <a:buNone/>
            </a:pPr>
            <a:r>
              <a:rPr lang="uk-UA" sz="3200" dirty="0" smtClean="0"/>
              <a:t>!</a:t>
            </a:r>
            <a:r>
              <a:rPr lang="uk-UA" dirty="0" smtClean="0"/>
              <a:t> Однак </a:t>
            </a:r>
            <a:r>
              <a:rPr lang="uk-UA" dirty="0" smtClean="0"/>
              <a:t>уже в 70-ті </a:t>
            </a:r>
            <a:r>
              <a:rPr lang="en-US" dirty="0" smtClean="0"/>
              <a:t>pp. </a:t>
            </a:r>
            <a:r>
              <a:rPr lang="uk-UA" dirty="0" smtClean="0"/>
              <a:t>реформи в промисловості пішли на 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</a:t>
            </a:r>
            <a:r>
              <a:rPr lang="uk-UA" i="1" dirty="0" smtClean="0"/>
              <a:t>; </a:t>
            </a:r>
            <a:r>
              <a:rPr lang="uk-UA" dirty="0" smtClean="0"/>
              <a:t>сповільнилися темпи економічного росту, розвиток промисловості продовжував здійснюватися на 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екстенсивній 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 </a:t>
            </a:r>
            <a:r>
              <a:rPr lang="uk-UA" i="1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краху реформ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500174"/>
            <a:ext cx="9072594" cy="5257800"/>
          </a:xfrm>
        </p:spPr>
        <p:txBody>
          <a:bodyPr/>
          <a:lstStyle/>
          <a:p>
            <a:r>
              <a:rPr lang="ru-RU" sz="1800" dirty="0" err="1" smtClean="0"/>
              <a:t>Здійснювані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</a:t>
            </a:r>
            <a:r>
              <a:rPr lang="ru-RU" sz="1800" dirty="0" smtClean="0"/>
              <a:t>не </a:t>
            </a:r>
            <a:r>
              <a:rPr lang="ru-RU" sz="1800" dirty="0" err="1" smtClean="0"/>
              <a:t>торкалися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відносин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проводилися</a:t>
            </a:r>
            <a:r>
              <a:rPr lang="ru-RU" sz="1800" dirty="0" smtClean="0"/>
              <a:t> строго в рамках </a:t>
            </a:r>
            <a:r>
              <a:rPr lang="ru-RU" sz="1800" dirty="0" err="1" smtClean="0"/>
              <a:t>командно-адміністративної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економічні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доповнені</a:t>
            </a:r>
            <a:r>
              <a:rPr lang="ru-RU" sz="1800" dirty="0" smtClean="0"/>
              <a:t> реформами </a:t>
            </a:r>
            <a:r>
              <a:rPr lang="ru-RU" sz="1800" dirty="0" err="1" smtClean="0"/>
              <a:t>політичної</a:t>
            </a:r>
            <a:r>
              <a:rPr lang="ru-RU" sz="1800" dirty="0" smtClean="0"/>
              <a:t> 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, а </a:t>
            </a:r>
            <a:r>
              <a:rPr lang="ru-RU" sz="1800" dirty="0" err="1" smtClean="0"/>
              <a:t>навпаки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проводилися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згортання</a:t>
            </a:r>
            <a:r>
              <a:rPr lang="ru-RU" sz="1800" dirty="0" smtClean="0"/>
              <a:t> </a:t>
            </a:r>
            <a:r>
              <a:rPr lang="ru-RU" sz="1800" dirty="0" err="1" smtClean="0"/>
              <a:t>демократизації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намітилася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другій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половині</a:t>
            </a:r>
            <a:r>
              <a:rPr lang="ru-RU" sz="1800" dirty="0" smtClean="0"/>
              <a:t> 1950-х </a:t>
            </a:r>
            <a:r>
              <a:rPr lang="ru-RU" sz="1800" dirty="0" err="1" smtClean="0"/>
              <a:t>pp</a:t>
            </a:r>
            <a:r>
              <a:rPr lang="ru-RU" sz="1800" dirty="0" smtClean="0"/>
              <a:t>.;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проводилися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партійно-господарським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апаратом</a:t>
            </a:r>
            <a:r>
              <a:rPr lang="ru-RU" sz="1800" dirty="0" smtClean="0"/>
              <a:t>, </a:t>
            </a:r>
            <a:r>
              <a:rPr lang="ru-RU" sz="1800" dirty="0" err="1" smtClean="0"/>
              <a:t>сформованим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в </a:t>
            </a:r>
            <a:r>
              <a:rPr lang="ru-RU" sz="1800" dirty="0" err="1" smtClean="0"/>
              <a:t>сталінську</a:t>
            </a:r>
            <a:r>
              <a:rPr lang="ru-RU" sz="1800" dirty="0" smtClean="0"/>
              <a:t> </a:t>
            </a:r>
            <a:r>
              <a:rPr lang="ru-RU" sz="1800" dirty="0" err="1" smtClean="0"/>
              <a:t>епоху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характерних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адміністративно-командних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керування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найважливіші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задачі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вирішувалися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екстенсивній</a:t>
            </a:r>
            <a:r>
              <a:rPr lang="ru-RU" sz="1800" dirty="0" smtClean="0"/>
              <a:t>, а не на </a:t>
            </a:r>
            <a:r>
              <a:rPr lang="ru-RU" sz="1800" dirty="0" err="1" smtClean="0"/>
              <a:t>інтенсивній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 </a:t>
            </a:r>
            <a:r>
              <a:rPr lang="ru-RU" sz="1800" dirty="0" err="1" smtClean="0"/>
              <a:t>мілітаризація</a:t>
            </a:r>
            <a:r>
              <a:rPr lang="ru-RU" sz="1800" dirty="0" smtClean="0"/>
              <a:t> </a:t>
            </a:r>
            <a:r>
              <a:rPr lang="ru-RU" sz="1800" dirty="0" err="1" smtClean="0"/>
              <a:t>економіки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величезні</a:t>
            </a:r>
            <a:r>
              <a:rPr lang="ru-RU" sz="1800" dirty="0" smtClean="0"/>
              <a:t> потреби </a:t>
            </a:r>
            <a:r>
              <a:rPr lang="ru-RU" sz="1800" dirty="0" err="1" smtClean="0"/>
              <a:t>військово-промислового</a:t>
            </a:r>
            <a:r>
              <a:rPr lang="ru-RU" sz="1800" dirty="0" smtClean="0"/>
              <a:t> комплексу </a:t>
            </a:r>
            <a:r>
              <a:rPr lang="ru-RU" sz="1800" dirty="0" smtClean="0"/>
              <a:t>в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наростання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міжнародній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арені</a:t>
            </a:r>
            <a:r>
              <a:rPr lang="ru-RU" sz="1800" dirty="0" smtClean="0"/>
              <a:t> гонки </a:t>
            </a:r>
            <a:r>
              <a:rPr lang="ru-RU" sz="1800" dirty="0" err="1" smtClean="0"/>
              <a:t>озброєнь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відволікали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ресурси</a:t>
            </a:r>
            <a:r>
              <a:rPr lang="ru-RU" sz="1800" dirty="0" smtClean="0"/>
              <a:t> (</a:t>
            </a:r>
            <a:r>
              <a:rPr lang="ru-RU" sz="1800" dirty="0" err="1" smtClean="0"/>
              <a:t>фінансові</a:t>
            </a:r>
            <a:r>
              <a:rPr lang="ru-RU" sz="1800" dirty="0" smtClean="0"/>
              <a:t>, </a:t>
            </a:r>
            <a:r>
              <a:rPr lang="ru-RU" sz="1800" dirty="0" err="1" smtClean="0"/>
              <a:t>трудові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ті</a:t>
            </a:r>
            <a:r>
              <a:rPr lang="ru-RU" sz="1800" dirty="0" smtClean="0"/>
              <a:t> </a:t>
            </a:r>
            <a:r>
              <a:rPr lang="ru-RU" sz="1800" dirty="0" err="1" smtClean="0"/>
              <a:t>ін</a:t>
            </a:r>
            <a:r>
              <a:rPr lang="ru-RU" sz="1800" dirty="0" smtClean="0"/>
              <a:t>.), </a:t>
            </a:r>
            <a:r>
              <a:rPr lang="ru-RU" sz="1800" dirty="0" err="1" smtClean="0"/>
              <a:t>катастрофічно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відбивалися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реформаторській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у </a:t>
            </a:r>
            <a:r>
              <a:rPr lang="ru-RU" sz="1800" dirty="0" err="1" smtClean="0"/>
              <a:t>підсумку</a:t>
            </a:r>
            <a:r>
              <a:rPr lang="ru-RU" sz="1800" dirty="0" smtClean="0"/>
              <a:t> </a:t>
            </a:r>
            <a:r>
              <a:rPr lang="ru-RU" sz="1800" dirty="0" err="1" smtClean="0"/>
              <a:t>зводили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нанівець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Керівництвом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 за одним </a:t>
            </a:r>
            <a:r>
              <a:rPr lang="ru-RU" sz="1800" dirty="0" err="1" smtClean="0"/>
              <a:t>ухвалювалися</a:t>
            </a:r>
            <a:r>
              <a:rPr lang="ru-RU" sz="1800" dirty="0" smtClean="0"/>
              <a:t> постанови,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вони не давали </a:t>
            </a:r>
            <a:r>
              <a:rPr lang="ru-RU" sz="1800" dirty="0" err="1" smtClean="0"/>
              <a:t>відчутних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результатів</a:t>
            </a:r>
            <a:r>
              <a:rPr lang="ru-RU" sz="180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Наслідки реформ для 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44958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     Уже </a:t>
            </a:r>
            <a:r>
              <a:rPr lang="uk-UA" sz="2000" dirty="0" smtClean="0"/>
              <a:t>на початку 70-х </a:t>
            </a:r>
            <a:r>
              <a:rPr lang="uk-UA" sz="2000" dirty="0" err="1" smtClean="0"/>
              <a:t>рр</a:t>
            </a:r>
            <a:r>
              <a:rPr lang="en-US" sz="2000" dirty="0" smtClean="0"/>
              <a:t>. </a:t>
            </a:r>
            <a:r>
              <a:rPr lang="uk-UA" sz="2000" dirty="0" smtClean="0"/>
              <a:t>все чіткіше виявлялися </a:t>
            </a: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 тенденції</a:t>
            </a:r>
            <a:r>
              <a:rPr lang="uk-UA" sz="2000" dirty="0" smtClean="0"/>
              <a:t> в економіці. Для України наслідки краху економічних реформ посилювалися насамперед тим, що </a:t>
            </a:r>
            <a:r>
              <a:rPr lang="uk-UA" sz="2000" dirty="0" smtClean="0"/>
              <a:t>республіка займала</a:t>
            </a:r>
            <a:r>
              <a:rPr lang="uk-UA" sz="2000" dirty="0" smtClean="0"/>
              <a:t> лідируючі позиції в СРСР за виробництвом промислової та сільськогосподарської продукції: в УРСР знаходилася одна з найпотужніших виробничих і матеріально-технічних баз країни, тут були зосереджені найбільші в СРСР підприємства військово-промислового комплексу (ВПК).</a:t>
            </a:r>
            <a:endParaRPr lang="uk-UA" sz="2000" dirty="0"/>
          </a:p>
        </p:txBody>
      </p:sp>
      <p:pic>
        <p:nvPicPr>
          <p:cNvPr id="25602" name="Picture 2" descr="http://malin-rda.gov.ua/images/21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857628"/>
            <a:ext cx="3771888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Наслідки реформ для 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1500174"/>
            <a:ext cx="9286908" cy="4495800"/>
          </a:xfrm>
        </p:spPr>
        <p:txBody>
          <a:bodyPr/>
          <a:lstStyle/>
          <a:p>
            <a:pPr algn="ctr">
              <a:buNone/>
            </a:pPr>
            <a:r>
              <a:rPr lang="uk-UA" sz="1600" dirty="0" smtClean="0"/>
              <a:t>Елементи госпрозрахунку в УРСР, як і в усій країні, жорстко придушувалися </a:t>
            </a:r>
            <a:r>
              <a:rPr lang="uk-UA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плановою економікою</a:t>
            </a:r>
            <a:r>
              <a:rPr lang="uk-UA" sz="1600" dirty="0" smtClean="0"/>
              <a:t>. 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краще були результати роботи підприємств у поточному році, тим вищі планові показники ставилися йому в майбутньому</a:t>
            </a:r>
            <a:r>
              <a:rPr lang="uk-UA" sz="1600" dirty="0" smtClean="0"/>
              <a:t>. Економіка України продовжувала розвиватися </a:t>
            </a:r>
            <a:r>
              <a:rPr lang="uk-UA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екстенсивним шляхом </a:t>
            </a:r>
            <a:r>
              <a:rPr lang="uk-UA" sz="1600" dirty="0" smtClean="0"/>
              <a:t>за рахунок залучення нових джерел сировини і робочої сили. Швидко застарівали основні виробничі фонди. В умовах світової енергетичної кризи (1973-1975 </a:t>
            </a:r>
            <a:r>
              <a:rPr lang="en-US" sz="1600" dirty="0" smtClean="0"/>
              <a:t>pp.), </a:t>
            </a:r>
            <a:r>
              <a:rPr lang="uk-UA" sz="1600" dirty="0" smtClean="0"/>
              <a:t>коли значно збільшився експорт енергоресурсів із СРСР, левина частка всіх капіталовкладень стала направлятися на освоєння нових родовищ нафти і газу в Сибіру і на Крайній Півночі, а не на модернізацію виробництва. Зростала собівартість виробленої продукції, що призводило до значного зниження її конкурентоздатності на світовому ринку.</a:t>
            </a:r>
          </a:p>
          <a:p>
            <a:pPr algn="ctr">
              <a:buNone/>
            </a:pPr>
            <a:r>
              <a:rPr lang="uk-UA" sz="1600" dirty="0" smtClean="0"/>
              <a:t>  70-ті </a:t>
            </a:r>
            <a:r>
              <a:rPr lang="uk-UA" sz="1600" dirty="0" smtClean="0"/>
              <a:t>- 80-ті </a:t>
            </a:r>
            <a:r>
              <a:rPr lang="en-US" sz="1600" dirty="0" smtClean="0"/>
              <a:t>pp. </a:t>
            </a:r>
            <a:r>
              <a:rPr lang="uk-UA" sz="1600" dirty="0" smtClean="0"/>
              <a:t>були відзначені подальшим наступом центру на національні інтереси союзних республік. Союзні міністерства і відомства на </a:t>
            </a:r>
            <a:r>
              <a:rPr lang="uk-UA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 розсуд використовували природні багатства і трудові ресурси України</a:t>
            </a:r>
            <a:r>
              <a:rPr lang="uk-UA" sz="1600" dirty="0" smtClean="0"/>
              <a:t>, монопольно вирішували питання капітального будівництва, асортименту продукції, що випускалася.</a:t>
            </a:r>
            <a:endParaRPr lang="uk-UA" sz="1600" dirty="0"/>
          </a:p>
        </p:txBody>
      </p:sp>
      <p:pic>
        <p:nvPicPr>
          <p:cNvPr id="31746" name="Picture 2" descr="http://alexzone.ru/wp-content/uploads/2011/09/MG_07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786322"/>
            <a:ext cx="305383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kty.ictv.ua/public/images/gallery/2012/03/26/thumbnail-2012032619411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4733">
            <a:off x="1873058" y="4754996"/>
            <a:ext cx="232173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Наслідки реформ для 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1500174"/>
            <a:ext cx="9215470" cy="4495800"/>
          </a:xfrm>
        </p:spPr>
        <p:txBody>
          <a:bodyPr/>
          <a:lstStyle/>
          <a:p>
            <a:pPr algn="ctr">
              <a:buNone/>
            </a:pPr>
            <a:r>
              <a:rPr lang="uk-UA" sz="1800" dirty="0" smtClean="0"/>
              <a:t>В Україні споруджувалися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гірничо-збагачувальні, трубні, металургійні заводи та </a:t>
            </a:r>
            <a:r>
              <a:rPr lang="uk-UA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іншіпромислові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гіганти</a:t>
            </a:r>
            <a:r>
              <a:rPr lang="uk-UA" sz="1800" dirty="0" smtClean="0"/>
              <a:t>. Нерідко вони будувалися за застарілими проектами і технологіями, що призводило до забруднення навколишнього середовища. У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Донбасі та Придніпров'ї </a:t>
            </a:r>
            <a:r>
              <a:rPr lang="uk-UA" sz="1800" dirty="0" smtClean="0"/>
              <a:t>(особливо в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Кривому Розі, Запоріжжі, Дніпропетровську, Дніпродзержинську, Донецьку, </a:t>
            </a:r>
            <a:r>
              <a:rPr lang="uk-UA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Жданові</a:t>
            </a:r>
            <a:r>
              <a:rPr lang="uk-UA" sz="1800" dirty="0" smtClean="0"/>
              <a:t>) рівень забруднення повітря набагато перевищував загальносоюзні показники. Інтенсивне будівництво хімічних комбінатів в Україні ще більш загострювали ці та інші проблеми. «Штучні моря» (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Київське, Кременчуцьке та інші водоймища</a:t>
            </a:r>
            <a:r>
              <a:rPr lang="uk-UA" sz="1800" dirty="0" smtClean="0"/>
              <a:t>) поглинули близько 1 </a:t>
            </a:r>
            <a:r>
              <a:rPr lang="uk-UA" sz="1800" dirty="0" err="1" smtClean="0"/>
              <a:t>млн</a:t>
            </a:r>
            <a:r>
              <a:rPr lang="uk-UA" sz="1800" dirty="0" smtClean="0"/>
              <a:t> гектарів родючих земель. Протягом короткого часу без серйозних економічних обґрунтувань на основі застарілих технологій в УРСР було побудовано кілька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атомних електростанцій</a:t>
            </a:r>
            <a:r>
              <a:rPr lang="uk-UA" sz="1800" dirty="0" smtClean="0"/>
              <a:t>, у тому числі в безпосередній близькості </a:t>
            </a:r>
            <a:r>
              <a:rPr lang="uk-UA" sz="1800" dirty="0" smtClean="0"/>
              <a:t>від </a:t>
            </a:r>
            <a:r>
              <a:rPr lang="uk-UA" sz="1800" dirty="0" smtClean="0"/>
              <a:t>великих міст (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Київ, Запоріжжя </a:t>
            </a:r>
            <a:r>
              <a:rPr lang="uk-UA" sz="1800" dirty="0" smtClean="0"/>
              <a:t>та ін</a:t>
            </a:r>
            <a:r>
              <a:rPr lang="uk-UA" sz="1800" dirty="0" smtClean="0"/>
              <a:t>.).</a:t>
            </a:r>
            <a:endParaRPr lang="uk-UA" sz="1800" dirty="0" smtClean="0"/>
          </a:p>
        </p:txBody>
      </p:sp>
      <p:pic>
        <p:nvPicPr>
          <p:cNvPr id="5" name="Picture 2" descr="http://www.rada.cherkassy.ua/_upload/y_e37d5c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436">
            <a:off x="4459882" y="4856581"/>
            <a:ext cx="238126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4495800"/>
          </a:xfrm>
        </p:spPr>
        <p:txBody>
          <a:bodyPr/>
          <a:lstStyle/>
          <a:p>
            <a:r>
              <a:rPr lang="ru-RU" sz="1800" dirty="0" smtClean="0"/>
              <a:t>Реформа повинна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подолання</a:t>
            </a:r>
            <a:r>
              <a:rPr lang="ru-RU" sz="1800" dirty="0" smtClean="0"/>
              <a:t> таких </a:t>
            </a:r>
            <a:r>
              <a:rPr lang="ru-RU" sz="1800" dirty="0" err="1" smtClean="0"/>
              <a:t>негативних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економіки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потреби у </a:t>
            </a:r>
            <a:r>
              <a:rPr lang="ru-RU" sz="1800" dirty="0" err="1" smtClean="0"/>
              <a:t>капіталовкладеннях</a:t>
            </a:r>
            <a:r>
              <a:rPr lang="ru-RU" sz="1800" dirty="0" smtClean="0"/>
              <a:t>, </a:t>
            </a:r>
            <a:r>
              <a:rPr lang="ru-RU" sz="1800" dirty="0" err="1" smtClean="0"/>
              <a:t>незавершеність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будівництва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масовий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випуск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збуту</a:t>
            </a:r>
            <a:r>
              <a:rPr lang="ru-RU" sz="1800" dirty="0" smtClean="0"/>
              <a:t>, </a:t>
            </a:r>
            <a:r>
              <a:rPr lang="ru-RU" sz="1800" dirty="0" err="1" smtClean="0"/>
              <a:t>диспропорція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галузей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досягнення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такої</a:t>
            </a:r>
            <a:r>
              <a:rPr lang="ru-RU" sz="1800" dirty="0" smtClean="0"/>
              <a:t> мети </a:t>
            </a:r>
            <a:r>
              <a:rPr lang="ru-RU" sz="1800" dirty="0" err="1" smtClean="0"/>
              <a:t>передбачалося</a:t>
            </a:r>
            <a:r>
              <a:rPr lang="ru-RU" sz="1800" dirty="0" smtClean="0"/>
              <a:t>: </a:t>
            </a:r>
            <a:r>
              <a:rPr lang="ru-RU" sz="1800" dirty="0" err="1" smtClean="0"/>
              <a:t>скоротити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показники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підприємств</a:t>
            </a:r>
            <a:r>
              <a:rPr lang="ru-RU" sz="1800" dirty="0" smtClean="0"/>
              <a:t>, </a:t>
            </a:r>
            <a:r>
              <a:rPr lang="ru-RU" sz="1800" dirty="0" err="1" smtClean="0"/>
              <a:t>створити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підприємствах</a:t>
            </a:r>
            <a:r>
              <a:rPr lang="ru-RU" sz="1800" dirty="0" smtClean="0"/>
              <a:t> </a:t>
            </a:r>
            <a:r>
              <a:rPr lang="ru-RU" sz="1800" dirty="0" err="1" smtClean="0"/>
              <a:t>фонди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стимулювання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фінансувати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будівництво</a:t>
            </a:r>
            <a:r>
              <a:rPr lang="ru-RU" sz="1800" dirty="0" smtClean="0"/>
              <a:t> шляхом </a:t>
            </a:r>
            <a:r>
              <a:rPr lang="ru-RU" sz="1800" dirty="0" err="1" smtClean="0"/>
              <a:t>кредитування</a:t>
            </a:r>
            <a:r>
              <a:rPr lang="ru-RU" sz="1800" dirty="0" smtClean="0"/>
              <a:t>, а не </a:t>
            </a:r>
            <a:r>
              <a:rPr lang="ru-RU" sz="1800" dirty="0" err="1" smtClean="0"/>
              <a:t>дотацій</a:t>
            </a:r>
            <a:r>
              <a:rPr lang="ru-RU" sz="1800" dirty="0" smtClean="0"/>
              <a:t>; </a:t>
            </a:r>
            <a:r>
              <a:rPr lang="ru-RU" sz="1800" dirty="0" err="1" smtClean="0"/>
              <a:t>ліквідувати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раднаргоспи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галузеву</a:t>
            </a:r>
            <a:r>
              <a:rPr lang="ru-RU" sz="1800" dirty="0" smtClean="0"/>
              <a:t> систему </a:t>
            </a:r>
            <a:r>
              <a:rPr lang="ru-RU" sz="1800" dirty="0" err="1" smtClean="0"/>
              <a:t>управління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підвищити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закупівельні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сільськогосподарську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продукцію</a:t>
            </a:r>
            <a:r>
              <a:rPr lang="ru-RU" sz="1800" dirty="0" smtClean="0"/>
              <a:t>; </a:t>
            </a:r>
            <a:r>
              <a:rPr lang="ru-RU" sz="1800" dirty="0" err="1" smtClean="0"/>
              <a:t>перерозподілити</a:t>
            </a:r>
            <a:r>
              <a:rPr lang="ru-RU" sz="1800" dirty="0" smtClean="0"/>
              <a:t> долю </a:t>
            </a:r>
            <a:r>
              <a:rPr lang="ru-RU" sz="1800" dirty="0" err="1" smtClean="0"/>
              <a:t>національного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прибутку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користь</a:t>
            </a:r>
            <a:r>
              <a:rPr lang="ru-RU" sz="1800" dirty="0" smtClean="0"/>
              <a:t> аграрного сектора.</a:t>
            </a:r>
          </a:p>
          <a:p>
            <a:r>
              <a:rPr lang="ru-RU" sz="1800" dirty="0" err="1" smtClean="0"/>
              <a:t>Перші</a:t>
            </a:r>
            <a:r>
              <a:rPr lang="ru-RU" sz="1800" dirty="0" smtClean="0"/>
              <a:t> кроки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принесли </a:t>
            </a:r>
            <a:r>
              <a:rPr lang="ru-RU" sz="1800" dirty="0" err="1" smtClean="0"/>
              <a:t>позитивні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результати</a:t>
            </a:r>
            <a:r>
              <a:rPr lang="ru-RU" sz="1800" dirty="0" smtClean="0"/>
              <a:t>: </a:t>
            </a:r>
            <a:r>
              <a:rPr lang="ru-RU" sz="1800" dirty="0" err="1" smtClean="0"/>
              <a:t>пожвавилось</a:t>
            </a:r>
            <a:r>
              <a:rPr lang="ru-RU" sz="1800" dirty="0" smtClean="0"/>
              <a:t> </a:t>
            </a:r>
            <a:r>
              <a:rPr lang="ru-RU" sz="1800" dirty="0" err="1" smtClean="0"/>
              <a:t>сільськогосподарське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, </a:t>
            </a:r>
            <a:r>
              <a:rPr lang="ru-RU" sz="1800" dirty="0" err="1" smtClean="0"/>
              <a:t>покращилось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продовольством</a:t>
            </a:r>
            <a:r>
              <a:rPr lang="ru-RU" sz="1800" dirty="0" smtClean="0"/>
              <a:t>, </a:t>
            </a:r>
            <a:r>
              <a:rPr lang="ru-RU" sz="1800" dirty="0" err="1" smtClean="0"/>
              <a:t>зросла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. Але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на початку 70-их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темпи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реформи</a:t>
            </a:r>
            <a:r>
              <a:rPr lang="ru-RU" sz="1800" dirty="0" smtClean="0"/>
              <a:t> почали </a:t>
            </a:r>
            <a:r>
              <a:rPr lang="ru-RU" sz="1800" dirty="0" err="1" smtClean="0"/>
              <a:t>знижуватися</a:t>
            </a:r>
            <a:r>
              <a:rPr lang="ru-RU" sz="1800" dirty="0" smtClean="0"/>
              <a:t>. І </a:t>
            </a:r>
            <a:r>
              <a:rPr lang="ru-RU" sz="1800" dirty="0" err="1" smtClean="0"/>
              <a:t>радянське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керівництво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поступово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відмовилося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будь-яких</a:t>
            </a:r>
            <a:r>
              <a:rPr lang="ru-RU" sz="1800" dirty="0" smtClean="0"/>
              <a:t> реформ. Наступили «</a:t>
            </a:r>
            <a:r>
              <a:rPr lang="ru-RU" sz="1800" dirty="0" err="1" smtClean="0"/>
              <a:t>золоті</a:t>
            </a:r>
            <a:r>
              <a:rPr lang="ru-RU" sz="1800" dirty="0" smtClean="0"/>
              <a:t> роки </a:t>
            </a:r>
            <a:r>
              <a:rPr lang="ru-RU" sz="1800" dirty="0" err="1" smtClean="0"/>
              <a:t>стабільності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Причини </a:t>
            </a:r>
            <a:r>
              <a:rPr lang="ru-RU" sz="1800" dirty="0" err="1" smtClean="0"/>
              <a:t>невдачі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економічних</a:t>
            </a:r>
            <a:r>
              <a:rPr lang="ru-RU" sz="1800" dirty="0" smtClean="0"/>
              <a:t> реформ 50-60-их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лежать в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тоталітарне</a:t>
            </a:r>
            <a:r>
              <a:rPr lang="ru-RU" sz="1800" dirty="0" smtClean="0"/>
              <a:t> </a:t>
            </a:r>
            <a:r>
              <a:rPr lang="ru-RU" sz="1800" dirty="0" err="1" smtClean="0"/>
              <a:t>керованої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економіка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радянська</a:t>
            </a:r>
            <a:r>
              <a:rPr lang="ru-RU" sz="1800" dirty="0" smtClean="0"/>
              <a:t>. </a:t>
            </a:r>
            <a:r>
              <a:rPr lang="ru-RU" sz="1800" dirty="0" err="1" smtClean="0"/>
              <a:t>Економічне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реформування</a:t>
            </a:r>
            <a:r>
              <a:rPr lang="ru-RU" sz="1800" dirty="0" smtClean="0"/>
              <a:t> не могло принести </a:t>
            </a:r>
            <a:r>
              <a:rPr lang="ru-RU" sz="1800" dirty="0" err="1" smtClean="0"/>
              <a:t>успіху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політичних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, </a:t>
            </a:r>
            <a:r>
              <a:rPr lang="ru-RU" sz="1800" dirty="0" err="1" smtClean="0"/>
              <a:t>демократизації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без</a:t>
            </a:r>
            <a:r>
              <a:rPr lang="ru-RU" sz="1800" dirty="0" smtClean="0"/>
              <a:t> реального </a:t>
            </a:r>
            <a:r>
              <a:rPr lang="ru-RU" sz="1800" dirty="0" err="1" smtClean="0"/>
              <a:t>суверенітету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</a:t>
            </a:r>
            <a:r>
              <a:rPr lang="ru-RU" sz="180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/>
              <a:t>Кінець</a:t>
            </a:r>
            <a:endParaRPr lang="uk-UA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600" dirty="0" err="1" smtClean="0"/>
              <a:t>Косигін</a:t>
            </a:r>
            <a:r>
              <a:rPr lang="uk-UA" sz="3600" dirty="0" smtClean="0"/>
              <a:t> Олексій Миколайович</a:t>
            </a:r>
          </a:p>
          <a:p>
            <a:r>
              <a:rPr lang="ru-RU" sz="3600" dirty="0" smtClean="0"/>
              <a:t>Необхідність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цілі</a:t>
            </a:r>
            <a:r>
              <a:rPr lang="ru-RU" sz="3600" dirty="0" smtClean="0"/>
              <a:t> </a:t>
            </a:r>
            <a:r>
              <a:rPr lang="ru-RU" sz="3600" dirty="0" smtClean="0"/>
              <a:t>реформ.</a:t>
            </a:r>
          </a:p>
          <a:p>
            <a:r>
              <a:rPr lang="ru-RU" sz="3600" dirty="0" err="1" smtClean="0"/>
              <a:t>Реформи</a:t>
            </a:r>
            <a:r>
              <a:rPr lang="ru-RU" sz="3600" dirty="0" smtClean="0"/>
              <a:t> </a:t>
            </a:r>
            <a:r>
              <a:rPr lang="ru-RU" sz="3600" dirty="0" smtClean="0"/>
              <a:t>в </a:t>
            </a:r>
            <a:r>
              <a:rPr lang="ru-RU" sz="3600" dirty="0" err="1" smtClean="0"/>
              <a:t>сільському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господарстві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Реформи</a:t>
            </a:r>
            <a:r>
              <a:rPr lang="ru-RU" sz="3600" dirty="0" smtClean="0"/>
              <a:t> </a:t>
            </a:r>
            <a:r>
              <a:rPr lang="ru-RU" sz="3600" dirty="0" smtClean="0"/>
              <a:t>в </a:t>
            </a:r>
            <a:r>
              <a:rPr lang="ru-RU" sz="3600" dirty="0" err="1" smtClean="0"/>
              <a:t>промисловості</a:t>
            </a:r>
            <a:r>
              <a:rPr lang="ru-RU" sz="3600" dirty="0" smtClean="0"/>
              <a:t>. </a:t>
            </a:r>
            <a:endParaRPr lang="ru-RU" sz="3600" dirty="0" smtClean="0"/>
          </a:p>
          <a:p>
            <a:r>
              <a:rPr lang="ru-RU" sz="3600" dirty="0" smtClean="0"/>
              <a:t>Причини </a:t>
            </a:r>
            <a:r>
              <a:rPr lang="ru-RU" sz="3600" dirty="0" smtClean="0"/>
              <a:t>краху реформ. </a:t>
            </a:r>
            <a:endParaRPr lang="ru-RU" sz="3600" dirty="0" smtClean="0"/>
          </a:p>
          <a:p>
            <a:r>
              <a:rPr lang="ru-RU" sz="3600" dirty="0" err="1" smtClean="0"/>
              <a:t>Наслідки</a:t>
            </a:r>
            <a:r>
              <a:rPr lang="ru-RU" sz="3600" dirty="0" smtClean="0"/>
              <a:t> </a:t>
            </a:r>
            <a:r>
              <a:rPr lang="ru-RU" sz="3600" dirty="0" smtClean="0"/>
              <a:t>реформ для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.</a:t>
            </a:r>
            <a:endParaRPr lang="uk-U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01156" cy="642918"/>
          </a:xfrm>
        </p:spPr>
        <p:txBody>
          <a:bodyPr/>
          <a:lstStyle/>
          <a:p>
            <a:pPr algn="ctr"/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Косигін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Олексій Миколайович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643050"/>
            <a:ext cx="5357850" cy="5114948"/>
          </a:xfrm>
        </p:spPr>
        <p:txBody>
          <a:bodyPr/>
          <a:lstStyle/>
          <a:p>
            <a:pPr>
              <a:buNone/>
            </a:pPr>
            <a:r>
              <a:rPr lang="vi-VN" dirty="0" smtClean="0"/>
              <a:t> </a:t>
            </a:r>
            <a:r>
              <a:rPr lang="uk-UA" dirty="0" smtClean="0"/>
              <a:t>  Р</a:t>
            </a:r>
            <a:r>
              <a:rPr lang="vi-VN" sz="2400" dirty="0" smtClean="0"/>
              <a:t>адянський</a:t>
            </a:r>
            <a:r>
              <a:rPr lang="vi-VN" sz="2400" dirty="0" smtClean="0"/>
              <a:t> державний і партійний діяч, голова радянського уряду протягом 16 років.</a:t>
            </a:r>
          </a:p>
          <a:p>
            <a:pPr>
              <a:buNone/>
            </a:pPr>
            <a:r>
              <a:rPr lang="uk-UA" sz="2400" dirty="0" smtClean="0"/>
              <a:t>     </a:t>
            </a:r>
            <a:r>
              <a:rPr lang="vi-VN" sz="2400" dirty="0" smtClean="0"/>
              <a:t>Двічі</a:t>
            </a:r>
            <a:r>
              <a:rPr lang="vi-VN" sz="2400" dirty="0" smtClean="0"/>
              <a:t> Герой Соціалістичної Праці (1964, 1974).</a:t>
            </a:r>
          </a:p>
          <a:p>
            <a:pPr>
              <a:buNone/>
            </a:pPr>
            <a:r>
              <a:rPr lang="uk-UA" sz="2400" dirty="0" smtClean="0"/>
              <a:t>     </a:t>
            </a:r>
            <a:r>
              <a:rPr lang="vi-VN" sz="2400" dirty="0" smtClean="0"/>
              <a:t>Член Компартії СРСР з 1927 року, член ЦК (з 1939 року), член Політбюро (Президіуму) ЦК у 1948—52 і 1960—80 роки. Депутат Верховної Ради СРСР з 1946 року.</a:t>
            </a:r>
          </a:p>
          <a:p>
            <a:endParaRPr lang="uk-UA" dirty="0"/>
          </a:p>
        </p:txBody>
      </p:sp>
      <p:pic>
        <p:nvPicPr>
          <p:cNvPr id="1026" name="Picture 2" descr="http://www.autopsy.ru/wp-content/uploads/2009/06/kosi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62859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www.acapod.ru/img/misc2/kosig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786322"/>
            <a:ext cx="12096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51766" cy="450059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подолання кризи</a:t>
            </a:r>
            <a:r>
              <a:rPr lang="uk-UA" dirty="0" smtClean="0"/>
              <a:t>: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радикальні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основ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ладу,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характерних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стосувалися</a:t>
            </a:r>
            <a:r>
              <a:rPr lang="ru-RU" dirty="0" smtClean="0"/>
              <a:t> основ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спрямовувалися</a:t>
            </a:r>
            <a:r>
              <a:rPr lang="ru-RU" dirty="0" smtClean="0"/>
              <a:t> на </a:t>
            </a:r>
            <a:r>
              <a:rPr lang="ru-RU" dirty="0" err="1" smtClean="0"/>
              <a:t>пом'якшення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57166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Пріоритет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ініціюванні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розробленні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проведенні</a:t>
            </a:r>
            <a:r>
              <a:rPr lang="ru-RU" sz="2800" dirty="0" smtClean="0"/>
              <a:t> реформ належав </a:t>
            </a:r>
            <a:r>
              <a:rPr lang="ru-RU" sz="2800" dirty="0" err="1" smtClean="0"/>
              <a:t>голові</a:t>
            </a:r>
            <a:r>
              <a:rPr lang="ru-RU" sz="2800" dirty="0" smtClean="0"/>
              <a:t> Ради </a:t>
            </a:r>
            <a:r>
              <a:rPr lang="ru-RU" sz="2800" dirty="0" err="1" smtClean="0"/>
              <a:t>міністрів</a:t>
            </a:r>
            <a:r>
              <a:rPr lang="ru-RU" sz="2800" dirty="0" smtClean="0"/>
              <a:t> СРСР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Косигіну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16386" name="Picture 2" descr="http://upload.wikimedia.org/wikipedia/commons/thumb/8/8c/Kossygin_Glassboro.jpg/200px-Kossygin_Glassb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2571768" cy="3883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858312" cy="5257800"/>
          </a:xfrm>
        </p:spPr>
        <p:txBody>
          <a:bodyPr/>
          <a:lstStyle/>
          <a:p>
            <a:pPr>
              <a:buNone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 радянської економіки: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поглиблення </a:t>
            </a:r>
            <a:r>
              <a:rPr lang="uk-UA" sz="2000" dirty="0" smtClean="0"/>
              <a:t>диспропорцій у розвитку галузей господарства;</a:t>
            </a:r>
          </a:p>
          <a:p>
            <a:r>
              <a:rPr lang="uk-UA" sz="2000" dirty="0" smtClean="0"/>
              <a:t> збільшення капіталовкладень при їхній низькій віддачі;</a:t>
            </a:r>
          </a:p>
          <a:p>
            <a:r>
              <a:rPr lang="uk-UA" sz="2000" dirty="0" smtClean="0"/>
              <a:t> неефективне використання виробничих фондів;</a:t>
            </a:r>
          </a:p>
          <a:p>
            <a:r>
              <a:rPr lang="uk-UA" sz="2000" dirty="0" smtClean="0"/>
              <a:t> наявність великої кількості незавершених об'єктів у промисловому і цивільному будівництві;</a:t>
            </a:r>
          </a:p>
          <a:p>
            <a:r>
              <a:rPr lang="uk-UA" sz="2000" dirty="0" smtClean="0"/>
              <a:t> низька ефективність сільськогосподарського виробництва, значне відставання за темпами розвитку від промисловості всього аграрного сектору;</a:t>
            </a:r>
          </a:p>
          <a:p>
            <a:r>
              <a:rPr lang="uk-UA" sz="2000" dirty="0" smtClean="0"/>
              <a:t> невідповідність між зростанням зарплати і продуктивності праці; " масовий випуск товарів, що не знаходили збуту;</a:t>
            </a:r>
          </a:p>
          <a:p>
            <a:r>
              <a:rPr lang="uk-UA" sz="2000" dirty="0" smtClean="0"/>
              <a:t>відсутність діючих матеріальних стимулів для підвищення продуктивності праці та якості продукції, що випускається.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2.ekabu.ru/51a823b2f7c079720e15bd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86280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us.ekabu.ru/51aacde7f7c07950b0a17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77">
            <a:off x="3743434" y="1831279"/>
            <a:ext cx="507529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484" name="Picture 4" descr="http://ekabu2.unistorageserve.ru/51aacde7f7c07950aba165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5413">
            <a:off x="928662" y="4000504"/>
            <a:ext cx="344873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uk-UA" b="1" dirty="0" smtClean="0"/>
              <a:t>Реформи в сільському господарстві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858312" cy="5114948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аграрної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прийняті</a:t>
            </a:r>
            <a:r>
              <a:rPr lang="ru-RU" sz="2800" dirty="0" smtClean="0"/>
              <a:t> в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березні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1965 </a:t>
            </a:r>
            <a:r>
              <a:rPr lang="ru-RU" sz="2800" dirty="0" smtClean="0"/>
              <a:t>р. на </a:t>
            </a:r>
            <a:r>
              <a:rPr lang="ru-RU" sz="2800" dirty="0" err="1" smtClean="0"/>
              <a:t>пленумі</a:t>
            </a:r>
            <a:r>
              <a:rPr lang="ru-RU" sz="2800" dirty="0" smtClean="0"/>
              <a:t> ЦК </a:t>
            </a:r>
            <a:r>
              <a:rPr lang="ru-RU" sz="2800" dirty="0" smtClean="0"/>
              <a:t>КПРС:</a:t>
            </a:r>
          </a:p>
          <a:p>
            <a:r>
              <a:rPr lang="uk-UA" sz="2400" dirty="0" smtClean="0"/>
              <a:t>збільшення капітальних вкладень у сільське господарство;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розвиток матеріальної та соціальної бази села;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зменшення планів з обов'язкового постачання основних видів сільськогосподарської продукції;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підвищення закупівельних цін на сільськогосподарську продукцію;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уведення надбавок до&gt; цін на надпланову продукцію;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уведення гарантованої оплати праці колгоспників;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скасування обмежень стосовно особистих підсобних господарств.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28600"/>
            <a:ext cx="9072594" cy="990600"/>
          </a:xfrm>
        </p:spPr>
        <p:txBody>
          <a:bodyPr/>
          <a:lstStyle/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кроки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дали 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2971808"/>
          </a:xfrm>
        </p:spPr>
        <p:txBody>
          <a:bodyPr/>
          <a:lstStyle/>
          <a:p>
            <a:r>
              <a:rPr lang="ru-RU" dirty="0" err="1" smtClean="0"/>
              <a:t>живилося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збільшилися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в </a:t>
            </a:r>
            <a:r>
              <a:rPr lang="ru-RU" dirty="0" err="1" smtClean="0"/>
              <a:t>міста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селах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швидкими</a:t>
            </a:r>
            <a:r>
              <a:rPr lang="ru-RU" dirty="0" smtClean="0"/>
              <a:t> темпами </a:t>
            </a:r>
            <a:r>
              <a:rPr lang="ru-RU" dirty="0" err="1" smtClean="0"/>
              <a:t>будувалося</a:t>
            </a:r>
            <a:r>
              <a:rPr lang="ru-RU" dirty="0" smtClean="0"/>
              <a:t> </a:t>
            </a:r>
            <a:r>
              <a:rPr lang="ru-RU" dirty="0" err="1" smtClean="0"/>
              <a:t>житло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соціально-культурного</a:t>
            </a:r>
            <a:r>
              <a:rPr lang="ru-RU" dirty="0" smtClean="0"/>
              <a:t> </a:t>
            </a:r>
            <a:r>
              <a:rPr lang="ru-RU" dirty="0" err="1" smtClean="0"/>
              <a:t>призначення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1506" name="Picture 2" descr="http://img-fotki.yandex.ru/get/9264/14250153.19/0_d1b0f_c325f5b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572008"/>
            <a:ext cx="3365037" cy="2027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65</TotalTime>
  <Words>491</Words>
  <Application>Microsoft Office PowerPoint</Application>
  <PresentationFormat>Экран (4:3)</PresentationFormat>
  <Paragraphs>80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Student presentation</vt:lpstr>
      <vt:lpstr>Косигінські реформи</vt:lpstr>
      <vt:lpstr>План</vt:lpstr>
      <vt:lpstr>Косигін Олексій Миколайович </vt:lpstr>
      <vt:lpstr>Необхідність і цілі реформ</vt:lpstr>
      <vt:lpstr>Слайд 5</vt:lpstr>
      <vt:lpstr>Необхідність і цілі реформ</vt:lpstr>
      <vt:lpstr>Слайд 7</vt:lpstr>
      <vt:lpstr>Реформи в сільському господарстві</vt:lpstr>
      <vt:lpstr>Перші кроки щодо здійснення реформи дали позитивні результати:</vt:lpstr>
      <vt:lpstr>Негативні наслідки</vt:lpstr>
      <vt:lpstr>Реформи в промисловості</vt:lpstr>
      <vt:lpstr>Негативні результати</vt:lpstr>
      <vt:lpstr>Причини краху реформ</vt:lpstr>
      <vt:lpstr>Наслідки реформ для України</vt:lpstr>
      <vt:lpstr>Наслідки реформ для України</vt:lpstr>
      <vt:lpstr>Наслідки реформ для України</vt:lpstr>
      <vt:lpstr>Висновки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Косигінські реформи</dc:title>
  <dc:creator>Карина</dc:creator>
  <cp:lastModifiedBy>Карина</cp:lastModifiedBy>
  <cp:revision>8</cp:revision>
  <dcterms:created xsi:type="dcterms:W3CDTF">2013-11-26T15:20:34Z</dcterms:created>
  <dcterms:modified xsi:type="dcterms:W3CDTF">2013-11-26T16:40:49Z</dcterms:modified>
</cp:coreProperties>
</file>