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EC79697-B4C1-4FE2-8733-24A32D3F044F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BCBC60-E415-4927-AE71-6639C17FF1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7216" y="2132856"/>
            <a:ext cx="7056784" cy="82195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lgerian" pitchFamily="82" charset="0"/>
              </a:rPr>
              <a:t>Thomas Jefferson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2852936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 by </a:t>
            </a:r>
            <a:r>
              <a:rPr lang="en-US" sz="1800" dirty="0" err="1" smtClean="0"/>
              <a:t>Kucherenko</a:t>
            </a:r>
            <a:r>
              <a:rPr lang="en-US" sz="1800" dirty="0" smtClean="0"/>
              <a:t> K.</a:t>
            </a:r>
            <a:endParaRPr lang="ru-RU" sz="1800" dirty="0"/>
          </a:p>
        </p:txBody>
      </p:sp>
      <p:pic>
        <p:nvPicPr>
          <p:cNvPr id="4" name="Содержимое 3" descr="Jefferson_Portrait_West_Point_by_Thomas_Sul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576704"/>
            <a:ext cx="4176464" cy="5938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418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404664"/>
            <a:ext cx="5184576" cy="5976664"/>
          </a:xfrm>
        </p:spPr>
        <p:txBody>
          <a:bodyPr/>
          <a:lstStyle/>
          <a:p>
            <a:r>
              <a:rPr lang="en-US" u="sng" dirty="0" smtClean="0">
                <a:latin typeface="Algerian" pitchFamily="82" charset="0"/>
              </a:rPr>
              <a:t>Thomas Jefferson</a:t>
            </a:r>
            <a:r>
              <a:rPr lang="en-US" dirty="0" smtClean="0">
                <a:latin typeface="Algerian" pitchFamily="82" charset="0"/>
              </a:rPr>
              <a:t/>
            </a:r>
            <a:br>
              <a:rPr lang="en-US" dirty="0" smtClean="0">
                <a:latin typeface="Algerian" pitchFamily="82" charset="0"/>
              </a:rPr>
            </a:br>
            <a:r>
              <a:rPr lang="en-US" dirty="0" smtClean="0"/>
              <a:t>(April, 13   1743 - </a:t>
            </a:r>
            <a:r>
              <a:rPr lang="en-US" dirty="0"/>
              <a:t>July 4</a:t>
            </a:r>
            <a:r>
              <a:rPr lang="en-US" dirty="0" smtClean="0"/>
              <a:t>,   1826)</a:t>
            </a:r>
          </a:p>
          <a:p>
            <a:r>
              <a:rPr lang="en-US" dirty="0" smtClean="0"/>
              <a:t>American Founding Father</a:t>
            </a:r>
          </a:p>
          <a:p>
            <a:r>
              <a:rPr lang="en-US" dirty="0" smtClean="0"/>
              <a:t>The </a:t>
            </a:r>
            <a:r>
              <a:rPr lang="en-US" dirty="0"/>
              <a:t>principal author of the </a:t>
            </a:r>
            <a:r>
              <a:rPr lang="en-US" dirty="0" smtClean="0"/>
              <a:t>Declaration of Independence (1776)</a:t>
            </a:r>
          </a:p>
          <a:p>
            <a:r>
              <a:rPr lang="en-US" dirty="0" smtClean="0"/>
              <a:t>The third President of the US (1801-1809)</a:t>
            </a:r>
          </a:p>
          <a:p>
            <a:endParaRPr lang="en-US" dirty="0" smtClean="0"/>
          </a:p>
        </p:txBody>
      </p:sp>
      <p:pic>
        <p:nvPicPr>
          <p:cNvPr id="6" name="Содержимое 3" descr="Jefferson_Portrait_West_Point_by_Thomas_Sul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096286"/>
            <a:ext cx="3864817" cy="46285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067128" cy="9143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Early life and career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68760"/>
            <a:ext cx="4402832" cy="5186976"/>
          </a:xfrm>
        </p:spPr>
        <p:txBody>
          <a:bodyPr>
            <a:normAutofit/>
          </a:bodyPr>
          <a:lstStyle/>
          <a:p>
            <a:r>
              <a:rPr lang="en-US" dirty="0" smtClean="0"/>
              <a:t>The third of ten </a:t>
            </a:r>
            <a:r>
              <a:rPr lang="en-US" dirty="0" smtClean="0"/>
              <a:t>children;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Jeffersons</a:t>
            </a:r>
            <a:r>
              <a:rPr lang="en-US" dirty="0" smtClean="0"/>
              <a:t> </a:t>
            </a:r>
            <a:r>
              <a:rPr lang="en-US" dirty="0" smtClean="0"/>
              <a:t>relocated to </a:t>
            </a:r>
            <a:r>
              <a:rPr lang="en-US" dirty="0" smtClean="0"/>
              <a:t>Tuckahoe (1745);</a:t>
            </a:r>
            <a:br>
              <a:rPr lang="en-US" dirty="0" smtClean="0"/>
            </a:br>
            <a:r>
              <a:rPr lang="en-US" dirty="0" smtClean="0"/>
              <a:t>- Thomas </a:t>
            </a:r>
            <a:r>
              <a:rPr lang="en-US" dirty="0" smtClean="0"/>
              <a:t>inherited approximately 5,000 </a:t>
            </a:r>
            <a:r>
              <a:rPr lang="en-US" dirty="0" smtClean="0"/>
              <a:t>acres of land (</a:t>
            </a:r>
            <a:r>
              <a:rPr lang="en-US" dirty="0" smtClean="0"/>
              <a:t> including </a:t>
            </a:r>
            <a:r>
              <a:rPr lang="en-US" dirty="0" smtClean="0"/>
              <a:t>Monticello and </a:t>
            </a:r>
            <a:r>
              <a:rPr lang="en-US" dirty="0" smtClean="0"/>
              <a:t>between 20 and 40 </a:t>
            </a:r>
            <a:r>
              <a:rPr lang="en-US" dirty="0" smtClean="0"/>
              <a:t>slaves) after father’s death;</a:t>
            </a:r>
            <a:br>
              <a:rPr lang="en-US" dirty="0" smtClean="0"/>
            </a:br>
            <a:r>
              <a:rPr lang="en-US" dirty="0" smtClean="0"/>
              <a:t>- He </a:t>
            </a:r>
            <a:r>
              <a:rPr lang="en-US" dirty="0" smtClean="0"/>
              <a:t>took control of the property after he came of age at </a:t>
            </a:r>
            <a:r>
              <a:rPr lang="en-US" dirty="0" smtClean="0"/>
              <a:t>21.</a:t>
            </a:r>
            <a:endParaRPr lang="ru-RU" dirty="0"/>
          </a:p>
        </p:txBody>
      </p:sp>
      <p:pic>
        <p:nvPicPr>
          <p:cNvPr id="7" name="Содержимое 3" descr="Jefferson_Portrait_West_Point_by_Thomas_Sul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484784"/>
            <a:ext cx="3245162" cy="4024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2390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Education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7239000" cy="609329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Jefferson began his childhood education under the direction of tutors at Tuckahoe along with the Randolph children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began studying Latin, Greek, and French; he learned to ride horses, and began to appreciate the study of </a:t>
            </a:r>
            <a:r>
              <a:rPr lang="en-US" sz="2000" dirty="0" smtClean="0"/>
              <a:t>nature</a:t>
            </a:r>
          </a:p>
          <a:p>
            <a:endParaRPr lang="en-US" sz="2000" dirty="0" smtClean="0"/>
          </a:p>
          <a:p>
            <a:r>
              <a:rPr lang="en-US" sz="2000" dirty="0" smtClean="0"/>
              <a:t>At age 16, Jefferson </a:t>
            </a:r>
            <a:r>
              <a:rPr lang="en-US" sz="2000" dirty="0" smtClean="0"/>
              <a:t>entered the Collage of William &amp; Mary in</a:t>
            </a:r>
            <a:r>
              <a:rPr lang="en-US" sz="2000" dirty="0" smtClean="0"/>
              <a:t> </a:t>
            </a:r>
            <a:r>
              <a:rPr lang="en-US" sz="2000" dirty="0" smtClean="0"/>
              <a:t>Williamsburg.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Jefferson read law while working as a </a:t>
            </a:r>
            <a:r>
              <a:rPr lang="en-US" sz="2000" dirty="0" smtClean="0"/>
              <a:t>law </a:t>
            </a:r>
            <a:r>
              <a:rPr lang="en-US" sz="2000" dirty="0" smtClean="0"/>
              <a:t>clerk for </a:t>
            </a:r>
            <a:r>
              <a:rPr lang="en-US" sz="2000" dirty="0" smtClean="0"/>
              <a:t>Wythe</a:t>
            </a:r>
          </a:p>
          <a:p>
            <a:endParaRPr lang="en-US" sz="2000" dirty="0" smtClean="0"/>
          </a:p>
          <a:p>
            <a:r>
              <a:rPr lang="en-US" sz="2000" dirty="0" smtClean="0"/>
              <a:t>he also read a wide variety of English classics and political </a:t>
            </a:r>
            <a:r>
              <a:rPr lang="en-US" sz="2000" dirty="0" smtClean="0"/>
              <a:t>works</a:t>
            </a:r>
          </a:p>
          <a:p>
            <a:endParaRPr lang="en-US" sz="2000" dirty="0" smtClean="0"/>
          </a:p>
          <a:p>
            <a:r>
              <a:rPr lang="en-US" sz="2000" dirty="0" smtClean="0"/>
              <a:t>He collected and accumulated thousands of books for his library at Monticello.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7239000" cy="4446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Marriage and family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7308304" cy="55470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Jefferson married the 23-year-old widow Martha </a:t>
            </a:r>
            <a:r>
              <a:rPr lang="en-US" dirty="0" err="1" smtClean="0"/>
              <a:t>Wayles</a:t>
            </a:r>
            <a:r>
              <a:rPr lang="en-US" dirty="0" smtClean="0"/>
              <a:t> </a:t>
            </a:r>
            <a:r>
              <a:rPr lang="en-US" dirty="0" smtClean="0"/>
              <a:t>Skelton</a:t>
            </a:r>
          </a:p>
          <a:p>
            <a:endParaRPr lang="en-US" dirty="0" smtClean="0"/>
          </a:p>
          <a:p>
            <a:r>
              <a:rPr lang="en-US" dirty="0" smtClean="0"/>
              <a:t>Jefferson played the violin and Martha was an accomplished piano </a:t>
            </a:r>
            <a:r>
              <a:rPr lang="en-US" dirty="0" smtClean="0"/>
              <a:t>player</a:t>
            </a:r>
          </a:p>
          <a:p>
            <a:endParaRPr lang="en-US" dirty="0" smtClean="0"/>
          </a:p>
          <a:p>
            <a:r>
              <a:rPr lang="en-US" dirty="0" smtClean="0"/>
              <a:t>Martha bore six </a:t>
            </a:r>
            <a:r>
              <a:rPr lang="en-US" dirty="0" smtClean="0"/>
              <a:t>children</a:t>
            </a:r>
          </a:p>
          <a:p>
            <a:endParaRPr lang="en-US" dirty="0" smtClean="0"/>
          </a:p>
          <a:p>
            <a:r>
              <a:rPr lang="en-US" dirty="0" smtClean="0"/>
              <a:t>. A few months after the birth of her last child, Martha </a:t>
            </a:r>
            <a:r>
              <a:rPr lang="en-US" dirty="0" smtClean="0"/>
              <a:t>died. Jefferson </a:t>
            </a:r>
            <a:r>
              <a:rPr lang="en-US" dirty="0" smtClean="0"/>
              <a:t>was </a:t>
            </a:r>
            <a:r>
              <a:rPr lang="en-US" dirty="0" err="1" smtClean="0"/>
              <a:t>was</a:t>
            </a:r>
            <a:r>
              <a:rPr lang="en-US" dirty="0" smtClean="0"/>
              <a:t> </a:t>
            </a:r>
            <a:r>
              <a:rPr lang="en-US" dirty="0" smtClean="0"/>
              <a:t>distraught after her </a:t>
            </a:r>
            <a:r>
              <a:rPr lang="en-US" dirty="0" smtClean="0"/>
              <a:t>death</a:t>
            </a:r>
          </a:p>
          <a:p>
            <a:endParaRPr lang="en-US" dirty="0" smtClean="0"/>
          </a:p>
          <a:p>
            <a:r>
              <a:rPr lang="en-US" dirty="0" smtClean="0"/>
              <a:t>Jefferson never </a:t>
            </a:r>
            <a:r>
              <a:rPr lang="en-US" dirty="0" smtClean="0"/>
              <a:t>remarried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Declaration of Independence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7239000" cy="61653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Jefferson served as a delegate to the Second Continental </a:t>
            </a:r>
            <a:r>
              <a:rPr lang="en-US" dirty="0" smtClean="0"/>
              <a:t>Congress</a:t>
            </a:r>
            <a:r>
              <a:rPr lang="en-US" dirty="0" smtClean="0"/>
              <a:t> beginning in June </a:t>
            </a:r>
            <a:r>
              <a:rPr lang="en-US" dirty="0" smtClean="0"/>
              <a:t>1775.</a:t>
            </a:r>
          </a:p>
          <a:p>
            <a:endParaRPr lang="en-US" dirty="0" smtClean="0"/>
          </a:p>
          <a:p>
            <a:r>
              <a:rPr lang="en-US" dirty="0" smtClean="0"/>
              <a:t> Jefferson and Adams established a friendship that would last the rest of their lives; it led to the drafting of Jefferson to write the declaration of independence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After voting in favor of the resolution of independence on July 2, Congress turned its attention to the </a:t>
            </a:r>
            <a:r>
              <a:rPr lang="en-US" dirty="0" smtClean="0"/>
              <a:t>declaration</a:t>
            </a:r>
          </a:p>
          <a:p>
            <a:endParaRPr lang="en-US" dirty="0" smtClean="0"/>
          </a:p>
          <a:p>
            <a:r>
              <a:rPr lang="en-US" dirty="0" smtClean="0"/>
              <a:t>The Declaration would eventually be considered one of Jefferson's major achievements; his preamble has been considered an enduring statement of human rights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ru-RU" dirty="0"/>
          </a:p>
        </p:txBody>
      </p:sp>
      <p:pic>
        <p:nvPicPr>
          <p:cNvPr id="4" name="Содержимое 3" descr="declar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0"/>
            <a:ext cx="5781787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692696"/>
          </a:xfrm>
        </p:spPr>
        <p:txBody>
          <a:bodyPr>
            <a:normAutofit/>
          </a:bodyPr>
          <a:lstStyle/>
          <a:p>
            <a:r>
              <a:rPr lang="en-US" dirty="0" smtClean="0"/>
              <a:t>Democracy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4906888" cy="569103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Jefferson is often cited as an important figure in early American </a:t>
            </a:r>
            <a:r>
              <a:rPr lang="en-US" dirty="0" smtClean="0"/>
              <a:t>democracy</a:t>
            </a:r>
          </a:p>
          <a:p>
            <a:endParaRPr lang="en-US" dirty="0" smtClean="0"/>
          </a:p>
          <a:p>
            <a:r>
              <a:rPr lang="en-US" dirty="0" smtClean="0"/>
              <a:t>Jefferson envisioned democracy as an expression of society as a whole, and that he called for national self-determination, cultural uniformity, and education of all the </a:t>
            </a:r>
            <a:r>
              <a:rPr lang="en-US" dirty="0" smtClean="0"/>
              <a:t>people</a:t>
            </a:r>
          </a:p>
          <a:p>
            <a:endParaRPr lang="en-US" dirty="0" smtClean="0"/>
          </a:p>
          <a:p>
            <a:r>
              <a:rPr lang="en-US" dirty="0" smtClean="0"/>
              <a:t>Jefferson believed that public education and a free press were essential to a democratic nation</a:t>
            </a:r>
            <a:endParaRPr lang="ru-RU" dirty="0"/>
          </a:p>
        </p:txBody>
      </p:sp>
      <p:pic>
        <p:nvPicPr>
          <p:cNvPr id="4" name="Содержимое 3" descr="decla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052736"/>
            <a:ext cx="3437874" cy="45838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/>
          <a:lstStyle/>
          <a:p>
            <a:r>
              <a:rPr lang="en-US" dirty="0" smtClean="0"/>
              <a:t>Monticello</a:t>
            </a:r>
            <a:endParaRPr lang="ru-RU" dirty="0"/>
          </a:p>
        </p:txBody>
      </p:sp>
      <p:pic>
        <p:nvPicPr>
          <p:cNvPr id="4" name="Содержимое 3" descr="220px-Monticello_2010-10-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628800"/>
            <a:ext cx="6789326" cy="453650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577</TotalTime>
  <Words>116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Thomas Jefferson</vt:lpstr>
      <vt:lpstr>  </vt:lpstr>
      <vt:lpstr>Early life and career</vt:lpstr>
      <vt:lpstr>Education </vt:lpstr>
      <vt:lpstr>Marriage and family </vt:lpstr>
      <vt:lpstr>Declaration of Independence </vt:lpstr>
      <vt:lpstr>  </vt:lpstr>
      <vt:lpstr>Democracy</vt:lpstr>
      <vt:lpstr>Monticello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Jefferson</dc:title>
  <dc:creator>Катя</dc:creator>
  <cp:lastModifiedBy>Катя</cp:lastModifiedBy>
  <cp:revision>13</cp:revision>
  <dcterms:created xsi:type="dcterms:W3CDTF">2013-12-16T19:17:42Z</dcterms:created>
  <dcterms:modified xsi:type="dcterms:W3CDTF">2013-12-17T04:54:47Z</dcterms:modified>
</cp:coreProperties>
</file>