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72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157A66-DBB8-4F54-8E43-1F5BC40F50BC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46D0CC-B47F-4330-A39C-93FB22C956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>
                <a:latin typeface="Monotype Corsiva" pitchFamily="66" charset="0"/>
              </a:rPr>
              <a:t>Розвиток освіти на західній Україні </a:t>
            </a:r>
            <a:r>
              <a:rPr lang="en-US" i="1" dirty="0" smtClean="0">
                <a:latin typeface="Monotype Corsiva" pitchFamily="66" charset="0"/>
              </a:rPr>
              <a:t>II</a:t>
            </a: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половина 19століття.</a:t>
            </a:r>
            <a:endParaRPr lang="ru-RU" i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8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4846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Осердям дореволюційної системи середніх шкіл були гімназії. У</a:t>
            </a:r>
            <a:endParaRPr lang="ru-RU" sz="1600" i="1" dirty="0"/>
          </a:p>
          <a:p>
            <a:r>
              <a:rPr lang="uk-UA" sz="1600" i="1" dirty="0"/>
              <a:t>1864 році було введено поділ гімназій на «класичні» і «реальні».</a:t>
            </a:r>
            <a:endParaRPr lang="ru-RU" sz="1600" i="1" dirty="0"/>
          </a:p>
          <a:p>
            <a:r>
              <a:rPr lang="uk-UA" sz="1600" i="1" dirty="0"/>
              <a:t>Під класичною гімназією мали на увазі ту, в якій ґрунтовно</a:t>
            </a:r>
            <a:endParaRPr lang="ru-RU" sz="1600" i="1" dirty="0"/>
          </a:p>
          <a:p>
            <a:r>
              <a:rPr lang="uk-UA" sz="1600" i="1" dirty="0"/>
              <a:t>вивчають «класичні мови» (латинську і давньогрецьку), необхідні</a:t>
            </a:r>
            <a:endParaRPr lang="ru-RU" sz="1600" i="1" dirty="0"/>
          </a:p>
          <a:p>
            <a:r>
              <a:rPr lang="uk-UA" sz="1600" i="1" dirty="0"/>
              <a:t>для гуманітарного циклу. Атестат класичної гімназії автоматично</a:t>
            </a:r>
            <a:endParaRPr lang="ru-RU" sz="1600" i="1" dirty="0"/>
          </a:p>
          <a:p>
            <a:r>
              <a:rPr lang="uk-UA" sz="1600" i="1" dirty="0"/>
              <a:t>дозволяв претендувати на зарахування до університету. Реальні ж</a:t>
            </a:r>
            <a:endParaRPr lang="ru-RU" sz="1600" i="1" dirty="0"/>
          </a:p>
          <a:p>
            <a:r>
              <a:rPr lang="uk-UA" sz="1600" i="1" dirty="0"/>
              <a:t>гімназії націлювали учнів на технологічні, політехнічні та інші</a:t>
            </a:r>
            <a:endParaRPr lang="ru-RU" sz="1600" i="1" dirty="0"/>
          </a:p>
          <a:p>
            <a:r>
              <a:rPr lang="uk-UA" sz="1600" i="1" dirty="0"/>
              <a:t>спеціальні інститути, що вимагають реальних практичних знань. З</a:t>
            </a:r>
            <a:endParaRPr lang="ru-RU" sz="1600" i="1" dirty="0"/>
          </a:p>
          <a:p>
            <a:r>
              <a:rPr lang="uk-UA" sz="1600" i="1" dirty="0"/>
              <a:t>1871-го залишилися тільки класичні гімназії, а реальні отримали статус училищ</a:t>
            </a:r>
            <a:r>
              <a:rPr lang="uk-UA" sz="1600" i="1" dirty="0" smtClean="0"/>
              <a:t>.</a:t>
            </a:r>
            <a:r>
              <a:rPr lang="uk-UA" sz="1600" b="1" i="1" dirty="0"/>
              <a:t> Програма класичної гімназії в Києві, як і повсюдно в імперії (за даними на 1884 рік) включала такі предмети</a:t>
            </a:r>
            <a:r>
              <a:rPr lang="uk-UA" sz="1600" b="1" i="1" dirty="0" smtClean="0"/>
              <a:t>:</a:t>
            </a:r>
            <a:endParaRPr lang="ru-RU" sz="1600" i="1" dirty="0"/>
          </a:p>
          <a:p>
            <a:pPr lvl="0"/>
            <a:r>
              <a:rPr lang="uk-UA" sz="1600" i="1" dirty="0"/>
              <a:t> </a:t>
            </a:r>
            <a:r>
              <a:rPr lang="uk-UA" sz="1600" i="1" dirty="0" smtClean="0"/>
              <a:t>1)закон </a:t>
            </a:r>
            <a:r>
              <a:rPr lang="uk-UA" sz="1600" i="1" dirty="0"/>
              <a:t>Божий;</a:t>
            </a:r>
            <a:endParaRPr lang="ru-RU" sz="1600" i="1" dirty="0"/>
          </a:p>
          <a:p>
            <a:pPr lvl="0"/>
            <a:r>
              <a:rPr lang="uk-UA" sz="1600" i="1" dirty="0" smtClean="0"/>
              <a:t>2)російську </a:t>
            </a:r>
            <a:r>
              <a:rPr lang="uk-UA" sz="1600" i="1" dirty="0"/>
              <a:t>мову з церковнослов'янською і словесність;</a:t>
            </a:r>
            <a:endParaRPr lang="ru-RU" sz="1600" i="1" dirty="0"/>
          </a:p>
          <a:p>
            <a:pPr lvl="0"/>
            <a:r>
              <a:rPr lang="uk-UA" sz="1600" i="1" dirty="0" smtClean="0"/>
              <a:t>3)логіку</a:t>
            </a:r>
            <a:r>
              <a:rPr lang="uk-UA" sz="1600" i="1" dirty="0"/>
              <a:t>;</a:t>
            </a:r>
            <a:endParaRPr lang="ru-RU" sz="1600" i="1" dirty="0"/>
          </a:p>
          <a:p>
            <a:pPr lvl="0"/>
            <a:r>
              <a:rPr lang="uk-UA" sz="1600" i="1" dirty="0" smtClean="0"/>
              <a:t>4)латинську </a:t>
            </a:r>
            <a:r>
              <a:rPr lang="uk-UA" sz="1600" i="1" dirty="0"/>
              <a:t>мову;</a:t>
            </a:r>
            <a:endParaRPr lang="ru-RU" sz="1600" i="1" dirty="0"/>
          </a:p>
          <a:p>
            <a:pPr lvl="0"/>
            <a:r>
              <a:rPr lang="uk-UA" sz="1600" i="1" dirty="0" smtClean="0"/>
              <a:t>5)давньогрецьку </a:t>
            </a:r>
            <a:r>
              <a:rPr lang="uk-UA" sz="1600" i="1" dirty="0"/>
              <a:t>мову;</a:t>
            </a:r>
            <a:endParaRPr lang="ru-RU" sz="1600" i="1" dirty="0"/>
          </a:p>
          <a:p>
            <a:pPr lvl="0"/>
            <a:r>
              <a:rPr lang="uk-UA" sz="1600" i="1" dirty="0" smtClean="0"/>
              <a:t>6)математику </a:t>
            </a:r>
            <a:r>
              <a:rPr lang="uk-UA" sz="1600" i="1" dirty="0"/>
              <a:t>- арифметику, алгебру, геометрію і тригонометрію;</a:t>
            </a:r>
            <a:endParaRPr lang="ru-RU" sz="1600" i="1" dirty="0"/>
          </a:p>
          <a:p>
            <a:pPr lvl="0"/>
            <a:r>
              <a:rPr lang="uk-UA" sz="1600" i="1" dirty="0" smtClean="0"/>
              <a:t>7)фізику</a:t>
            </a:r>
            <a:r>
              <a:rPr lang="uk-UA" sz="1600" i="1" dirty="0"/>
              <a:t>;</a:t>
            </a:r>
            <a:endParaRPr lang="ru-RU" sz="1600" i="1" dirty="0"/>
          </a:p>
          <a:p>
            <a:pPr lvl="0"/>
            <a:r>
              <a:rPr lang="uk-UA" sz="1600" i="1" dirty="0" smtClean="0"/>
              <a:t>8)історію</a:t>
            </a:r>
            <a:r>
              <a:rPr lang="uk-UA" sz="1600" i="1" dirty="0"/>
              <a:t>;</a:t>
            </a:r>
            <a:endParaRPr lang="ru-RU" sz="1600" i="1" dirty="0"/>
          </a:p>
          <a:p>
            <a:pPr lvl="0"/>
            <a:r>
              <a:rPr lang="uk-UA" sz="1600" i="1" dirty="0" smtClean="0"/>
              <a:t>9)географію</a:t>
            </a:r>
            <a:r>
              <a:rPr lang="uk-UA" sz="1600" i="1" dirty="0"/>
              <a:t>;</a:t>
            </a:r>
            <a:endParaRPr lang="ru-RU" sz="1600" i="1" dirty="0"/>
          </a:p>
          <a:p>
            <a:pPr lvl="0"/>
            <a:r>
              <a:rPr lang="uk-UA" sz="1600" i="1" dirty="0" smtClean="0"/>
              <a:t>10)математичну </a:t>
            </a:r>
            <a:r>
              <a:rPr lang="uk-UA" sz="1600" i="1" dirty="0"/>
              <a:t>географію (у нинішньому розумінні - економічну географію);</a:t>
            </a:r>
            <a:endParaRPr lang="ru-RU" sz="1600" i="1" dirty="0"/>
          </a:p>
          <a:p>
            <a:pPr lvl="0"/>
            <a:r>
              <a:rPr lang="uk-UA" sz="1600" i="1" dirty="0" smtClean="0"/>
              <a:t>11)французьку </a:t>
            </a:r>
            <a:r>
              <a:rPr lang="uk-UA" sz="1600" i="1" dirty="0"/>
              <a:t>мову;</a:t>
            </a:r>
            <a:endParaRPr lang="ru-RU" sz="1600" i="1" dirty="0"/>
          </a:p>
          <a:p>
            <a:pPr lvl="0"/>
            <a:r>
              <a:rPr lang="uk-UA" sz="1600" i="1" dirty="0" smtClean="0"/>
              <a:t>12)німецьку </a:t>
            </a:r>
            <a:r>
              <a:rPr lang="uk-UA" sz="1600" i="1" dirty="0"/>
              <a:t>мову;</a:t>
            </a:r>
            <a:endParaRPr lang="ru-RU" sz="1600" i="1" dirty="0"/>
          </a:p>
          <a:p>
            <a:pPr lvl="0"/>
            <a:r>
              <a:rPr lang="uk-UA" sz="1600" i="1" dirty="0" smtClean="0"/>
              <a:t>13)спів</a:t>
            </a:r>
            <a:r>
              <a:rPr lang="uk-UA" sz="1600" i="1" dirty="0"/>
              <a:t>;</a:t>
            </a:r>
            <a:endParaRPr lang="ru-RU" sz="1600" i="1" dirty="0"/>
          </a:p>
          <a:p>
            <a:pPr lvl="0"/>
            <a:r>
              <a:rPr lang="uk-UA" sz="1600" i="1" dirty="0" smtClean="0"/>
              <a:t>14)гімнастику</a:t>
            </a:r>
            <a:r>
              <a:rPr lang="uk-UA" sz="1600" i="1" dirty="0"/>
              <a:t>.</a:t>
            </a:r>
            <a:endParaRPr lang="ru-RU" sz="1600" i="1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718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latin typeface="Monotype Corsiva" pitchFamily="66" charset="0"/>
              </a:rPr>
              <a:t>    Перші Чоловічі Гімназії</a:t>
            </a:r>
            <a:endParaRPr lang="ru-RU" sz="4000" dirty="0">
              <a:latin typeface="Monotype Corsiva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40968"/>
            <a:ext cx="3657600" cy="27797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628800"/>
            <a:ext cx="3930389" cy="27731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307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30" y="764704"/>
            <a:ext cx="8266224" cy="54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246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266687" cy="51161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335842" y="5733256"/>
            <a:ext cx="1909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i="1" dirty="0"/>
              <a:t>Друга Гімназія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017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0055"/>
            <a:ext cx="8318698" cy="545336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62966" y="5949280"/>
            <a:ext cx="19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i="1" dirty="0"/>
              <a:t>Третя Гімназія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079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19" y="188640"/>
            <a:ext cx="8182727" cy="54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963652" y="5877272"/>
            <a:ext cx="242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i="1" dirty="0"/>
              <a:t>Четверта Гімназія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061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246690" cy="547946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502543" y="5877272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/>
              <a:t>П’ята  Гімназія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9704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Отже</a:t>
            </a:r>
            <a:r>
              <a:rPr lang="ru-RU" i="1" dirty="0" smtClean="0"/>
              <a:t>, у </a:t>
            </a:r>
            <a:r>
              <a:rPr lang="ru-RU" i="1" dirty="0" err="1" smtClean="0"/>
              <a:t>другій</a:t>
            </a:r>
            <a:r>
              <a:rPr lang="ru-RU" i="1" dirty="0" smtClean="0"/>
              <a:t> </a:t>
            </a:r>
            <a:r>
              <a:rPr lang="ru-RU" i="1" dirty="0" err="1" smtClean="0"/>
              <a:t>половині</a:t>
            </a:r>
            <a:r>
              <a:rPr lang="ru-RU" i="1" dirty="0" smtClean="0"/>
              <a:t> ХІХ ст. в </a:t>
            </a:r>
            <a:r>
              <a:rPr lang="ru-RU" i="1" dirty="0" err="1" smtClean="0"/>
              <a:t>системі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на </a:t>
            </a:r>
            <a:r>
              <a:rPr lang="ru-RU" i="1" dirty="0" err="1" smtClean="0"/>
              <a:t>українських</a:t>
            </a:r>
            <a:r>
              <a:rPr lang="ru-RU" i="1" dirty="0" smtClean="0"/>
              <a:t> землях стались </a:t>
            </a:r>
            <a:r>
              <a:rPr lang="ru-RU" i="1" dirty="0" err="1" smtClean="0"/>
              <a:t>позитивні</a:t>
            </a:r>
            <a:r>
              <a:rPr lang="ru-RU" i="1" dirty="0" smtClean="0"/>
              <a:t> </a:t>
            </a:r>
            <a:r>
              <a:rPr lang="ru-RU" i="1" dirty="0" err="1" smtClean="0"/>
              <a:t>зрушення</a:t>
            </a:r>
            <a:r>
              <a:rPr lang="ru-RU" i="1" dirty="0" smtClean="0"/>
              <a:t>, </a:t>
            </a:r>
            <a:r>
              <a:rPr lang="ru-RU" i="1" dirty="0" err="1" smtClean="0"/>
              <a:t>зумовлені</a:t>
            </a:r>
            <a:r>
              <a:rPr lang="ru-RU" i="1" dirty="0" smtClean="0"/>
              <a:t> потребою часу в </a:t>
            </a:r>
            <a:r>
              <a:rPr lang="ru-RU" i="1" dirty="0" err="1" smtClean="0"/>
              <a:t>освічених</a:t>
            </a:r>
            <a:r>
              <a:rPr lang="ru-RU" i="1" dirty="0" smtClean="0"/>
              <a:t> </a:t>
            </a:r>
            <a:r>
              <a:rPr lang="ru-RU" i="1" dirty="0" err="1" smtClean="0"/>
              <a:t>спеціалістах</a:t>
            </a:r>
            <a:r>
              <a:rPr lang="ru-RU" i="1" dirty="0" smtClean="0"/>
              <a:t>.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зроблено</a:t>
            </a:r>
            <a:r>
              <a:rPr lang="ru-RU" i="1" dirty="0" smtClean="0"/>
              <a:t> </a:t>
            </a:r>
            <a:r>
              <a:rPr lang="ru-RU" i="1" dirty="0" err="1" smtClean="0"/>
              <a:t>крок</a:t>
            </a:r>
            <a:r>
              <a:rPr lang="ru-RU" i="1" dirty="0" smtClean="0"/>
              <a:t> у </a:t>
            </a:r>
            <a:r>
              <a:rPr lang="ru-RU" i="1" dirty="0" err="1" smtClean="0"/>
              <a:t>розвиткові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загальної</a:t>
            </a:r>
            <a:r>
              <a:rPr lang="ru-RU" i="1" dirty="0" smtClean="0"/>
              <a:t> </a:t>
            </a:r>
            <a:r>
              <a:rPr lang="ru-RU" i="1" dirty="0" err="1" smtClean="0"/>
              <a:t>початкової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. </a:t>
            </a:r>
            <a:r>
              <a:rPr lang="ru-RU" i="1" dirty="0" err="1" smtClean="0"/>
              <a:t>Проте</a:t>
            </a:r>
            <a:r>
              <a:rPr lang="ru-RU" i="1" dirty="0" smtClean="0"/>
              <a:t> </a:t>
            </a:r>
            <a:r>
              <a:rPr lang="ru-RU" i="1" dirty="0" err="1" smtClean="0"/>
              <a:t>імперські</a:t>
            </a:r>
            <a:r>
              <a:rPr lang="ru-RU" i="1" dirty="0" smtClean="0"/>
              <a:t> уряди </a:t>
            </a:r>
            <a:r>
              <a:rPr lang="ru-RU" i="1" dirty="0" err="1" smtClean="0"/>
              <a:t>Російської</a:t>
            </a:r>
            <a:r>
              <a:rPr lang="ru-RU" i="1" dirty="0" smtClean="0"/>
              <a:t> </a:t>
            </a:r>
            <a:r>
              <a:rPr lang="ru-RU" i="1" dirty="0" err="1" smtClean="0"/>
              <a:t>імперії</a:t>
            </a:r>
            <a:r>
              <a:rPr lang="ru-RU" i="1" dirty="0" smtClean="0"/>
              <a:t> та Австро-</a:t>
            </a:r>
            <a:r>
              <a:rPr lang="ru-RU" i="1" dirty="0" err="1" smtClean="0"/>
              <a:t>Угорської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монархії</a:t>
            </a:r>
            <a:r>
              <a:rPr lang="ru-RU" i="1" dirty="0" smtClean="0"/>
              <a:t> не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зацікавлені</a:t>
            </a:r>
            <a:r>
              <a:rPr lang="ru-RU" i="1" dirty="0" smtClean="0"/>
              <a:t> в </a:t>
            </a:r>
            <a:r>
              <a:rPr lang="ru-RU" i="1" dirty="0" err="1" smtClean="0"/>
              <a:t>розвої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, </a:t>
            </a:r>
            <a:r>
              <a:rPr lang="ru-RU" i="1" dirty="0" err="1" smtClean="0"/>
              <a:t>побоюючись</a:t>
            </a:r>
            <a:r>
              <a:rPr lang="ru-RU" i="1" dirty="0" smtClean="0"/>
              <a:t> </a:t>
            </a:r>
            <a:r>
              <a:rPr lang="ru-RU" i="1" dirty="0" err="1" smtClean="0"/>
              <a:t>зростання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національної</a:t>
            </a:r>
            <a:r>
              <a:rPr lang="ru-RU" i="1" dirty="0" smtClean="0"/>
              <a:t> </a:t>
            </a:r>
            <a:r>
              <a:rPr lang="ru-RU" i="1" dirty="0" err="1" smtClean="0"/>
              <a:t>свідомості</a:t>
            </a:r>
            <a:r>
              <a:rPr lang="ru-RU" i="1" dirty="0" smtClean="0"/>
              <a:t> </a:t>
            </a:r>
            <a:r>
              <a:rPr lang="ru-RU" i="1" dirty="0" err="1" smtClean="0"/>
              <a:t>мас</a:t>
            </a:r>
            <a:r>
              <a:rPr lang="ru-RU" i="1" dirty="0" smtClean="0"/>
              <a:t>. На </a:t>
            </a:r>
            <a:r>
              <a:rPr lang="ru-RU" i="1" dirty="0" err="1" smtClean="0"/>
              <a:t>всій</a:t>
            </a:r>
            <a:r>
              <a:rPr lang="ru-RU" i="1" dirty="0" smtClean="0"/>
              <a:t> </a:t>
            </a:r>
            <a:r>
              <a:rPr lang="ru-RU" i="1" dirty="0" err="1" smtClean="0"/>
              <a:t>території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не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жодного</a:t>
            </a:r>
            <a:r>
              <a:rPr lang="ru-RU" i="1" dirty="0" smtClean="0"/>
              <a:t> </a:t>
            </a:r>
            <a:r>
              <a:rPr lang="ru-RU" i="1" dirty="0" err="1" smtClean="0"/>
              <a:t>вищого</a:t>
            </a:r>
            <a:r>
              <a:rPr lang="ru-RU" i="1" dirty="0" smtClean="0"/>
              <a:t> </a:t>
            </a:r>
            <a:r>
              <a:rPr lang="ru-RU" i="1" dirty="0" err="1" smtClean="0"/>
              <a:t>навчального</a:t>
            </a:r>
            <a:r>
              <a:rPr lang="ru-RU" i="1" dirty="0" smtClean="0"/>
              <a:t> закладу з </a:t>
            </a:r>
            <a:r>
              <a:rPr lang="ru-RU" i="1" dirty="0" err="1" smtClean="0"/>
              <a:t>українською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 </a:t>
            </a:r>
            <a:r>
              <a:rPr lang="ru-RU" i="1" dirty="0" err="1" smtClean="0"/>
              <a:t>викладання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023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Monotype Corsiva" pitchFamily="66" charset="0"/>
              </a:rPr>
              <a:t>. </a:t>
            </a:r>
            <a:r>
              <a:rPr lang="ru-RU" dirty="0" err="1">
                <a:latin typeface="Monotype Corsiva" pitchFamily="66" charset="0"/>
              </a:rPr>
              <a:t>Розвиток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освіти</a:t>
            </a:r>
            <a:r>
              <a:rPr lang="ru-RU" dirty="0">
                <a:latin typeface="Monotype Corsiva" pitchFamily="66" charset="0"/>
              </a:rPr>
              <a:t> в 70-90-х </a:t>
            </a:r>
            <a:r>
              <a:rPr lang="ru-RU" dirty="0" err="1">
                <a:latin typeface="Monotype Corsiva" pitchFamily="66" charset="0"/>
              </a:rPr>
              <a:t>рр</a:t>
            </a:r>
            <a:r>
              <a:rPr lang="ru-RU" dirty="0">
                <a:latin typeface="Monotype Corsiva" pitchFamily="66" charset="0"/>
              </a:rPr>
              <a:t>. ХІХ </a:t>
            </a:r>
            <a:r>
              <a:rPr lang="ru-RU" dirty="0" err="1">
                <a:latin typeface="Monotype Corsiva" pitchFamily="66" charset="0"/>
              </a:rPr>
              <a:t>ст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7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5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У </a:t>
            </a:r>
            <a:r>
              <a:rPr lang="ru-RU" i="1" dirty="0" err="1" smtClean="0"/>
              <a:t>другій</a:t>
            </a:r>
            <a:r>
              <a:rPr lang="ru-RU" i="1" dirty="0" smtClean="0"/>
              <a:t> </a:t>
            </a:r>
            <a:r>
              <a:rPr lang="ru-RU" i="1" dirty="0" err="1" smtClean="0"/>
              <a:t>половині</a:t>
            </a:r>
            <a:r>
              <a:rPr lang="ru-RU" i="1" dirty="0" smtClean="0"/>
              <a:t> ХІХ ст., як і перше, </a:t>
            </a:r>
            <a:r>
              <a:rPr lang="ru-RU" i="1" dirty="0" err="1" smtClean="0"/>
              <a:t>розвиток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 </a:t>
            </a:r>
            <a:r>
              <a:rPr lang="ru-RU" i="1" dirty="0" err="1" smtClean="0"/>
              <a:t>відбувався</a:t>
            </a:r>
            <a:r>
              <a:rPr lang="ru-RU" i="1" dirty="0" smtClean="0"/>
              <a:t> в </a:t>
            </a:r>
            <a:r>
              <a:rPr lang="ru-RU" i="1" dirty="0" err="1" smtClean="0"/>
              <a:t>умовах</a:t>
            </a:r>
            <a:r>
              <a:rPr lang="ru-RU" i="1" dirty="0" smtClean="0"/>
              <a:t> </a:t>
            </a:r>
            <a:r>
              <a:rPr lang="ru-RU" i="1" dirty="0" err="1" smtClean="0"/>
              <a:t>колонізаторських</a:t>
            </a:r>
            <a:r>
              <a:rPr lang="ru-RU" i="1" dirty="0" smtClean="0"/>
              <a:t> </a:t>
            </a:r>
            <a:r>
              <a:rPr lang="ru-RU" i="1" dirty="0" err="1" smtClean="0"/>
              <a:t>політичних</a:t>
            </a:r>
            <a:r>
              <a:rPr lang="ru-RU" i="1" dirty="0" smtClean="0"/>
              <a:t> </a:t>
            </a:r>
            <a:r>
              <a:rPr lang="ru-RU" i="1" dirty="0" err="1" smtClean="0"/>
              <a:t>режимів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панували</a:t>
            </a:r>
            <a:r>
              <a:rPr lang="ru-RU" i="1" dirty="0" smtClean="0"/>
              <a:t>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. </a:t>
            </a:r>
            <a:r>
              <a:rPr lang="ru-RU" i="1" dirty="0" err="1" smtClean="0"/>
              <a:t>Найбільше</a:t>
            </a:r>
            <a:r>
              <a:rPr lang="ru-RU" i="1" dirty="0" smtClean="0"/>
              <a:t> вони </a:t>
            </a:r>
            <a:r>
              <a:rPr lang="ru-RU" i="1" dirty="0" err="1" smtClean="0"/>
              <a:t>дошкуляли</a:t>
            </a:r>
            <a:r>
              <a:rPr lang="ru-RU" i="1" dirty="0" smtClean="0"/>
              <a:t> </a:t>
            </a:r>
            <a:r>
              <a:rPr lang="ru-RU" i="1" dirty="0" err="1" smtClean="0"/>
              <a:t>народній</a:t>
            </a:r>
            <a:r>
              <a:rPr lang="ru-RU" i="1" dirty="0" smtClean="0"/>
              <a:t> </a:t>
            </a:r>
            <a:r>
              <a:rPr lang="ru-RU" i="1" dirty="0" err="1" smtClean="0"/>
              <a:t>освіті</a:t>
            </a:r>
            <a:r>
              <a:rPr lang="ru-RU" i="1" dirty="0" smtClean="0"/>
              <a:t>. </a:t>
            </a:r>
            <a:r>
              <a:rPr lang="ru-RU" i="1" dirty="0" err="1" smtClean="0"/>
              <a:t>Початкових</a:t>
            </a:r>
            <a:r>
              <a:rPr lang="ru-RU" i="1" dirty="0" smtClean="0"/>
              <a:t> і </a:t>
            </a:r>
            <a:r>
              <a:rPr lang="ru-RU" i="1" dirty="0" err="1" smtClean="0"/>
              <a:t>середніх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 не </a:t>
            </a:r>
            <a:r>
              <a:rPr lang="ru-RU" i="1" dirty="0" err="1" smtClean="0"/>
              <a:t>вистачало</a:t>
            </a:r>
            <a:r>
              <a:rPr lang="ru-RU" i="1" dirty="0" smtClean="0"/>
              <a:t>. До </a:t>
            </a:r>
            <a:r>
              <a:rPr lang="ru-RU" i="1" dirty="0" err="1" smtClean="0"/>
              <a:t>скасування</a:t>
            </a:r>
            <a:r>
              <a:rPr lang="ru-RU" i="1" dirty="0" smtClean="0"/>
              <a:t> </a:t>
            </a:r>
            <a:r>
              <a:rPr lang="ru-RU" i="1" dirty="0" err="1" smtClean="0"/>
              <a:t>кріпосного</a:t>
            </a:r>
            <a:r>
              <a:rPr lang="ru-RU" i="1" dirty="0" smtClean="0"/>
              <a:t> права в </a:t>
            </a:r>
            <a:r>
              <a:rPr lang="ru-RU" i="1" dirty="0" err="1" smtClean="0"/>
              <a:t>Російській</a:t>
            </a:r>
            <a:r>
              <a:rPr lang="ru-RU" i="1" dirty="0" smtClean="0"/>
              <a:t> </a:t>
            </a:r>
            <a:r>
              <a:rPr lang="ru-RU" i="1" dirty="0" err="1" smtClean="0"/>
              <a:t>імперії</a:t>
            </a:r>
            <a:r>
              <a:rPr lang="ru-RU" i="1" dirty="0" smtClean="0"/>
              <a:t> (1861 р.) </a:t>
            </a:r>
            <a:r>
              <a:rPr lang="ru-RU" i="1" dirty="0" err="1" smtClean="0"/>
              <a:t>освіта</a:t>
            </a:r>
            <a:r>
              <a:rPr lang="ru-RU" i="1" dirty="0" smtClean="0"/>
              <a:t>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, особливо початкова, </a:t>
            </a:r>
            <a:r>
              <a:rPr lang="ru-RU" i="1" dirty="0" err="1" smtClean="0"/>
              <a:t>занепадала</a:t>
            </a:r>
            <a:r>
              <a:rPr lang="ru-RU" i="1" dirty="0" smtClean="0"/>
              <a:t>. </a:t>
            </a:r>
            <a:r>
              <a:rPr lang="ru-RU" i="1" dirty="0" err="1" smtClean="0"/>
              <a:t>Дворяни</a:t>
            </a:r>
            <a:r>
              <a:rPr lang="ru-RU" i="1" dirty="0" smtClean="0"/>
              <a:t> </a:t>
            </a:r>
            <a:r>
              <a:rPr lang="ru-RU" i="1" dirty="0" err="1" smtClean="0"/>
              <a:t>вважали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освіта</a:t>
            </a:r>
            <a:r>
              <a:rPr lang="ru-RU" i="1" dirty="0" smtClean="0"/>
              <a:t> селянам не </a:t>
            </a:r>
            <a:r>
              <a:rPr lang="ru-RU" i="1" dirty="0" err="1" smtClean="0"/>
              <a:t>потрібна</a:t>
            </a:r>
            <a:r>
              <a:rPr lang="ru-RU" i="1" dirty="0" smtClean="0"/>
              <a:t>. </a:t>
            </a:r>
            <a:r>
              <a:rPr lang="ru-RU" i="1" dirty="0" err="1" smtClean="0"/>
              <a:t>Царський</a:t>
            </a:r>
            <a:r>
              <a:rPr lang="ru-RU" i="1" dirty="0" smtClean="0"/>
              <a:t> уряд </a:t>
            </a:r>
            <a:r>
              <a:rPr lang="ru-RU" i="1" dirty="0" err="1" smtClean="0"/>
              <a:t>майже</a:t>
            </a:r>
            <a:r>
              <a:rPr lang="ru-RU" i="1" dirty="0" smtClean="0"/>
              <a:t> </a:t>
            </a:r>
            <a:r>
              <a:rPr lang="ru-RU" i="1" dirty="0" err="1" smtClean="0"/>
              <a:t>зовсім</a:t>
            </a:r>
            <a:r>
              <a:rPr lang="ru-RU" i="1" dirty="0" smtClean="0"/>
              <a:t> </a:t>
            </a:r>
            <a:r>
              <a:rPr lang="ru-RU" i="1" dirty="0" err="1" smtClean="0"/>
              <a:t>усунувся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матеріального</a:t>
            </a:r>
            <a:r>
              <a:rPr lang="ru-RU" i="1" dirty="0" smtClean="0"/>
              <a:t> </a:t>
            </a:r>
            <a:r>
              <a:rPr lang="ru-RU" i="1" dirty="0" err="1" smtClean="0"/>
              <a:t>утримання</a:t>
            </a:r>
            <a:r>
              <a:rPr lang="ru-RU" i="1" dirty="0" smtClean="0"/>
              <a:t> </a:t>
            </a:r>
            <a:r>
              <a:rPr lang="ru-RU" i="1" dirty="0" err="1" smtClean="0"/>
              <a:t>початкових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r>
              <a:rPr lang="ru-RU" i="1" dirty="0" smtClean="0"/>
              <a:t>В </a:t>
            </a:r>
            <a:r>
              <a:rPr lang="ru-RU" i="1" dirty="0" err="1" smtClean="0"/>
              <a:t>освіті</a:t>
            </a:r>
            <a:r>
              <a:rPr lang="ru-RU" i="1" dirty="0" smtClean="0"/>
              <a:t> </a:t>
            </a:r>
            <a:r>
              <a:rPr lang="ru-RU" i="1" dirty="0" err="1" smtClean="0"/>
              <a:t>зміни</a:t>
            </a:r>
            <a:r>
              <a:rPr lang="ru-RU" i="1" dirty="0" smtClean="0"/>
              <a:t> стали </a:t>
            </a:r>
            <a:r>
              <a:rPr lang="ru-RU" i="1" dirty="0" err="1" smtClean="0"/>
              <a:t>відчутними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на </a:t>
            </a:r>
            <a:r>
              <a:rPr lang="ru-RU" i="1" dirty="0" err="1" smtClean="0"/>
              <a:t>межі</a:t>
            </a:r>
            <a:r>
              <a:rPr lang="ru-RU" i="1" dirty="0" smtClean="0"/>
              <a:t> 60-х </a:t>
            </a:r>
            <a:r>
              <a:rPr lang="ru-RU" i="1" dirty="0" err="1" smtClean="0"/>
              <a:t>рр</a:t>
            </a:r>
            <a:r>
              <a:rPr lang="ru-RU" i="1" dirty="0" smtClean="0"/>
              <a:t>. Молода </a:t>
            </a:r>
            <a:r>
              <a:rPr lang="ru-RU" i="1" dirty="0" err="1" smtClean="0"/>
              <a:t>інтелігенція</a:t>
            </a:r>
            <a:r>
              <a:rPr lang="ru-RU" i="1" dirty="0" smtClean="0"/>
              <a:t>, </a:t>
            </a:r>
            <a:r>
              <a:rPr lang="ru-RU" i="1" dirty="0" err="1" smtClean="0"/>
              <a:t>студенти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об’єдналися</a:t>
            </a:r>
            <a:r>
              <a:rPr lang="ru-RU" i="1" dirty="0" smtClean="0"/>
              <a:t> в </a:t>
            </a:r>
            <a:r>
              <a:rPr lang="ru-RU" i="1" dirty="0" err="1" smtClean="0"/>
              <a:t>громади</a:t>
            </a:r>
            <a:r>
              <a:rPr lang="ru-RU" i="1" dirty="0" smtClean="0"/>
              <a:t>, активно </a:t>
            </a:r>
            <a:r>
              <a:rPr lang="ru-RU" i="1" dirty="0" err="1" smtClean="0"/>
              <a:t>переймалися</a:t>
            </a:r>
            <a:r>
              <a:rPr lang="ru-RU" i="1" dirty="0" smtClean="0"/>
              <a:t> </a:t>
            </a:r>
            <a:r>
              <a:rPr lang="ru-RU" i="1" dirty="0" err="1" smtClean="0"/>
              <a:t>створенням</a:t>
            </a:r>
            <a:r>
              <a:rPr lang="ru-RU" i="1" dirty="0" smtClean="0"/>
              <a:t> </a:t>
            </a:r>
            <a:r>
              <a:rPr lang="ru-RU" i="1" dirty="0" err="1" smtClean="0"/>
              <a:t>недільних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. У 1862 р.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понад</a:t>
            </a:r>
            <a:r>
              <a:rPr lang="ru-RU" i="1" dirty="0" smtClean="0"/>
              <a:t> 110. </a:t>
            </a:r>
            <a:r>
              <a:rPr lang="ru-RU" i="1" dirty="0" err="1" smtClean="0"/>
              <a:t>Викладання</a:t>
            </a:r>
            <a:r>
              <a:rPr lang="ru-RU" i="1" dirty="0" smtClean="0"/>
              <a:t> в </a:t>
            </a:r>
            <a:r>
              <a:rPr lang="ru-RU" i="1" dirty="0" err="1" smtClean="0"/>
              <a:t>багатьох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 них </a:t>
            </a:r>
            <a:r>
              <a:rPr lang="ru-RU" i="1" dirty="0" err="1" smtClean="0"/>
              <a:t>провадилося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, видано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букварі</a:t>
            </a:r>
            <a:r>
              <a:rPr lang="ru-RU" i="1" dirty="0" smtClean="0"/>
              <a:t> й </a:t>
            </a:r>
            <a:r>
              <a:rPr lang="ru-RU" i="1" dirty="0" err="1" smtClean="0"/>
              <a:t>підручники</a:t>
            </a:r>
            <a:r>
              <a:rPr lang="ru-RU" i="1" dirty="0" smtClean="0"/>
              <a:t>, в тому </a:t>
            </a:r>
            <a:r>
              <a:rPr lang="ru-RU" i="1" dirty="0" err="1" smtClean="0"/>
              <a:t>числі</a:t>
            </a:r>
            <a:r>
              <a:rPr lang="ru-RU" i="1" dirty="0" smtClean="0"/>
              <a:t> «</a:t>
            </a:r>
            <a:r>
              <a:rPr lang="ru-RU" i="1" dirty="0" err="1" smtClean="0"/>
              <a:t>Буквар</a:t>
            </a:r>
            <a:r>
              <a:rPr lang="ru-RU" i="1" dirty="0" smtClean="0"/>
              <a:t>» Т. </a:t>
            </a:r>
            <a:r>
              <a:rPr lang="ru-RU" i="1" dirty="0" err="1" smtClean="0"/>
              <a:t>Шевченка</a:t>
            </a:r>
            <a:r>
              <a:rPr lang="ru-RU" i="1" dirty="0" smtClean="0"/>
              <a:t>. Але того ж таки 1862 р. </a:t>
            </a:r>
            <a:r>
              <a:rPr lang="ru-RU" i="1" dirty="0" err="1" smtClean="0"/>
              <a:t>царський</a:t>
            </a:r>
            <a:r>
              <a:rPr lang="ru-RU" i="1" dirty="0" smtClean="0"/>
              <a:t> уряд </a:t>
            </a:r>
            <a:r>
              <a:rPr lang="ru-RU" i="1" dirty="0" err="1" smtClean="0"/>
              <a:t>вирішив</a:t>
            </a:r>
            <a:r>
              <a:rPr lang="ru-RU" i="1" dirty="0" smtClean="0"/>
              <a:t> </a:t>
            </a:r>
            <a:r>
              <a:rPr lang="ru-RU" i="1" dirty="0" err="1" smtClean="0"/>
              <a:t>закрити</a:t>
            </a:r>
            <a:r>
              <a:rPr lang="ru-RU" i="1" dirty="0" smtClean="0"/>
              <a:t> </a:t>
            </a:r>
            <a:r>
              <a:rPr lang="ru-RU" i="1" dirty="0" err="1" smtClean="0"/>
              <a:t>недільні</a:t>
            </a:r>
            <a:r>
              <a:rPr lang="ru-RU" i="1" dirty="0" smtClean="0"/>
              <a:t> </a:t>
            </a:r>
            <a:r>
              <a:rPr lang="ru-RU" i="1" dirty="0" err="1" smtClean="0"/>
              <a:t>школи</a:t>
            </a:r>
            <a:r>
              <a:rPr lang="ru-RU" i="1" dirty="0" smtClean="0"/>
              <a:t>, а </a:t>
            </a:r>
            <a:r>
              <a:rPr lang="ru-RU" i="1" dirty="0" err="1" smtClean="0"/>
              <a:t>багатьох</a:t>
            </a:r>
            <a:r>
              <a:rPr lang="ru-RU" i="1" dirty="0" smtClean="0"/>
              <a:t> </a:t>
            </a:r>
            <a:r>
              <a:rPr lang="ru-RU" i="1" dirty="0" err="1" smtClean="0"/>
              <a:t>організаторів</a:t>
            </a:r>
            <a:r>
              <a:rPr lang="ru-RU" i="1" dirty="0" smtClean="0"/>
              <a:t> і </a:t>
            </a:r>
            <a:r>
              <a:rPr lang="ru-RU" i="1" dirty="0" err="1" smtClean="0"/>
              <a:t>викладачів</a:t>
            </a:r>
            <a:r>
              <a:rPr lang="ru-RU" i="1" dirty="0" smtClean="0"/>
              <a:t> </a:t>
            </a:r>
            <a:r>
              <a:rPr lang="ru-RU" i="1" dirty="0" err="1" smtClean="0"/>
              <a:t>цих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заарештовано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14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12776"/>
            <a:ext cx="3574504" cy="53338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i="1" dirty="0" smtClean="0">
                <a:latin typeface="Monotype Corsiva" pitchFamily="66" charset="0"/>
              </a:rPr>
              <a:t>«Буквар» Т Шевченко</a:t>
            </a:r>
            <a:endParaRPr lang="ru-RU" sz="5400" i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Становище стало </a:t>
            </a:r>
            <a:r>
              <a:rPr lang="ru-RU" i="1" dirty="0" err="1" smtClean="0"/>
              <a:t>поліпшуватись</a:t>
            </a:r>
            <a:r>
              <a:rPr lang="ru-RU" i="1" dirty="0" smtClean="0"/>
              <a:t> </a:t>
            </a:r>
            <a:r>
              <a:rPr lang="ru-RU" i="1" dirty="0" err="1" smtClean="0"/>
              <a:t>після</a:t>
            </a:r>
            <a:r>
              <a:rPr lang="ru-RU" i="1" dirty="0" smtClean="0"/>
              <a:t> </a:t>
            </a:r>
            <a:r>
              <a:rPr lang="ru-RU" i="1" dirty="0" err="1" smtClean="0"/>
              <a:t>проведення</a:t>
            </a:r>
            <a:r>
              <a:rPr lang="ru-RU" i="1" dirty="0" smtClean="0"/>
              <a:t> реформ. У 70-х </a:t>
            </a:r>
            <a:r>
              <a:rPr lang="ru-RU" i="1" dirty="0" err="1" smtClean="0"/>
              <a:t>рр</a:t>
            </a:r>
            <a:r>
              <a:rPr lang="ru-RU" i="1" dirty="0" smtClean="0"/>
              <a:t>. </a:t>
            </a:r>
            <a:r>
              <a:rPr lang="en-US" i="1" dirty="0" smtClean="0"/>
              <a:t>XIX </a:t>
            </a:r>
            <a:r>
              <a:rPr lang="ru-RU" i="1" dirty="0" smtClean="0"/>
              <a:t>ст. земства </a:t>
            </a:r>
            <a:r>
              <a:rPr lang="ru-RU" i="1" dirty="0" err="1" smtClean="0"/>
              <a:t>сприяли</a:t>
            </a:r>
            <a:r>
              <a:rPr lang="ru-RU" i="1" dirty="0" smtClean="0"/>
              <a:t> </a:t>
            </a:r>
            <a:r>
              <a:rPr lang="ru-RU" i="1" dirty="0" err="1" smtClean="0"/>
              <a:t>відкриттю</a:t>
            </a:r>
            <a:r>
              <a:rPr lang="ru-RU" i="1" dirty="0" smtClean="0"/>
              <a:t> </a:t>
            </a:r>
            <a:r>
              <a:rPr lang="ru-RU" i="1" dirty="0" err="1" smtClean="0"/>
              <a:t>нових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, </a:t>
            </a:r>
            <a:r>
              <a:rPr lang="ru-RU" i="1" dirty="0" err="1" smtClean="0"/>
              <a:t>опікувалися</a:t>
            </a:r>
            <a:r>
              <a:rPr lang="ru-RU" i="1" dirty="0" smtClean="0"/>
              <a:t> </a:t>
            </a:r>
            <a:r>
              <a:rPr lang="ru-RU" i="1" dirty="0" err="1" smtClean="0"/>
              <a:t>змістом</a:t>
            </a:r>
            <a:r>
              <a:rPr lang="ru-RU" i="1" dirty="0" smtClean="0"/>
              <a:t> і методикою </a:t>
            </a:r>
            <a:r>
              <a:rPr lang="ru-RU" i="1" dirty="0" err="1" smtClean="0"/>
              <a:t>навчання</a:t>
            </a:r>
            <a:r>
              <a:rPr lang="ru-RU" i="1" dirty="0" smtClean="0"/>
              <a:t>. Вони </a:t>
            </a:r>
            <a:r>
              <a:rPr lang="ru-RU" i="1" dirty="0" err="1" smtClean="0"/>
              <a:t>збільшували</a:t>
            </a:r>
            <a:r>
              <a:rPr lang="ru-RU" i="1" dirty="0" smtClean="0"/>
              <a:t> </a:t>
            </a:r>
            <a:r>
              <a:rPr lang="ru-RU" i="1" dirty="0" err="1" smtClean="0"/>
              <a:t>асигнування</a:t>
            </a:r>
            <a:r>
              <a:rPr lang="ru-RU" i="1" dirty="0" smtClean="0"/>
              <a:t> на </a:t>
            </a:r>
            <a:r>
              <a:rPr lang="ru-RU" i="1" dirty="0" err="1" smtClean="0"/>
              <a:t>утримання</a:t>
            </a:r>
            <a:r>
              <a:rPr lang="ru-RU" i="1" dirty="0" smtClean="0"/>
              <a:t> та </a:t>
            </a:r>
            <a:r>
              <a:rPr lang="ru-RU" i="1" dirty="0" err="1" smtClean="0"/>
              <a:t>будівництво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. З 1871 р. по 1895 р. </a:t>
            </a:r>
            <a:r>
              <a:rPr lang="ru-RU" i="1" dirty="0" err="1" smtClean="0"/>
              <a:t>асигнування</a:t>
            </a:r>
            <a:r>
              <a:rPr lang="ru-RU" i="1" dirty="0" smtClean="0"/>
              <a:t> </a:t>
            </a:r>
            <a:r>
              <a:rPr lang="ru-RU" i="1" dirty="0" err="1" smtClean="0"/>
              <a:t>зросли</a:t>
            </a:r>
            <a:r>
              <a:rPr lang="ru-RU" i="1" dirty="0" smtClean="0"/>
              <a:t> у 6 </a:t>
            </a:r>
            <a:r>
              <a:rPr lang="ru-RU" i="1" dirty="0" err="1" smtClean="0"/>
              <a:t>разів</a:t>
            </a:r>
            <a:r>
              <a:rPr lang="ru-RU" i="1" dirty="0" smtClean="0"/>
              <a:t>. </a:t>
            </a:r>
            <a:r>
              <a:rPr lang="ru-RU" i="1" dirty="0" err="1" smtClean="0"/>
              <a:t>Впроваджувалося</a:t>
            </a:r>
            <a:r>
              <a:rPr lang="ru-RU" i="1" dirty="0" smtClean="0"/>
              <a:t>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</a:t>
            </a:r>
            <a:r>
              <a:rPr lang="ru-RU" i="1" dirty="0" err="1" smtClean="0"/>
              <a:t>історії</a:t>
            </a:r>
            <a:r>
              <a:rPr lang="ru-RU" i="1" dirty="0" smtClean="0"/>
              <a:t>, </a:t>
            </a:r>
            <a:r>
              <a:rPr lang="ru-RU" i="1" dirty="0" err="1" smtClean="0"/>
              <a:t>географії</a:t>
            </a:r>
            <a:r>
              <a:rPr lang="ru-RU" i="1" dirty="0" smtClean="0"/>
              <a:t>, математики. </a:t>
            </a:r>
            <a:r>
              <a:rPr lang="ru-RU" i="1" dirty="0" err="1" smtClean="0"/>
              <a:t>Політика</a:t>
            </a:r>
            <a:r>
              <a:rPr lang="ru-RU" i="1" dirty="0" smtClean="0"/>
              <a:t> реформ </a:t>
            </a:r>
            <a:r>
              <a:rPr lang="ru-RU" i="1" dirty="0" err="1" smtClean="0"/>
              <a:t>проводилася</a:t>
            </a:r>
            <a:r>
              <a:rPr lang="ru-RU" i="1" dirty="0" smtClean="0"/>
              <a:t> царизмом </a:t>
            </a:r>
            <a:r>
              <a:rPr lang="ru-RU" i="1" dirty="0" err="1" smtClean="0"/>
              <a:t>одночасно</a:t>
            </a:r>
            <a:r>
              <a:rPr lang="ru-RU" i="1" dirty="0" smtClean="0"/>
              <a:t> з </a:t>
            </a:r>
            <a:r>
              <a:rPr lang="ru-RU" i="1" dirty="0" err="1" smtClean="0"/>
              <a:t>політикою</a:t>
            </a:r>
            <a:r>
              <a:rPr lang="ru-RU" i="1" dirty="0" smtClean="0"/>
              <a:t> </a:t>
            </a:r>
            <a:r>
              <a:rPr lang="ru-RU" i="1" dirty="0" err="1" smtClean="0"/>
              <a:t>репресій</a:t>
            </a:r>
            <a:r>
              <a:rPr lang="ru-RU" i="1" dirty="0" smtClean="0"/>
              <a:t> </a:t>
            </a:r>
            <a:r>
              <a:rPr lang="ru-RU" i="1" dirty="0" err="1" smtClean="0"/>
              <a:t>проти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. Уряд не дозволяв </a:t>
            </a:r>
            <a:r>
              <a:rPr lang="ru-RU" i="1" dirty="0" err="1" smtClean="0"/>
              <a:t>навчатися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. </a:t>
            </a:r>
            <a:r>
              <a:rPr lang="ru-RU" i="1" dirty="0" err="1" smtClean="0"/>
              <a:t>Валуєвський</a:t>
            </a:r>
            <a:r>
              <a:rPr lang="ru-RU" i="1" dirty="0" smtClean="0"/>
              <a:t> циркуляр та </a:t>
            </a:r>
            <a:r>
              <a:rPr lang="ru-RU" i="1" dirty="0" err="1" smtClean="0"/>
              <a:t>Емський</a:t>
            </a:r>
            <a:r>
              <a:rPr lang="ru-RU" i="1" dirty="0" smtClean="0"/>
              <a:t> указ </a:t>
            </a:r>
            <a:r>
              <a:rPr lang="ru-RU" i="1" dirty="0" err="1" smtClean="0"/>
              <a:t>чітко</a:t>
            </a:r>
            <a:r>
              <a:rPr lang="ru-RU" i="1" dirty="0" smtClean="0"/>
              <a:t> </a:t>
            </a:r>
            <a:r>
              <a:rPr lang="ru-RU" i="1" dirty="0" err="1" smtClean="0"/>
              <a:t>визначили</a:t>
            </a:r>
            <a:r>
              <a:rPr lang="ru-RU" i="1" dirty="0" smtClean="0"/>
              <a:t> </a:t>
            </a:r>
            <a:r>
              <a:rPr lang="ru-RU" i="1" dirty="0" err="1" smtClean="0"/>
              <a:t>головний</a:t>
            </a:r>
            <a:r>
              <a:rPr lang="ru-RU" i="1" dirty="0" smtClean="0"/>
              <a:t> </a:t>
            </a:r>
            <a:r>
              <a:rPr lang="ru-RU" i="1" dirty="0" err="1" smtClean="0"/>
              <a:t>напрямок</a:t>
            </a:r>
            <a:r>
              <a:rPr lang="ru-RU" i="1" dirty="0" smtClean="0"/>
              <a:t> </a:t>
            </a:r>
            <a:r>
              <a:rPr lang="ru-RU" i="1" dirty="0" err="1" smtClean="0"/>
              <a:t>освітньої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російського</a:t>
            </a:r>
            <a:r>
              <a:rPr lang="ru-RU" i="1" dirty="0" smtClean="0"/>
              <a:t> царизму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: не </a:t>
            </a:r>
            <a:r>
              <a:rPr lang="ru-RU" i="1" dirty="0" err="1" smtClean="0"/>
              <a:t>допустити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українську</a:t>
            </a:r>
            <a:r>
              <a:rPr lang="ru-RU" i="1" dirty="0" smtClean="0"/>
              <a:t> </a:t>
            </a:r>
            <a:r>
              <a:rPr lang="ru-RU" i="1" dirty="0" err="1" smtClean="0"/>
              <a:t>мову</a:t>
            </a:r>
            <a:r>
              <a:rPr lang="ru-RU" i="1" dirty="0" smtClean="0"/>
              <a:t> в школу. </a:t>
            </a:r>
            <a:r>
              <a:rPr lang="ru-RU" i="1" dirty="0" err="1" smtClean="0"/>
              <a:t>Проте</a:t>
            </a:r>
            <a:r>
              <a:rPr lang="ru-RU" i="1" dirty="0" smtClean="0"/>
              <a:t>, </a:t>
            </a:r>
            <a:r>
              <a:rPr lang="ru-RU" i="1" dirty="0" err="1" smtClean="0"/>
              <a:t>завдяки</a:t>
            </a:r>
            <a:r>
              <a:rPr lang="ru-RU" i="1" dirty="0" smtClean="0"/>
              <a:t> </a:t>
            </a:r>
            <a:r>
              <a:rPr lang="ru-RU" i="1" dirty="0" err="1" smtClean="0"/>
              <a:t>поширенню</a:t>
            </a:r>
            <a:r>
              <a:rPr lang="ru-RU" i="1" dirty="0" smtClean="0"/>
              <a:t> </a:t>
            </a:r>
            <a:r>
              <a:rPr lang="ru-RU" i="1" dirty="0" err="1" smtClean="0"/>
              <a:t>початкової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рівень</a:t>
            </a:r>
            <a:r>
              <a:rPr lang="ru-RU" i="1" dirty="0" smtClean="0"/>
              <a:t> </a:t>
            </a:r>
            <a:r>
              <a:rPr lang="ru-RU" i="1" dirty="0" err="1" smtClean="0"/>
              <a:t>письменності</a:t>
            </a:r>
            <a:r>
              <a:rPr lang="ru-RU" i="1" dirty="0" smtClean="0"/>
              <a:t> в </a:t>
            </a:r>
            <a:r>
              <a:rPr lang="ru-RU" i="1" dirty="0" err="1" smtClean="0"/>
              <a:t>українських</a:t>
            </a:r>
            <a:r>
              <a:rPr lang="ru-RU" i="1" dirty="0" smtClean="0"/>
              <a:t> селах </a:t>
            </a:r>
            <a:r>
              <a:rPr lang="ru-RU" i="1" dirty="0" err="1" smtClean="0"/>
              <a:t>наприкінці</a:t>
            </a:r>
            <a:r>
              <a:rPr lang="ru-RU" i="1" dirty="0" smtClean="0"/>
              <a:t> ХІХ ст. становив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20%, а в </a:t>
            </a:r>
            <a:r>
              <a:rPr lang="ru-RU" i="1" dirty="0" err="1" smtClean="0"/>
              <a:t>містах</a:t>
            </a:r>
            <a:r>
              <a:rPr lang="ru-RU" i="1" dirty="0" smtClean="0"/>
              <a:t> – 50%. </a:t>
            </a:r>
            <a:r>
              <a:rPr lang="ru-RU" i="1" dirty="0" err="1" smtClean="0"/>
              <a:t>Певні</a:t>
            </a:r>
            <a:r>
              <a:rPr lang="ru-RU" i="1" dirty="0" smtClean="0"/>
              <a:t> </a:t>
            </a:r>
            <a:r>
              <a:rPr lang="ru-RU" i="1" dirty="0" err="1" smtClean="0"/>
              <a:t>зміни</a:t>
            </a:r>
            <a:r>
              <a:rPr lang="ru-RU" i="1" dirty="0" smtClean="0"/>
              <a:t> в </a:t>
            </a:r>
            <a:r>
              <a:rPr lang="ru-RU" i="1" dirty="0" err="1" smtClean="0"/>
              <a:t>царині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не </a:t>
            </a:r>
            <a:r>
              <a:rPr lang="ru-RU" i="1" dirty="0" err="1" smtClean="0"/>
              <a:t>оминули</a:t>
            </a:r>
            <a:r>
              <a:rPr lang="ru-RU" i="1" dirty="0" smtClean="0"/>
              <a:t> і </a:t>
            </a:r>
            <a:r>
              <a:rPr lang="ru-RU" i="1" dirty="0" err="1" smtClean="0"/>
              <a:t>Західну</a:t>
            </a:r>
            <a:r>
              <a:rPr lang="ru-RU" i="1" dirty="0" smtClean="0"/>
              <a:t> </a:t>
            </a:r>
            <a:r>
              <a:rPr lang="ru-RU" i="1" dirty="0" err="1" smtClean="0"/>
              <a:t>Україну</a:t>
            </a:r>
            <a:r>
              <a:rPr lang="ru-RU" i="1" dirty="0" smtClean="0"/>
              <a:t>. У 1869 р. уряд Австро-</a:t>
            </a:r>
            <a:r>
              <a:rPr lang="ru-RU" i="1" dirty="0" err="1" smtClean="0"/>
              <a:t>Угорської</a:t>
            </a:r>
            <a:r>
              <a:rPr lang="ru-RU" i="1" dirty="0" smtClean="0"/>
              <a:t> </a:t>
            </a:r>
            <a:r>
              <a:rPr lang="ru-RU" i="1" dirty="0" err="1" smtClean="0"/>
              <a:t>імперії</a:t>
            </a:r>
            <a:r>
              <a:rPr lang="ru-RU" i="1" dirty="0" smtClean="0"/>
              <a:t> проголосив </a:t>
            </a:r>
            <a:r>
              <a:rPr lang="ru-RU" i="1" dirty="0" err="1" smtClean="0"/>
              <a:t>загальне</a:t>
            </a:r>
            <a:r>
              <a:rPr lang="ru-RU" i="1" dirty="0" smtClean="0"/>
              <a:t> </a:t>
            </a:r>
            <a:r>
              <a:rPr lang="ru-RU" i="1" dirty="0" err="1" smtClean="0"/>
              <a:t>обов’язкове</a:t>
            </a:r>
            <a:r>
              <a:rPr lang="ru-RU" i="1" dirty="0" smtClean="0"/>
              <a:t> </a:t>
            </a:r>
            <a:r>
              <a:rPr lang="ru-RU" i="1" dirty="0" err="1" smtClean="0"/>
              <a:t>початкове</a:t>
            </a:r>
            <a:r>
              <a:rPr lang="ru-RU" i="1" dirty="0" smtClean="0"/>
              <a:t> </a:t>
            </a:r>
            <a:r>
              <a:rPr lang="ru-RU" i="1" dirty="0" err="1" smtClean="0"/>
              <a:t>навчання</a:t>
            </a:r>
            <a:r>
              <a:rPr lang="ru-RU" i="1" dirty="0" smtClean="0"/>
              <a:t> на </a:t>
            </a:r>
            <a:r>
              <a:rPr lang="ru-RU" i="1" dirty="0" err="1" smtClean="0"/>
              <a:t>західноукраїнських</a:t>
            </a:r>
            <a:r>
              <a:rPr lang="ru-RU" i="1" dirty="0" smtClean="0"/>
              <a:t> землях. Але через </a:t>
            </a:r>
            <a:r>
              <a:rPr lang="ru-RU" i="1" dirty="0" err="1" smtClean="0"/>
              <a:t>матеріальні</a:t>
            </a:r>
            <a:r>
              <a:rPr lang="ru-RU" i="1" dirty="0" smtClean="0"/>
              <a:t> </a:t>
            </a:r>
            <a:r>
              <a:rPr lang="ru-RU" i="1" dirty="0" err="1" smtClean="0"/>
              <a:t>нестатки</a:t>
            </a:r>
            <a:r>
              <a:rPr lang="ru-RU" i="1" dirty="0" smtClean="0"/>
              <a:t> </a:t>
            </a:r>
            <a:r>
              <a:rPr lang="ru-RU" i="1" dirty="0" err="1" smtClean="0"/>
              <a:t>багато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українських</a:t>
            </a:r>
            <a:r>
              <a:rPr lang="ru-RU" i="1" dirty="0" smtClean="0"/>
              <a:t> </a:t>
            </a:r>
            <a:r>
              <a:rPr lang="ru-RU" i="1" dirty="0" err="1" smtClean="0"/>
              <a:t>дітей</a:t>
            </a:r>
            <a:r>
              <a:rPr lang="ru-RU" i="1" dirty="0" smtClean="0"/>
              <a:t> не </a:t>
            </a:r>
            <a:r>
              <a:rPr lang="ru-RU" i="1" dirty="0" err="1" smtClean="0"/>
              <a:t>мали</a:t>
            </a:r>
            <a:r>
              <a:rPr lang="ru-RU" i="1" dirty="0" smtClean="0"/>
              <a:t> </a:t>
            </a:r>
            <a:r>
              <a:rPr lang="ru-RU" i="1" dirty="0" err="1" smtClean="0"/>
              <a:t>можливості</a:t>
            </a:r>
            <a:r>
              <a:rPr lang="ru-RU" i="1" dirty="0" smtClean="0"/>
              <a:t> </a:t>
            </a:r>
            <a:r>
              <a:rPr lang="ru-RU" i="1" dirty="0" err="1" smtClean="0"/>
              <a:t>відвідувати</a:t>
            </a:r>
            <a:r>
              <a:rPr lang="ru-RU" i="1" dirty="0" smtClean="0"/>
              <a:t> школу. До того ж у </a:t>
            </a:r>
            <a:r>
              <a:rPr lang="ru-RU" i="1" dirty="0" err="1" smtClean="0"/>
              <a:t>переважній</a:t>
            </a:r>
            <a:r>
              <a:rPr lang="ru-RU" i="1" dirty="0" smtClean="0"/>
              <a:t> </a:t>
            </a:r>
            <a:r>
              <a:rPr lang="ru-RU" i="1" dirty="0" err="1" smtClean="0"/>
              <a:t>більшості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 </a:t>
            </a:r>
            <a:r>
              <a:rPr lang="ru-RU" i="1" dirty="0" err="1" smtClean="0"/>
              <a:t>навчання</a:t>
            </a:r>
            <a:r>
              <a:rPr lang="ru-RU" i="1" dirty="0" smtClean="0"/>
              <a:t> </a:t>
            </a:r>
            <a:r>
              <a:rPr lang="ru-RU" i="1" dirty="0" err="1" smtClean="0"/>
              <a:t>велося</a:t>
            </a:r>
            <a:r>
              <a:rPr lang="ru-RU" i="1" dirty="0" smtClean="0"/>
              <a:t>: </a:t>
            </a:r>
            <a:r>
              <a:rPr lang="ru-RU" i="1" dirty="0" err="1" smtClean="0"/>
              <a:t>Східній</a:t>
            </a:r>
            <a:r>
              <a:rPr lang="ru-RU" i="1" dirty="0" smtClean="0"/>
              <a:t> </a:t>
            </a:r>
            <a:r>
              <a:rPr lang="ru-RU" i="1" dirty="0" err="1" smtClean="0"/>
              <a:t>Галичині</a:t>
            </a:r>
            <a:r>
              <a:rPr lang="ru-RU" i="1" dirty="0" smtClean="0"/>
              <a:t> – </a:t>
            </a:r>
            <a:r>
              <a:rPr lang="ru-RU" i="1" dirty="0" err="1" smtClean="0"/>
              <a:t>польською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, у </a:t>
            </a:r>
            <a:r>
              <a:rPr lang="ru-RU" i="1" dirty="0" err="1" smtClean="0"/>
              <a:t>Північній</a:t>
            </a:r>
            <a:r>
              <a:rPr lang="ru-RU" i="1" dirty="0" smtClean="0"/>
              <a:t> </a:t>
            </a:r>
            <a:r>
              <a:rPr lang="ru-RU" i="1" dirty="0" err="1" smtClean="0"/>
              <a:t>Буковині</a:t>
            </a:r>
            <a:r>
              <a:rPr lang="ru-RU" i="1" dirty="0" smtClean="0"/>
              <a:t> – </a:t>
            </a:r>
            <a:r>
              <a:rPr lang="ru-RU" i="1" dirty="0" err="1" smtClean="0"/>
              <a:t>німецькою</a:t>
            </a:r>
            <a:r>
              <a:rPr lang="ru-RU" i="1" dirty="0" smtClean="0"/>
              <a:t>, </a:t>
            </a:r>
            <a:r>
              <a:rPr lang="ru-RU" i="1" dirty="0" err="1" smtClean="0"/>
              <a:t>румунською</a:t>
            </a:r>
            <a:r>
              <a:rPr lang="ru-RU" i="1" dirty="0" smtClean="0"/>
              <a:t>, в </a:t>
            </a:r>
            <a:r>
              <a:rPr lang="ru-RU" i="1" dirty="0" err="1" smtClean="0"/>
              <a:t>Закарпатті</a:t>
            </a:r>
            <a:r>
              <a:rPr lang="ru-RU" i="1" dirty="0" smtClean="0"/>
              <a:t> – </a:t>
            </a:r>
            <a:r>
              <a:rPr lang="ru-RU" i="1" dirty="0" err="1" smtClean="0"/>
              <a:t>угорською</a:t>
            </a:r>
            <a:r>
              <a:rPr lang="ru-RU" i="1" dirty="0" smtClean="0"/>
              <a:t>.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зумовило</a:t>
            </a:r>
            <a:r>
              <a:rPr lang="ru-RU" i="1" dirty="0" smtClean="0"/>
              <a:t> те,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рівень</a:t>
            </a:r>
            <a:r>
              <a:rPr lang="ru-RU" i="1" dirty="0" smtClean="0"/>
              <a:t> </a:t>
            </a:r>
            <a:r>
              <a:rPr lang="ru-RU" i="1" dirty="0" err="1" smtClean="0"/>
              <a:t>письменності</a:t>
            </a:r>
            <a:r>
              <a:rPr lang="ru-RU" i="1" dirty="0" smtClean="0"/>
              <a:t> 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</a:t>
            </a:r>
            <a:r>
              <a:rPr lang="ru-RU" i="1" dirty="0" err="1" smtClean="0"/>
              <a:t>ледь</a:t>
            </a:r>
            <a:r>
              <a:rPr lang="ru-RU" i="1" dirty="0" smtClean="0"/>
              <a:t> </a:t>
            </a:r>
            <a:r>
              <a:rPr lang="ru-RU" i="1" dirty="0" err="1" smtClean="0"/>
              <a:t>сягав</a:t>
            </a:r>
            <a:r>
              <a:rPr lang="ru-RU" i="1" dirty="0" smtClean="0"/>
              <a:t> 40%, а в </a:t>
            </a:r>
            <a:r>
              <a:rPr lang="ru-RU" i="1" dirty="0" err="1" smtClean="0"/>
              <a:t>гірських</a:t>
            </a:r>
            <a:r>
              <a:rPr lang="ru-RU" i="1" dirty="0" smtClean="0"/>
              <a:t> районах – 10%.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399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У </a:t>
            </a:r>
            <a:r>
              <a:rPr lang="ru-RU" i="1" dirty="0" err="1" smtClean="0"/>
              <a:t>системі</a:t>
            </a:r>
            <a:r>
              <a:rPr lang="ru-RU" i="1" dirty="0" smtClean="0"/>
              <a:t> </a:t>
            </a:r>
            <a:r>
              <a:rPr lang="ru-RU" i="1" dirty="0" err="1" smtClean="0"/>
              <a:t>середньої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Російської</a:t>
            </a:r>
            <a:r>
              <a:rPr lang="ru-RU" i="1" dirty="0" smtClean="0"/>
              <a:t> </a:t>
            </a:r>
            <a:r>
              <a:rPr lang="ru-RU" i="1" dirty="0" err="1" smtClean="0"/>
              <a:t>імперії</a:t>
            </a:r>
            <a:r>
              <a:rPr lang="ru-RU" i="1" dirty="0" smtClean="0"/>
              <a:t> </a:t>
            </a:r>
            <a:r>
              <a:rPr lang="ru-RU" i="1" dirty="0" err="1" smtClean="0"/>
              <a:t>існувало</a:t>
            </a:r>
            <a:r>
              <a:rPr lang="ru-RU" i="1" dirty="0" smtClean="0"/>
              <a:t> </a:t>
            </a:r>
            <a:r>
              <a:rPr lang="ru-RU" i="1" dirty="0" err="1" smtClean="0"/>
              <a:t>кілька</a:t>
            </a:r>
            <a:r>
              <a:rPr lang="ru-RU" i="1" dirty="0" smtClean="0"/>
              <a:t> </a:t>
            </a:r>
            <a:r>
              <a:rPr lang="ru-RU" i="1" dirty="0" err="1" smtClean="0"/>
              <a:t>типів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: </a:t>
            </a:r>
            <a:r>
              <a:rPr lang="ru-RU" i="1" dirty="0" err="1" smtClean="0"/>
              <a:t>класичні</a:t>
            </a:r>
            <a:r>
              <a:rPr lang="ru-RU" i="1" dirty="0" smtClean="0"/>
              <a:t> </a:t>
            </a:r>
            <a:r>
              <a:rPr lang="ru-RU" i="1" dirty="0" err="1" smtClean="0"/>
              <a:t>гімназії</a:t>
            </a:r>
            <a:r>
              <a:rPr lang="ru-RU" i="1" dirty="0" smtClean="0"/>
              <a:t>, </a:t>
            </a:r>
            <a:r>
              <a:rPr lang="ru-RU" i="1" dirty="0" err="1" smtClean="0"/>
              <a:t>реальні</a:t>
            </a:r>
            <a:r>
              <a:rPr lang="ru-RU" i="1" dirty="0" smtClean="0"/>
              <a:t>, </a:t>
            </a:r>
            <a:r>
              <a:rPr lang="ru-RU" i="1" dirty="0" err="1" smtClean="0"/>
              <a:t>кадетські</a:t>
            </a:r>
            <a:r>
              <a:rPr lang="ru-RU" i="1" dirty="0" smtClean="0"/>
              <a:t> й </a:t>
            </a:r>
            <a:r>
              <a:rPr lang="ru-RU" i="1" dirty="0" err="1" smtClean="0"/>
              <a:t>духовні</a:t>
            </a:r>
            <a:r>
              <a:rPr lang="ru-RU" i="1" dirty="0" smtClean="0"/>
              <a:t> училища, </a:t>
            </a:r>
            <a:r>
              <a:rPr lang="ru-RU" i="1" dirty="0" err="1" smtClean="0"/>
              <a:t>семінарії</a:t>
            </a:r>
            <a:r>
              <a:rPr lang="ru-RU" i="1" dirty="0" smtClean="0"/>
              <a:t>. В одних (</a:t>
            </a:r>
            <a:r>
              <a:rPr lang="ru-RU" i="1" dirty="0" err="1" smtClean="0"/>
              <a:t>класичних</a:t>
            </a:r>
            <a:r>
              <a:rPr lang="ru-RU" i="1" dirty="0" smtClean="0"/>
              <a:t> </a:t>
            </a:r>
            <a:r>
              <a:rPr lang="ru-RU" i="1" dirty="0" err="1" smtClean="0"/>
              <a:t>гімназіях</a:t>
            </a:r>
            <a:r>
              <a:rPr lang="ru-RU" i="1" dirty="0" smtClean="0"/>
              <a:t>) </a:t>
            </a:r>
            <a:r>
              <a:rPr lang="ru-RU" i="1" dirty="0" err="1" smtClean="0"/>
              <a:t>перевага</a:t>
            </a:r>
            <a:r>
              <a:rPr lang="ru-RU" i="1" dirty="0" smtClean="0"/>
              <a:t> </a:t>
            </a:r>
            <a:r>
              <a:rPr lang="ru-RU" i="1" dirty="0" err="1" smtClean="0"/>
              <a:t>надавалася</a:t>
            </a:r>
            <a:r>
              <a:rPr lang="ru-RU" i="1" dirty="0" smtClean="0"/>
              <a:t> </a:t>
            </a:r>
            <a:r>
              <a:rPr lang="ru-RU" i="1" dirty="0" err="1" smtClean="0"/>
              <a:t>вивченню</a:t>
            </a:r>
            <a:r>
              <a:rPr lang="ru-RU" i="1" dirty="0" smtClean="0"/>
              <a:t> </a:t>
            </a:r>
            <a:r>
              <a:rPr lang="ru-RU" i="1" dirty="0" err="1" smtClean="0"/>
              <a:t>грецької</a:t>
            </a:r>
            <a:r>
              <a:rPr lang="ru-RU" i="1" dirty="0" smtClean="0"/>
              <a:t>, </a:t>
            </a:r>
            <a:r>
              <a:rPr lang="ru-RU" i="1" dirty="0" err="1" smtClean="0"/>
              <a:t>латинської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</a:t>
            </a:r>
            <a:r>
              <a:rPr lang="ru-RU" i="1" dirty="0" smtClean="0"/>
              <a:t> і </a:t>
            </a:r>
            <a:r>
              <a:rPr lang="ru-RU" i="1" dirty="0" err="1" smtClean="0"/>
              <a:t>логіки</a:t>
            </a:r>
            <a:r>
              <a:rPr lang="ru-RU" i="1" dirty="0" smtClean="0"/>
              <a:t>, а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випускники</a:t>
            </a:r>
            <a:r>
              <a:rPr lang="ru-RU" i="1" dirty="0" smtClean="0"/>
              <a:t> </a:t>
            </a:r>
            <a:r>
              <a:rPr lang="ru-RU" i="1" dirty="0" err="1" smtClean="0"/>
              <a:t>отримували</a:t>
            </a:r>
            <a:r>
              <a:rPr lang="ru-RU" i="1" dirty="0" smtClean="0"/>
              <a:t> право </a:t>
            </a:r>
            <a:r>
              <a:rPr lang="ru-RU" i="1" dirty="0" err="1" smtClean="0"/>
              <a:t>вступати</a:t>
            </a:r>
            <a:r>
              <a:rPr lang="ru-RU" i="1" dirty="0" smtClean="0"/>
              <a:t> до </a:t>
            </a:r>
            <a:r>
              <a:rPr lang="ru-RU" i="1" dirty="0" err="1" smtClean="0"/>
              <a:t>університетів</a:t>
            </a:r>
            <a:r>
              <a:rPr lang="ru-RU" i="1" dirty="0" smtClean="0"/>
              <a:t>, в </a:t>
            </a:r>
            <a:r>
              <a:rPr lang="ru-RU" i="1" dirty="0" err="1" smtClean="0"/>
              <a:t>інших</a:t>
            </a:r>
            <a:r>
              <a:rPr lang="ru-RU" i="1" dirty="0" smtClean="0"/>
              <a:t> (</a:t>
            </a:r>
            <a:r>
              <a:rPr lang="ru-RU" i="1" dirty="0" err="1" smtClean="0"/>
              <a:t>реальних</a:t>
            </a:r>
            <a:r>
              <a:rPr lang="ru-RU" i="1" dirty="0" smtClean="0"/>
              <a:t>) – </a:t>
            </a:r>
            <a:r>
              <a:rPr lang="ru-RU" i="1" dirty="0" err="1" smtClean="0"/>
              <a:t>сучасним</a:t>
            </a:r>
            <a:r>
              <a:rPr lang="ru-RU" i="1" dirty="0" smtClean="0"/>
              <a:t> </a:t>
            </a:r>
            <a:r>
              <a:rPr lang="ru-RU" i="1" dirty="0" err="1" smtClean="0"/>
              <a:t>європейським</a:t>
            </a:r>
            <a:r>
              <a:rPr lang="ru-RU" i="1" dirty="0" smtClean="0"/>
              <a:t> </a:t>
            </a:r>
            <a:r>
              <a:rPr lang="ru-RU" i="1" dirty="0" err="1" smtClean="0"/>
              <a:t>мовам</a:t>
            </a:r>
            <a:r>
              <a:rPr lang="ru-RU" i="1" dirty="0" smtClean="0"/>
              <a:t>, </a:t>
            </a:r>
            <a:r>
              <a:rPr lang="ru-RU" i="1" dirty="0" err="1" smtClean="0"/>
              <a:t>математиці</a:t>
            </a:r>
            <a:r>
              <a:rPr lang="ru-RU" i="1" dirty="0" smtClean="0"/>
              <a:t>, </a:t>
            </a:r>
            <a:r>
              <a:rPr lang="ru-RU" i="1" dirty="0" err="1" smtClean="0"/>
              <a:t>природничим</a:t>
            </a:r>
            <a:r>
              <a:rPr lang="ru-RU" i="1" dirty="0" smtClean="0"/>
              <a:t> наукам. У 1859 р. в </a:t>
            </a:r>
            <a:r>
              <a:rPr lang="ru-RU" i="1" dirty="0" err="1" smtClean="0"/>
              <a:t>Києві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відкрито</a:t>
            </a:r>
            <a:r>
              <a:rPr lang="ru-RU" i="1" dirty="0" smtClean="0"/>
              <a:t> першу </a:t>
            </a:r>
            <a:r>
              <a:rPr lang="ru-RU" i="1" dirty="0" err="1" smtClean="0"/>
              <a:t>жіночу</a:t>
            </a:r>
            <a:r>
              <a:rPr lang="ru-RU" i="1" dirty="0" smtClean="0"/>
              <a:t> </a:t>
            </a:r>
            <a:r>
              <a:rPr lang="ru-RU" i="1" dirty="0" err="1" smtClean="0"/>
              <a:t>гімназію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8891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181766" cy="499087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489044" y="5517232"/>
            <a:ext cx="385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err="1"/>
              <a:t>Фундуклеївська</a:t>
            </a:r>
            <a:r>
              <a:rPr lang="uk-UA" i="1" dirty="0"/>
              <a:t> жіноча Гімназія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85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6931"/>
            <a:ext cx="8312228" cy="424847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94983" y="5085184"/>
            <a:ext cx="6800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i="1" dirty="0" err="1"/>
              <a:t>Проєкт</a:t>
            </a:r>
            <a:r>
              <a:rPr lang="uk-UA" sz="2800" i="1" dirty="0"/>
              <a:t> </a:t>
            </a:r>
            <a:r>
              <a:rPr lang="uk-UA" sz="2800" i="1" dirty="0" err="1"/>
              <a:t>Ольгинської</a:t>
            </a:r>
            <a:r>
              <a:rPr lang="uk-UA" sz="2800" i="1" dirty="0"/>
              <a:t> </a:t>
            </a:r>
            <a:r>
              <a:rPr lang="uk-UA" sz="2800" i="1" dirty="0" smtClean="0"/>
              <a:t>жіночої Гімназії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0919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95275"/>
            <a:ext cx="8572500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682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Розвиток освіти на західній Україні II половина 19століття.</vt:lpstr>
      <vt:lpstr>. Розвиток освіти в 70-90-х рр. ХІХ ст</vt:lpstr>
      <vt:lpstr>Презентация PowerPoint</vt:lpstr>
      <vt:lpstr>«Буквар» Т Шевченко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Перші Чоловічі Гімназії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освіти на західній Україні II половина 19століття.</dc:title>
  <dc:creator>ДАШУЛЯ</dc:creator>
  <cp:lastModifiedBy>ДАШУЛЯ</cp:lastModifiedBy>
  <cp:revision>7</cp:revision>
  <dcterms:created xsi:type="dcterms:W3CDTF">2012-04-27T18:30:40Z</dcterms:created>
  <dcterms:modified xsi:type="dcterms:W3CDTF">2012-04-27T19:44:35Z</dcterms:modified>
</cp:coreProperties>
</file>