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84" r:id="rId3"/>
    <p:sldId id="257" r:id="rId4"/>
    <p:sldId id="258" r:id="rId5"/>
    <p:sldId id="280" r:id="rId6"/>
    <p:sldId id="278" r:id="rId7"/>
    <p:sldId id="279" r:id="rId8"/>
    <p:sldId id="281" r:id="rId9"/>
    <p:sldId id="282" r:id="rId10"/>
    <p:sldId id="265" r:id="rId11"/>
    <p:sldId id="262" r:id="rId12"/>
    <p:sldId id="264" r:id="rId13"/>
    <p:sldId id="263" r:id="rId14"/>
    <p:sldId id="273" r:id="rId15"/>
    <p:sldId id="274" r:id="rId16"/>
    <p:sldId id="277" r:id="rId17"/>
    <p:sldId id="275" r:id="rId18"/>
    <p:sldId id="276" r:id="rId19"/>
    <p:sldId id="261" r:id="rId20"/>
    <p:sldId id="260" r:id="rId21"/>
    <p:sldId id="268" r:id="rId22"/>
    <p:sldId id="269" r:id="rId23"/>
    <p:sldId id="283" r:id="rId24"/>
    <p:sldId id="267" r:id="rId25"/>
    <p:sldId id="266" r:id="rId26"/>
    <p:sldId id="270" r:id="rId27"/>
    <p:sldId id="259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9494"/>
    <a:srgbClr val="336600"/>
    <a:srgbClr val="99FFCC"/>
    <a:srgbClr val="FFFF99"/>
    <a:srgbClr val="FFCC99"/>
    <a:srgbClr val="008080"/>
    <a:srgbClr val="006666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6.bin"/><Relationship Id="rId3" Type="http://schemas.microsoft.com/office/2006/relationships/legacyDiagramText" Target="legacyDiagramText11.bin"/><Relationship Id="rId7" Type="http://schemas.microsoft.com/office/2006/relationships/legacyDiagramText" Target="legacyDiagramText15.bin"/><Relationship Id="rId2" Type="http://schemas.microsoft.com/office/2006/relationships/legacyDiagramText" Target="legacyDiagramText10.bin"/><Relationship Id="rId1" Type="http://schemas.openxmlformats.org/officeDocument/2006/relationships/image" Target="../media/image5.jpeg"/><Relationship Id="rId6" Type="http://schemas.microsoft.com/office/2006/relationships/legacyDiagramText" Target="legacyDiagramText14.bin"/><Relationship Id="rId11" Type="http://schemas.microsoft.com/office/2006/relationships/legacyDiagramText" Target="legacyDiagramText19.bin"/><Relationship Id="rId5" Type="http://schemas.microsoft.com/office/2006/relationships/legacyDiagramText" Target="legacyDiagramText13.bin"/><Relationship Id="rId10" Type="http://schemas.microsoft.com/office/2006/relationships/legacyDiagramText" Target="legacyDiagramText18.bin"/><Relationship Id="rId4" Type="http://schemas.microsoft.com/office/2006/relationships/legacyDiagramText" Target="legacyDiagramText12.bin"/><Relationship Id="rId9" Type="http://schemas.microsoft.com/office/2006/relationships/legacyDiagramText" Target="legacyDiagramText17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6CE778-CEE3-43FF-BD60-AFCE29BC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9F1D-157C-422E-B404-B65F5CDBE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A8935-9F85-48C7-91A6-11187C852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39B4B5D-B59C-4FB8-961E-B10BB8826B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EB4206-DFBE-4498-BAC6-0887D910D0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563CDE-1F06-4241-ABE7-23353DA1AC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D32202F-5FB9-482C-AB94-399D3F4235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764D-229B-4C56-821A-18F125095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A7EA-593E-4AE7-B38B-6CAEB8DDD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130B97-1D5E-4024-8CD1-6981BB23FF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83E-ED72-4419-97EB-EABBDD435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34A8FD-A6D7-42C3-8776-BAAF9469BD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A25792-B414-42CB-BC3A-18F2987B5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29FD9A-A396-444F-9399-F1A13C9DA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>
            <a:normAutofit/>
          </a:bodyPr>
          <a:lstStyle/>
          <a:p>
            <a:r>
              <a:rPr lang="uk-UA" b="1" dirty="0"/>
              <a:t>Україна в умовах </a:t>
            </a:r>
            <a:r>
              <a:rPr lang="uk-UA" b="1" dirty="0" err="1"/>
              <a:t>десталінізації</a:t>
            </a:r>
            <a:endParaRPr lang="ru-RU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/>
              <a:t>Період “відлиги”</a:t>
            </a:r>
          </a:p>
          <a:p>
            <a:r>
              <a:rPr lang="uk-UA" b="1"/>
              <a:t>1956 - 1964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r>
              <a:rPr lang="uk-UA" sz="3200" b="1"/>
              <a:t>Реабілітації, ліквідація ГУтабу</a:t>
            </a:r>
            <a:endParaRPr lang="ru-RU" sz="3200" b="1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620713"/>
            <a:ext cx="8713787" cy="6021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800"/>
              <a:t>На 1953 рік у системі Головного управління таборів налічувалося </a:t>
            </a:r>
            <a:r>
              <a:rPr lang="en-US" sz="2800">
                <a:cs typeface="Arial" charset="0"/>
              </a:rPr>
              <a:t>&gt;</a:t>
            </a:r>
            <a:r>
              <a:rPr lang="uk-UA" sz="2800">
                <a:cs typeface="Arial" charset="0"/>
              </a:rPr>
              <a:t> мільйона ув</a:t>
            </a:r>
            <a:r>
              <a:rPr lang="en-US" sz="2800">
                <a:cs typeface="Arial" charset="0"/>
              </a:rPr>
              <a:t>’</a:t>
            </a:r>
            <a:r>
              <a:rPr lang="uk-UA" sz="2800">
                <a:cs typeface="Arial" charset="0"/>
              </a:rPr>
              <a:t>язнених.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До 1957 р. повернулися 65 534 особи (ОУН-УПА).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До 1959 р. КДБ і прокуратура УРСР переглянули 4263 тис. справ на 5481 тис. осіб.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Фактично реабілітовано 2684 тис. осіб (58% загальної кількості засуджених).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Реабілітації не підлягали: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жертви політичних репресій до 1 грудня 1934 р.,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всі репресовані за звинуваченням в “українському буржуазному націоналізмі” і в колабораціонізмі,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депортовані під час колективізації, радянізації,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депортовані з України кримські татари і німці.</a:t>
            </a:r>
            <a:endParaRPr lang="en-US" sz="28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 rot="-786940">
            <a:off x="5076825" y="404813"/>
            <a:ext cx="3384550" cy="1150937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50000">
                      <a:srgbClr val="FFFFFF"/>
                    </a:gs>
                    <a:gs pos="100000">
                      <a:schemeClr val="tx1"/>
                    </a:gs>
                  </a:gsLst>
                  <a:lin ang="3486940" scaled="1"/>
                </a:gradFill>
                <a:latin typeface="Impact"/>
              </a:rPr>
              <a:t>1956</a:t>
            </a: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 rot="-774077">
            <a:off x="684213" y="1916113"/>
            <a:ext cx="6497637" cy="1355725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50000">
                      <a:srgbClr val="FFFFFF"/>
                    </a:gs>
                    <a:gs pos="100000">
                      <a:schemeClr val="tx1"/>
                    </a:gs>
                  </a:gsLst>
                  <a:lin ang="3474077" scaled="1"/>
                </a:gradFill>
                <a:latin typeface="Impact"/>
              </a:rPr>
              <a:t>ХХ з'їзд КПРСС</a:t>
            </a:r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684213" y="4221163"/>
            <a:ext cx="7991475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100000">
                      <a:srgbClr val="949494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"Про культ особи</a:t>
            </a:r>
          </a:p>
          <a:p>
            <a:pPr algn="ctr"/>
            <a:r>
              <a:rPr lang="ru-RU" sz="3600" b="1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100000">
                      <a:srgbClr val="949494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та його наслідки"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6" grpId="1" animBg="1"/>
      <p:bldP spid="8197" grpId="0" animBg="1"/>
      <p:bldP spid="81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296988"/>
          </a:xfrm>
        </p:spPr>
        <p:txBody>
          <a:bodyPr>
            <a:normAutofit fontScale="90000"/>
          </a:bodyPr>
          <a:lstStyle/>
          <a:p>
            <a:r>
              <a:rPr lang="uk-UA" sz="3600"/>
              <a:t>Від колективного керівництва – до нового</a:t>
            </a:r>
            <a:br>
              <a:rPr lang="uk-UA" sz="3600"/>
            </a:br>
            <a:r>
              <a:rPr lang="uk-UA" sz="3600"/>
              <a:t>вождя.</a:t>
            </a:r>
            <a:endParaRPr lang="ru-RU" sz="36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213"/>
            <a:ext cx="8686800" cy="4968875"/>
          </a:xfrm>
        </p:spPr>
        <p:txBody>
          <a:bodyPr/>
          <a:lstStyle/>
          <a:p>
            <a:r>
              <a:rPr lang="uk-UA" sz="2800"/>
              <a:t>Розгром антипартійної групи (Молотов, Каганович, Маленков) на червневому (1957) пленумі ЦК КПРС.</a:t>
            </a:r>
          </a:p>
          <a:p>
            <a:r>
              <a:rPr lang="uk-UA" sz="2800"/>
              <a:t>Зміни у кадровій політиці:</a:t>
            </a:r>
          </a:p>
          <a:p>
            <a:pPr>
              <a:buFontTx/>
              <a:buNone/>
            </a:pPr>
            <a:r>
              <a:rPr lang="uk-UA" sz="2800"/>
              <a:t>   - О.Кириченко (1953) – М.Підгорний(1957) – П.Шелест(1963) – секретарі  ЦК КПУ.</a:t>
            </a:r>
          </a:p>
          <a:p>
            <a:pPr>
              <a:buFontTx/>
              <a:buNone/>
            </a:pPr>
            <a:r>
              <a:rPr lang="uk-UA" sz="2800"/>
              <a:t>   - на осінь 1964 р. з 10 членів президії ЦК КПРС 5 були пов</a:t>
            </a:r>
            <a:r>
              <a:rPr lang="en-US" sz="2800"/>
              <a:t>’</a:t>
            </a:r>
            <a:r>
              <a:rPr lang="uk-UA" sz="2800"/>
              <a:t>язані з Україною (Л.Брежнєв, В.Підгорний, Д.Полянській, О.Кириченко)і взяли участь у поваленні Хрущова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r>
              <a:rPr lang="uk-UA"/>
              <a:t>Нові вожді стають залежні від партійної еліти, яка втрачає відданість задекларованим ідеалам і служить перш за все своїм власним інтересам.</a:t>
            </a:r>
          </a:p>
          <a:p>
            <a:r>
              <a:rPr lang="uk-UA"/>
              <a:t>Це сприяє наростанню в суспільстві нігілістичних настроїв.</a:t>
            </a:r>
          </a:p>
          <a:p>
            <a:r>
              <a:rPr lang="uk-UA"/>
              <a:t>Зростає внутрішня суперечливість ідеології режиму.</a:t>
            </a:r>
            <a:endParaRPr lang="ru-RU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 rot="5400000">
            <a:off x="3582194" y="351632"/>
            <a:ext cx="1368425" cy="104298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949494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8800" b="1"/>
              <a:t>?</a:t>
            </a:r>
            <a:endParaRPr lang="ru-RU" sz="8800" b="1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628775"/>
            <a:ext cx="8229600" cy="3633788"/>
          </a:xfrm>
        </p:spPr>
        <p:txBody>
          <a:bodyPr/>
          <a:lstStyle/>
          <a:p>
            <a:pPr algn="just"/>
            <a:r>
              <a:rPr lang="uk-UA" sz="4000"/>
              <a:t>Як це відобразилося на ідеологічному та духовному житті суспільства?</a:t>
            </a:r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uk-UA" sz="3600"/>
              <a:t>ХХІІ з</a:t>
            </a:r>
            <a:r>
              <a:rPr lang="en-US" sz="3600"/>
              <a:t>’</a:t>
            </a:r>
            <a:r>
              <a:rPr lang="uk-UA" sz="3600"/>
              <a:t>їзд КПРС</a:t>
            </a:r>
            <a:endParaRPr lang="ru-RU" sz="36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052513"/>
            <a:ext cx="8218487" cy="55165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800"/>
              <a:t>Прийняття нової програми партії – програми побудови в СРСР комуністичного ладу.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“Найвища мета партії - побудувати комуністичне суспільство, на прапорі якого написано: “Від кожного – за здібностями, кожному – за потребами”.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- 1961 – 1970 – перевершити за виробництвом продукції на душу населення наймогутнішу країну капіталізму – США.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- 1971 – 1980 – створити матеріально-технічну базу комунізму, яка забезпечить здійснення принципу розподілу за потребами.</a:t>
            </a:r>
          </a:p>
          <a:p>
            <a:pPr>
              <a:lnSpc>
                <a:spcPct val="90000"/>
              </a:lnSpc>
            </a:pPr>
            <a:r>
              <a:rPr lang="uk-UA" sz="2800"/>
              <a:t>Моральний кодекс будівника комунізму.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  <p:sp>
        <p:nvSpPr>
          <p:cNvPr id="23556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2592388" cy="122396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1962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235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8800" b="1"/>
              <a:t>?</a:t>
            </a:r>
            <a:endParaRPr lang="ru-RU" sz="8800" b="1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uk-UA"/>
              <a:t>ЯК ЗАДЕКЛАРОВАНА МЕТА НОВОЇ ПРОГРАМИ ЗМІНЮВАЛА ПРІОРІТЕТИ І ЦІННІСНІ ОРІЄНТАЦІЇ НАСЕЛЕННЯ?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uk-UA"/>
              <a:t>Антирелігійна кампанія</a:t>
            </a: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413"/>
            <a:ext cx="8229600" cy="5184775"/>
          </a:xfrm>
        </p:spPr>
        <p:txBody>
          <a:bodyPr>
            <a:normAutofit/>
          </a:bodyPr>
          <a:lstStyle/>
          <a:p>
            <a:r>
              <a:rPr lang="uk-UA" sz="2800"/>
              <a:t>Постанови ЦК КПРС липня і листопада 1954 р. “Про значні недоліки в науково-атеїстичній пропаганді і заходи її поліпшення”, “Про помилки у проведенні науково-атеїстичної пропаганди серед населення”.</a:t>
            </a:r>
          </a:p>
          <a:p>
            <a:r>
              <a:rPr lang="uk-UA" sz="2800"/>
              <a:t>З 1957 -1964 р. половина українських церковних громад залишилась без храмів, припинено діяльність 2/3 монастирів.</a:t>
            </a:r>
          </a:p>
          <a:p>
            <a:r>
              <a:rPr lang="uk-UA" sz="2800"/>
              <a:t>1961 р. з державного обліку знято 740 історичних пам</a:t>
            </a:r>
            <a:r>
              <a:rPr lang="en-US" sz="2800"/>
              <a:t>’</a:t>
            </a:r>
            <a:r>
              <a:rPr lang="uk-UA" sz="2800"/>
              <a:t>яток переважно культового походження.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uk-UA" sz="4000"/>
              <a:t>Зародження дисидентського руху</a:t>
            </a:r>
            <a:endParaRPr lang="ru-RU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229600" cy="51847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800"/>
              <a:t>Шестдесятники – І.Драч, Л.Костенко, В.Симоненко, О.Апанович, М. Брайчевський, Л.Танюк, І.Дзюба, Є.Сверстюк.</a:t>
            </a:r>
          </a:p>
          <a:p>
            <a:pPr>
              <a:lnSpc>
                <a:spcPct val="90000"/>
              </a:lnSpc>
            </a:pPr>
            <a:r>
              <a:rPr lang="uk-UA" sz="2800"/>
              <a:t>1960 р. – клуб творчої молоді “Супутник” (Київ).</a:t>
            </a:r>
          </a:p>
          <a:p>
            <a:pPr>
              <a:lnSpc>
                <a:spcPct val="90000"/>
              </a:lnSpc>
            </a:pPr>
            <a:r>
              <a:rPr lang="uk-UA" sz="2800"/>
              <a:t>1956 р. – Ліквідована остання боївка УПА.</a:t>
            </a:r>
          </a:p>
          <a:p>
            <a:pPr>
              <a:lnSpc>
                <a:spcPct val="90000"/>
              </a:lnSpc>
            </a:pPr>
            <a:r>
              <a:rPr lang="uk-UA" sz="2800"/>
              <a:t>1958 р. Об</a:t>
            </a:r>
            <a:r>
              <a:rPr lang="en-US" sz="2800"/>
              <a:t>’</a:t>
            </a:r>
            <a:r>
              <a:rPr lang="uk-UA" sz="2800"/>
              <a:t>єднана партія визволення України (Станіслав).</a:t>
            </a:r>
          </a:p>
          <a:p>
            <a:pPr>
              <a:lnSpc>
                <a:spcPct val="90000"/>
              </a:lnSpc>
            </a:pPr>
            <a:r>
              <a:rPr lang="uk-UA" sz="2800"/>
              <a:t>1958-61 – Український національний комітет (Львів).</a:t>
            </a:r>
          </a:p>
          <a:p>
            <a:pPr>
              <a:lnSpc>
                <a:spcPct val="90000"/>
              </a:lnSpc>
            </a:pPr>
            <a:r>
              <a:rPr lang="uk-UA" sz="2800"/>
              <a:t>1958-61 – Українська робітничо-селянська спілка (Л.Лук</a:t>
            </a:r>
            <a:r>
              <a:rPr lang="en-US" sz="2800"/>
              <a:t>’</a:t>
            </a:r>
            <a:r>
              <a:rPr lang="uk-UA" sz="2800"/>
              <a:t>яненко)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uk-UA"/>
              <a:t>Скорочено фонд нагромадження </a:t>
            </a:r>
          </a:p>
          <a:p>
            <a:pPr>
              <a:buFontTx/>
              <a:buNone/>
            </a:pPr>
            <a:r>
              <a:rPr lang="uk-UA"/>
              <a:t>    активна соціальна політика. </a:t>
            </a:r>
          </a:p>
          <a:p>
            <a:r>
              <a:rPr lang="uk-UA"/>
              <a:t>Скорочено армію         збільшено фінансування виробництва ракетно-ядерної зброї.</a:t>
            </a:r>
          </a:p>
          <a:p>
            <a:r>
              <a:rPr lang="uk-UA"/>
              <a:t>Рішення не створювати галузі “з нуля”, а закуповувати новітню техніку за кордоном.</a:t>
            </a:r>
          </a:p>
          <a:p>
            <a:endParaRPr lang="ru-RU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63713" y="549275"/>
            <a:ext cx="738028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/>
              <a:t>                 Провідне завдання:       </a:t>
            </a:r>
            <a:r>
              <a:rPr lang="uk-UA" sz="2400" b="1"/>
              <a:t>Прискорення науково-технічного прогресу.</a:t>
            </a:r>
            <a:endParaRPr lang="ru-RU" sz="2400" b="1"/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2665413" cy="14843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946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"/>
                <a:cs typeface="Arial"/>
              </a:rPr>
              <a:t>Економіка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451725" y="2133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356100" y="32845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 animBg="1"/>
      <p:bldP spid="7175" grpId="0" animBg="1"/>
      <p:bldP spid="71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4" name="Picture 4" descr="Paseka_300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4770438" cy="6669088"/>
          </a:xfrm>
          <a:prstGeom prst="rect">
            <a:avLst/>
          </a:prstGeom>
          <a:noFill/>
        </p:spPr>
      </p:pic>
      <p:pic>
        <p:nvPicPr>
          <p:cNvPr id="35845" name="Picture 5" descr="Paseka_3000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25963" y="0"/>
            <a:ext cx="4519612" cy="6669088"/>
          </a:xfrm>
          <a:prstGeom prst="rect">
            <a:avLst/>
          </a:prstGeom>
          <a:noFill/>
        </p:spPr>
      </p:pic>
      <p:pic>
        <p:nvPicPr>
          <p:cNvPr id="35846" name="Picture 6" descr="Paseka_3000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71775" y="836613"/>
            <a:ext cx="3651250" cy="540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358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/>
              <a:t>Децентралізація управління промисловістю.</a:t>
            </a:r>
            <a:endParaRPr lang="ru-RU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/>
              <a:t>Лютневий (1957) пленум ЦК КПРС про необхідність ліквідації більшості галузевих міністерств і створення територіальних рад народного господарства – </a:t>
            </a:r>
            <a:r>
              <a:rPr lang="uk-UA" b="1"/>
              <a:t>раднаргоспів</a:t>
            </a:r>
            <a:r>
              <a:rPr lang="uk-UA"/>
              <a:t>.</a:t>
            </a:r>
          </a:p>
          <a:p>
            <a:pPr>
              <a:lnSpc>
                <a:spcPct val="90000"/>
              </a:lnSpc>
            </a:pPr>
            <a:r>
              <a:rPr lang="uk-UA"/>
              <a:t>У віданні 111 українських раднаргоспів перебувало 2,8 тис. підприємств, які виробляли абсолютну більшість промислової продукції. </a:t>
            </a:r>
            <a:endParaRPr lang="ru-RU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948488" y="3429000"/>
            <a:ext cx="1223962" cy="4333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50000">
                <a:srgbClr val="949494"/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8800" b="1"/>
              <a:t>?</a:t>
            </a:r>
            <a:endParaRPr lang="ru-RU" sz="8800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2276475"/>
            <a:ext cx="8229600" cy="3417888"/>
          </a:xfrm>
        </p:spPr>
        <p:txBody>
          <a:bodyPr/>
          <a:lstStyle/>
          <a:p>
            <a:r>
              <a:rPr lang="uk-UA"/>
              <a:t>Який вплив могла мати така реформа на рівень промислового виробництва, його ефективність і продуктивність?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18488" cy="936625"/>
          </a:xfrm>
        </p:spPr>
        <p:txBody>
          <a:bodyPr>
            <a:normAutofit fontScale="90000"/>
          </a:bodyPr>
          <a:lstStyle/>
          <a:p>
            <a:r>
              <a:rPr lang="uk-UA" sz="2800"/>
              <a:t>Три надпрограми в сільському господарстві.</a:t>
            </a:r>
            <a:br>
              <a:rPr lang="uk-UA" sz="2800"/>
            </a:br>
            <a:r>
              <a:rPr lang="uk-UA" sz="2800"/>
              <a:t>Спроби вирішити зернову проблему.</a:t>
            </a:r>
            <a:endParaRPr lang="ru-RU" sz="28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341438"/>
            <a:ext cx="9144000" cy="4857750"/>
          </a:xfrm>
        </p:spPr>
        <p:txBody>
          <a:bodyPr>
            <a:normAutofit lnSpcReduction="10000"/>
          </a:bodyPr>
          <a:lstStyle/>
          <a:p>
            <a:r>
              <a:rPr lang="uk-UA" sz="2400"/>
              <a:t>1954 – освоєння цілини. 75 тис. працівників з України. Відтік фахівців, техніки і ресурсів.</a:t>
            </a:r>
          </a:p>
          <a:p>
            <a:r>
              <a:rPr lang="uk-UA" sz="2400"/>
              <a:t>1955 – КУКУРУДЗА!. 1961 року під “царицю полів” відведено 20% посівних площ.</a:t>
            </a:r>
          </a:p>
          <a:p>
            <a:pPr>
              <a:buFontTx/>
              <a:buNone/>
            </a:pPr>
            <a:r>
              <a:rPr lang="uk-UA" sz="2400"/>
              <a:t>           1963 р. вперше здійснено закупівлі хліба у США і Канаді.</a:t>
            </a:r>
          </a:p>
          <a:p>
            <a:pPr>
              <a:buFontTx/>
              <a:buNone/>
            </a:pPr>
            <a:r>
              <a:rPr lang="uk-UA" sz="2400"/>
              <a:t>Реорганізація МТС – передача техніки у розпорядження колгоспів. Укрупнення колгоспів (з 19 295 у 1950 р. залишилось 9634).               Проблема неперспективних сіл.</a:t>
            </a:r>
          </a:p>
          <a:p>
            <a:pPr>
              <a:buFontTx/>
              <a:buNone/>
            </a:pPr>
            <a:r>
              <a:rPr lang="uk-UA" sz="2400"/>
              <a:t>Наступ на особисті присадибні господарства.</a:t>
            </a:r>
          </a:p>
          <a:p>
            <a:r>
              <a:rPr lang="uk-UA" sz="2400"/>
              <a:t>1957 – надпрограма  у тваринництві (“наздогнати і перегнати”)</a:t>
            </a:r>
            <a:endParaRPr lang="ru-RU" sz="240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0" y="2997200"/>
            <a:ext cx="900113" cy="4333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50000">
                <a:srgbClr val="949494"/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276600" y="4508500"/>
            <a:ext cx="1008063" cy="4333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50000">
                <a:srgbClr val="949494"/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  <p:bldP spid="18436" grpId="0" animBg="1"/>
      <p:bldP spid="184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8800" b="1"/>
              <a:t>?</a:t>
            </a:r>
            <a:endParaRPr lang="ru-RU" sz="8800" b="1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pPr algn="ctr"/>
            <a:r>
              <a:rPr lang="uk-UA" sz="3600"/>
              <a:t>Чому, на вашу думку, ці програми не покращили, а погіршили ситуацію у с/г виробництві?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Соціальна сфера</a:t>
            </a: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800"/>
              <a:t>Збільшення мінімальної зарплатні та пенсій.</a:t>
            </a:r>
          </a:p>
          <a:p>
            <a:pPr>
              <a:lnSpc>
                <a:spcPct val="90000"/>
              </a:lnSpc>
            </a:pPr>
            <a:r>
              <a:rPr lang="uk-UA" sz="2800"/>
              <a:t>Скорочення робочого тижня.</a:t>
            </a:r>
          </a:p>
          <a:p>
            <a:pPr>
              <a:lnSpc>
                <a:spcPct val="90000"/>
              </a:lnSpc>
            </a:pPr>
            <a:r>
              <a:rPr lang="uk-UA" sz="2800"/>
              <a:t>Зниження пенсійного віку.</a:t>
            </a:r>
          </a:p>
          <a:p>
            <a:pPr>
              <a:lnSpc>
                <a:spcPct val="90000"/>
              </a:lnSpc>
            </a:pPr>
            <a:r>
              <a:rPr lang="uk-UA" sz="2800"/>
              <a:t>Видача паспортів селянам.</a:t>
            </a:r>
          </a:p>
          <a:p>
            <a:pPr>
              <a:lnSpc>
                <a:spcPct val="90000"/>
              </a:lnSpc>
            </a:pPr>
            <a:r>
              <a:rPr lang="uk-UA" sz="2800"/>
              <a:t>Скасування плати за навчання.</a:t>
            </a:r>
          </a:p>
          <a:p>
            <a:pPr>
              <a:lnSpc>
                <a:spcPct val="90000"/>
              </a:lnSpc>
            </a:pPr>
            <a:r>
              <a:rPr lang="uk-UA" sz="2800"/>
              <a:t>Припинення практики примусових державних позик.</a:t>
            </a:r>
          </a:p>
          <a:p>
            <a:pPr>
              <a:lnSpc>
                <a:spcPct val="90000"/>
              </a:lnSpc>
            </a:pPr>
            <a:r>
              <a:rPr lang="uk-UA" sz="2800"/>
              <a:t>Широкомасштабне житлове будівництво.</a:t>
            </a:r>
          </a:p>
          <a:p>
            <a:pPr>
              <a:lnSpc>
                <a:spcPct val="90000"/>
              </a:lnSpc>
            </a:pPr>
            <a:r>
              <a:rPr lang="uk-UA" sz="2800"/>
              <a:t>Грошова реформа 1961 року.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r>
              <a:rPr lang="uk-UA" sz="3200"/>
              <a:t>Висновки </a:t>
            </a:r>
            <a:endParaRPr lang="ru-RU" sz="32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65175"/>
            <a:ext cx="8229600" cy="5832475"/>
          </a:xfrm>
        </p:spPr>
        <p:txBody>
          <a:bodyPr/>
          <a:lstStyle/>
          <a:p>
            <a:r>
              <a:rPr lang="uk-UA" sz="2800"/>
              <a:t>В Україні з</a:t>
            </a:r>
            <a:r>
              <a:rPr lang="en-US" sz="2800"/>
              <a:t>’</a:t>
            </a:r>
            <a:r>
              <a:rPr lang="uk-UA" sz="2800"/>
              <a:t>явилися нові галузі:</a:t>
            </a:r>
          </a:p>
          <a:p>
            <a:pPr>
              <a:buFontTx/>
              <a:buNone/>
            </a:pPr>
            <a:r>
              <a:rPr lang="uk-UA" sz="2800"/>
              <a:t>   - автомобіле- та літакобудування,</a:t>
            </a:r>
          </a:p>
          <a:p>
            <a:pPr>
              <a:buFontTx/>
              <a:buNone/>
            </a:pPr>
            <a:r>
              <a:rPr lang="uk-UA" sz="2800"/>
              <a:t>   - ракетобудування,</a:t>
            </a:r>
          </a:p>
          <a:p>
            <a:pPr>
              <a:buFontTx/>
              <a:buNone/>
            </a:pPr>
            <a:r>
              <a:rPr lang="uk-UA" sz="2800"/>
              <a:t>   - хімічна промисловість,</a:t>
            </a:r>
          </a:p>
          <a:p>
            <a:pPr>
              <a:buFontTx/>
              <a:buNone/>
            </a:pPr>
            <a:r>
              <a:rPr lang="uk-UA" sz="2800"/>
              <a:t>   - виробництво обчислювальної техніки та радіоелектроніка.</a:t>
            </a:r>
          </a:p>
          <a:p>
            <a:r>
              <a:rPr lang="uk-UA" sz="2800"/>
              <a:t>Розвал С/Г.</a:t>
            </a:r>
          </a:p>
          <a:p>
            <a:r>
              <a:rPr lang="uk-UA" sz="2800"/>
              <a:t>Позитивні зрушення у соціальній сфері.</a:t>
            </a:r>
          </a:p>
          <a:p>
            <a:r>
              <a:rPr lang="uk-UA" sz="2800"/>
              <a:t>Робітничі виступи</a:t>
            </a:r>
          </a:p>
          <a:p>
            <a:pPr>
              <a:buFontTx/>
              <a:buNone/>
            </a:pPr>
            <a:r>
              <a:rPr lang="uk-UA" sz="2800"/>
              <a:t>   - 1962 – у Донецьку, Жданові (Маріуполі),</a:t>
            </a:r>
          </a:p>
          <a:p>
            <a:pPr>
              <a:buFontTx/>
              <a:buNone/>
            </a:pPr>
            <a:r>
              <a:rPr lang="uk-UA" sz="2800"/>
              <a:t>   - 1963 – у Кривому Розі.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8800" b="1"/>
              <a:t>?</a:t>
            </a:r>
            <a:endParaRPr lang="ru-RU" sz="88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pPr algn="ctr"/>
            <a:r>
              <a:rPr lang="uk-UA"/>
              <a:t>Проаналізуйте висновки. Додайте свої міркування.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sz="3600" b="1"/>
              <a:t>14.10.64 на пленумі ЦК КПРС Хрущова відправлено на пенсію за станом здоров</a:t>
            </a:r>
            <a:r>
              <a:rPr lang="en-US" sz="3600" b="1"/>
              <a:t>’</a:t>
            </a:r>
            <a:r>
              <a:rPr lang="uk-UA" sz="3600" b="1"/>
              <a:t>я</a:t>
            </a:r>
            <a:r>
              <a:rPr lang="uk-UA" sz="3600"/>
              <a:t>. </a:t>
            </a:r>
          </a:p>
          <a:p>
            <a:pPr algn="ctr">
              <a:buFontTx/>
              <a:buNone/>
            </a:pPr>
            <a:r>
              <a:rPr lang="uk-UA" sz="3600"/>
              <a:t>Діагноз – ВОЛЮНТАРИЗМ.</a:t>
            </a:r>
            <a:endParaRPr lang="ru-RU" sz="3600"/>
          </a:p>
          <a:p>
            <a:pPr algn="ctr">
              <a:buFontTx/>
              <a:buNone/>
            </a:pPr>
            <a:endParaRPr lang="uk-UA" sz="3600"/>
          </a:p>
          <a:p>
            <a:pPr algn="ctr">
              <a:buFontTx/>
              <a:buNone/>
            </a:pPr>
            <a:r>
              <a:rPr lang="uk-UA" sz="4000" b="1"/>
              <a:t>Що таке волюнтаризм?</a:t>
            </a:r>
            <a:endParaRPr lang="ru-RU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079" name="Organization Chart 7"/>
          <p:cNvGraphicFramePr>
            <a:graphicFrameLocks/>
          </p:cNvGraphicFramePr>
          <p:nvPr>
            <p:ph type="dgm" idx="1"/>
          </p:nvPr>
        </p:nvGraphicFramePr>
        <p:xfrm>
          <a:off x="179388" y="549275"/>
          <a:ext cx="8964612" cy="5740400"/>
        </p:xfrm>
        <a:graphic>
          <a:graphicData uri="http://schemas.openxmlformats.org/drawingml/2006/compatibility">
            <com:legacyDrawing xmlns:com="http://schemas.openxmlformats.org/drawingml/2006/compatibility" spid="_x0000_s307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3" name="Organization Chart 7"/>
          <p:cNvGraphicFramePr>
            <a:graphicFrameLocks/>
          </p:cNvGraphicFramePr>
          <p:nvPr>
            <p:ph type="dgm" idx="1"/>
          </p:nvPr>
        </p:nvGraphicFramePr>
        <p:xfrm>
          <a:off x="0" y="404813"/>
          <a:ext cx="9144000" cy="6048375"/>
        </p:xfrm>
        <a:graphic>
          <a:graphicData uri="http://schemas.openxmlformats.org/drawingml/2006/compatibility">
            <com:legacyDrawing xmlns:com="http://schemas.openxmlformats.org/drawingml/2006/compatibility" spid="_x0000_s410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728788"/>
          </a:xfrm>
        </p:spPr>
        <p:txBody>
          <a:bodyPr/>
          <a:lstStyle/>
          <a:p>
            <a:r>
              <a:rPr lang="uk-UA" sz="8800" b="1"/>
              <a:t>?</a:t>
            </a:r>
            <a:endParaRPr lang="ru-RU" sz="8800" b="1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pPr algn="ctr"/>
            <a:r>
              <a:rPr lang="uk-UA" sz="4400"/>
              <a:t>Яка проблема, на вашу думку, була найболючішою?</a:t>
            </a:r>
            <a:endParaRPr 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bl" idx="1"/>
          </p:nvPr>
        </p:nvSpPr>
        <p:spPr/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solidFill>
            <a:srgbClr val="4C4C4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787" name="Group 139"/>
          <p:cNvGraphicFramePr>
            <a:graphicFrameLocks noGrp="1"/>
          </p:cNvGraphicFramePr>
          <p:nvPr/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/>
              <a:tblGrid>
                <a:gridCol w="6108700"/>
                <a:gridCol w="3035300"/>
              </a:tblGrid>
              <a:tr h="50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Базова норма денного пайку в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’</a:t>
                      </a: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язня ГУтабу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Хліб  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550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Цукор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Гречане борошно або локшина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М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’</a:t>
                      </a: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ясо або м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’</a:t>
                      </a: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ясопродукти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Риба або рибопродукти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Жир 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Картопля або овочі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500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Сіль 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«Чай» 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г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</a:tr>
              <a:tr h="18002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За типовим наказом від 30 жовтня 1944 р.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В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’</a:t>
                      </a: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язням, які виконували план робіт на 75%, норму харчування знижували на 50 г, при виконанні плану на 50%, норму зменшували на 100 г. 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4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tbl" idx="1"/>
          </p:nvPr>
        </p:nvSpPr>
        <p:spPr/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262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2625725"/>
            <a:ext cx="9144000" cy="0"/>
          </a:xfrm>
          <a:prstGeom prst="rect">
            <a:avLst/>
          </a:prstGeom>
          <a:solidFill>
            <a:srgbClr val="40404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17" name="Group 2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171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Норми одягу в</a:t>
                      </a: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’</a:t>
                      </a:r>
                      <a:r>
                        <a:rPr kumimoji="0" lang="uk-U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язня ГУтабу</a:t>
                      </a:r>
                      <a:endParaRPr kumimoji="0" lang="uk-U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</a:tr>
              <a:tr h="5686425">
                <a:tc>
                  <a:txBody>
                    <a:bodyPr/>
                    <a:lstStyle/>
                    <a:p>
                      <a:pPr marL="7127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7127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літня сорочка (на два сезони)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7127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літні штани (на 2 сезони)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27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бавовняна підбита повстю зимова фуфайка (на два роки)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27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Зимові штани (на 18 місяців)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27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Валянки (на 2 роки)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27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Нижня білизна (на 9 місяців)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127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 наказом центральної адміністрації ГУтабу, 1943 р.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404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uk-UA"/>
              <a:t>Проаналізуйте документ</a:t>
            </a:r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20713"/>
            <a:ext cx="8229600" cy="597693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/>
              <a:t>   Ознайомтесь з документом і дайте відповіді на питання: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uk-UA"/>
          </a:p>
          <a:p>
            <a:pPr>
              <a:lnSpc>
                <a:spcPct val="90000"/>
              </a:lnSpc>
            </a:pPr>
            <a:r>
              <a:rPr lang="uk-UA"/>
              <a:t> Яка категорія населення представлена в документі?</a:t>
            </a:r>
          </a:p>
          <a:p>
            <a:pPr>
              <a:lnSpc>
                <a:spcPct val="90000"/>
              </a:lnSpc>
            </a:pPr>
            <a:r>
              <a:rPr lang="uk-UA"/>
              <a:t> Згадайте, кого відносили до зрадників Батьківщини?</a:t>
            </a:r>
          </a:p>
          <a:p>
            <a:pPr>
              <a:lnSpc>
                <a:spcPct val="90000"/>
              </a:lnSpc>
            </a:pPr>
            <a:r>
              <a:rPr lang="uk-UA"/>
              <a:t>Яка загальна кількість засуджених за контреволюційну діяльність перебуваля в таборах на 1953 рік?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0" grpId="1"/>
      <p:bldP spid="327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uk-UA" sz="3200"/>
              <a:t>Десталінізація</a:t>
            </a:r>
            <a:r>
              <a:rPr lang="uk-UA" sz="4000"/>
              <a:t> </a:t>
            </a:r>
            <a:endParaRPr lang="ru-RU" sz="4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268413"/>
            <a:ext cx="9144000" cy="5145087"/>
          </a:xfrm>
        </p:spPr>
        <p:txBody>
          <a:bodyPr>
            <a:normAutofit/>
          </a:bodyPr>
          <a:lstStyle/>
          <a:p>
            <a:pPr indent="20638">
              <a:lnSpc>
                <a:spcPct val="90000"/>
              </a:lnSpc>
            </a:pPr>
            <a:r>
              <a:rPr lang="uk-UA" sz="2800"/>
              <a:t>Ліквідація системи масових репресій та ГУтабу.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Амністія. Реабілітація незаконно засуджених.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Реформа силових відомств, судової системи. Упровадження в їх діяльності принципу законності.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Послаблення ідеологічного тиску.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Послаблення адміністративно-командної системи. Децентралізація управління.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Розширення прав і повноважень союзних республік. Зростання частки українців у партійному і державному апараті республіки. Зростання впливу української партійно-державної еліти в союзному керівництві.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358</TotalTime>
  <Words>1178</Words>
  <Application>Microsoft Office PowerPoint</Application>
  <PresentationFormat>Экран (4:3)</PresentationFormat>
  <Paragraphs>180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Arial</vt:lpstr>
      <vt:lpstr>Times New Roman</vt:lpstr>
      <vt:lpstr>Эркер</vt:lpstr>
      <vt:lpstr>Україна в умовах десталінізації</vt:lpstr>
      <vt:lpstr>Слайд 2</vt:lpstr>
      <vt:lpstr>Слайд 3</vt:lpstr>
      <vt:lpstr>Слайд 4</vt:lpstr>
      <vt:lpstr>?</vt:lpstr>
      <vt:lpstr>Слайд 6</vt:lpstr>
      <vt:lpstr>Слайд 7</vt:lpstr>
      <vt:lpstr>Проаналізуйте документ</vt:lpstr>
      <vt:lpstr>Десталінізація </vt:lpstr>
      <vt:lpstr>Реабілітації, ліквідація ГУтабу</vt:lpstr>
      <vt:lpstr>Слайд 11</vt:lpstr>
      <vt:lpstr>Від колективного керівництва – до нового вождя.</vt:lpstr>
      <vt:lpstr>Слайд 13</vt:lpstr>
      <vt:lpstr>?</vt:lpstr>
      <vt:lpstr>ХХІІ з’їзд КПРС</vt:lpstr>
      <vt:lpstr>?</vt:lpstr>
      <vt:lpstr>Антирелігійна кампанія</vt:lpstr>
      <vt:lpstr>Зародження дисидентського руху</vt:lpstr>
      <vt:lpstr>Слайд 19</vt:lpstr>
      <vt:lpstr>Децентралізація управління промисловістю.</vt:lpstr>
      <vt:lpstr>?</vt:lpstr>
      <vt:lpstr>Три надпрограми в сільському господарстві. Спроби вирішити зернову проблему.</vt:lpstr>
      <vt:lpstr>?</vt:lpstr>
      <vt:lpstr>Соціальна сфера</vt:lpstr>
      <vt:lpstr>Висновки </vt:lpstr>
      <vt:lpstr>?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vadim</dc:creator>
  <cp:lastModifiedBy>XTreme</cp:lastModifiedBy>
  <cp:revision>12</cp:revision>
  <dcterms:created xsi:type="dcterms:W3CDTF">2002-01-22T23:07:48Z</dcterms:created>
  <dcterms:modified xsi:type="dcterms:W3CDTF">2011-06-16T15:49:46Z</dcterms:modified>
</cp:coreProperties>
</file>