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71D"/>
    <a:srgbClr val="B02F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700" autoAdjust="0"/>
  </p:normalViewPr>
  <p:slideViewPr>
    <p:cSldViewPr>
      <p:cViewPr varScale="1">
        <p:scale>
          <a:sx n="70" d="100"/>
          <a:sy n="70" d="100"/>
        </p:scale>
        <p:origin x="-10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0936D-DA85-46BC-8BA6-C0ED1DCBC356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6D7F3-AEE9-4415-A39C-61FCB54E6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tx2">
                <a:lumMod val="50000"/>
              </a:scheme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0%B3%D0%B0%D1%82%D0%B8%D0%BD" TargetMode="External"/><Relationship Id="rId2" Type="http://schemas.openxmlformats.org/officeDocument/2006/relationships/hyperlink" Target="http://uk.wikipedia.org/wiki/%D0%A0%D0%BE%D0%BA%D1%81%D0%BE%D0%BB%D0%B0%D0%BD%D0%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71635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FFFF00"/>
                </a:solidFill>
              </a:rPr>
              <a:t>«РОКСОЛАНА»</a:t>
            </a:r>
            <a:endParaRPr lang="ru-RU" sz="4800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2786058"/>
            <a:ext cx="4857784" cy="307183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...У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греків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є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Таїс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у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римлян —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Лукреція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, у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єгиптян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— Клеопатра, у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французів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— Жанна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Д’Арк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, у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росіян</a:t>
            </a: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— графиня Морозова, у нас — Роксолана.</a:t>
            </a:r>
            <a:b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                    </a:t>
            </a:r>
          </a:p>
          <a:p>
            <a:pPr algn="l"/>
            <a:r>
              <a:rPr lang="ru-RU" sz="2400" b="1" dirty="0" smtClean="0">
                <a:solidFill>
                  <a:schemeClr val="bg1"/>
                </a:solidFill>
                <a:latin typeface="Comic Sans MS" pitchFamily="66" charset="0"/>
              </a:rPr>
              <a:t>              П. </a:t>
            </a:r>
            <a:r>
              <a:rPr lang="ru-RU" sz="2400" b="1" dirty="0" err="1" smtClean="0">
                <a:solidFill>
                  <a:schemeClr val="bg1"/>
                </a:solidFill>
                <a:latin typeface="Comic Sans MS" pitchFamily="66" charset="0"/>
              </a:rPr>
              <a:t>Загребельний</a:t>
            </a:r>
            <a:endParaRPr lang="ru-RU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0003208774.fi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104666"/>
            <a:ext cx="2714644" cy="33348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Серед українських істориків першим про Роксолану написав Агатангел Кримський — в 1924 році.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Хурем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чотири з половиною століття вкрився такою кількістю чуток, легенд, суперечливих оцінок, зазначають історики, що фактично не можна розгледіти справжню подобу цієї жінки, з незвичайною навіть для свого часу долею.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Роман Загребельного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Павло Загребельний джерелами свого роману про Роксолану називав книгу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ученого-східознавця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Агатанга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Кримського «</a:t>
            </a:r>
            <a:r>
              <a:rPr lang="uk-U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Історія Туреччини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в якій Роксолані відведено біля 20 сторінок, і три томи творів московського академіка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Гордлевського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 історію Туреччини</a:t>
            </a:r>
            <a:r>
              <a:rPr lang="uk-UA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[4]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Також Загребельний особисто був у Туреччині — в місцях, що пов'язані з Роксоланою. Відвідав місто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 tooltip="Рогатин"/>
              </a:rPr>
              <a:t>Рогатин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Івано-Франківської області, де народилася Настя 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Лісовська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Письменник так говорив про свою книгу:</a:t>
            </a:r>
          </a:p>
          <a:p>
            <a:pPr algn="just"/>
            <a:r>
              <a:rPr lang="uk-U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«Як пташка клює, так і письменник по крихті збирає звідусіль інформацію. Я намагався написати роман, максимально наближений до дійсних подій. Роман рецензувався в Москві, все було перевірено, життєвий фактаж достовірний. А взагалі мені епоха Сулеймана Пишного нагадує Кремль».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питання журналістів, чи вважає він Роксолану національною гордістю, Павло Загребельний відповів:</a:t>
            </a:r>
          </a:p>
          <a:p>
            <a:pPr algn="just"/>
            <a:r>
              <a:rPr lang="uk-U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«Її життєвий шлях і досягнення — це її особиста гордість. Я ж особисто не став би називати її національною гордістю»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/>
            </a:r>
            <a:br>
              <a:rPr lang="vi-VN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286116" y="1785926"/>
            <a:ext cx="5715040" cy="4857784"/>
          </a:xfrm>
        </p:spPr>
        <p:txBody>
          <a:bodyPr>
            <a:noAutofit/>
          </a:bodyPr>
          <a:lstStyle/>
          <a:p>
            <a:r>
              <a:rPr lang="ru-RU" sz="1450" b="1" dirty="0" smtClean="0">
                <a:solidFill>
                  <a:srgbClr val="FF0000"/>
                </a:solidFill>
              </a:rPr>
              <a:t>Народилася майбутня султанша </a:t>
            </a:r>
            <a:r>
              <a:rPr lang="ru-RU" sz="1450" b="1" dirty="0" err="1" smtClean="0">
                <a:solidFill>
                  <a:srgbClr val="FF0000"/>
                </a:solidFill>
              </a:rPr>
              <a:t>приблизно</a:t>
            </a:r>
            <a:r>
              <a:rPr lang="ru-RU" sz="1450" b="1" dirty="0" smtClean="0">
                <a:solidFill>
                  <a:srgbClr val="FF0000"/>
                </a:solidFill>
              </a:rPr>
              <a:t> у 1506 році. Достеменно дата </a:t>
            </a:r>
            <a:r>
              <a:rPr lang="ru-RU" sz="1450" b="1" dirty="0" err="1" smtClean="0">
                <a:solidFill>
                  <a:srgbClr val="FF0000"/>
                </a:solidFill>
              </a:rPr>
              <a:t>її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народження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невідома</a:t>
            </a:r>
            <a:r>
              <a:rPr lang="ru-RU" sz="1450" b="1" dirty="0" smtClean="0">
                <a:solidFill>
                  <a:srgbClr val="FF0000"/>
                </a:solidFill>
              </a:rPr>
              <a:t>. </a:t>
            </a:r>
            <a:r>
              <a:rPr lang="ru-RU" sz="1450" b="1" dirty="0" err="1" smtClean="0">
                <a:solidFill>
                  <a:srgbClr val="FF0000"/>
                </a:solidFill>
              </a:rPr>
              <a:t>Під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питанням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і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її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дівоче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прізвище</a:t>
            </a:r>
            <a:r>
              <a:rPr lang="ru-RU" sz="1450" b="1" dirty="0" smtClean="0">
                <a:solidFill>
                  <a:srgbClr val="FF0000"/>
                </a:solidFill>
              </a:rPr>
              <a:t> та </a:t>
            </a:r>
            <a:r>
              <a:rPr lang="ru-RU" sz="1450" b="1" dirty="0" err="1" smtClean="0">
                <a:solidFill>
                  <a:srgbClr val="FF0000"/>
                </a:solidFill>
              </a:rPr>
              <a:t>навіть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ім'я</a:t>
            </a:r>
            <a:r>
              <a:rPr lang="ru-RU" sz="1450" b="1" dirty="0" smtClean="0">
                <a:solidFill>
                  <a:srgbClr val="FF0000"/>
                </a:solidFill>
              </a:rPr>
              <a:t>. В </a:t>
            </a:r>
            <a:r>
              <a:rPr lang="ru-RU" sz="1450" b="1" dirty="0" err="1" smtClean="0">
                <a:solidFill>
                  <a:srgbClr val="FF0000"/>
                </a:solidFill>
              </a:rPr>
              <a:t>джерелах</a:t>
            </a:r>
            <a:r>
              <a:rPr lang="ru-RU" sz="1450" b="1" dirty="0" smtClean="0">
                <a:solidFill>
                  <a:srgbClr val="FF0000"/>
                </a:solidFill>
              </a:rPr>
              <a:t> Х</a:t>
            </a:r>
            <a:r>
              <a:rPr lang="en-US" sz="1450" b="1" dirty="0" smtClean="0">
                <a:solidFill>
                  <a:srgbClr val="FF0000"/>
                </a:solidFill>
              </a:rPr>
              <a:t>VI </a:t>
            </a:r>
            <a:r>
              <a:rPr lang="uk-UA" sz="1450" b="1" dirty="0" smtClean="0">
                <a:solidFill>
                  <a:srgbClr val="FF0000"/>
                </a:solidFill>
              </a:rPr>
              <a:t>століття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немає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інформації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щодо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її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імені</a:t>
            </a:r>
            <a:r>
              <a:rPr lang="ru-RU" sz="1450" b="1" dirty="0" smtClean="0">
                <a:solidFill>
                  <a:srgbClr val="FF0000"/>
                </a:solidFill>
              </a:rPr>
              <a:t>, </a:t>
            </a:r>
            <a:r>
              <a:rPr lang="ru-RU" sz="1450" b="1" dirty="0" err="1" smtClean="0">
                <a:solidFill>
                  <a:srgbClr val="FF0000"/>
                </a:solidFill>
              </a:rPr>
              <a:t>але</a:t>
            </a:r>
            <a:r>
              <a:rPr lang="ru-RU" sz="1450" b="1" dirty="0" smtClean="0">
                <a:solidFill>
                  <a:srgbClr val="FF0000"/>
                </a:solidFill>
              </a:rPr>
              <a:t> багато </a:t>
            </a:r>
            <a:r>
              <a:rPr lang="ru-RU" sz="1450" b="1" dirty="0" err="1" smtClean="0">
                <a:solidFill>
                  <a:srgbClr val="FF0000"/>
                </a:solidFill>
              </a:rPr>
              <a:t>пізніших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традицій</a:t>
            </a:r>
            <a:r>
              <a:rPr lang="ru-RU" sz="1450" b="1" dirty="0" smtClean="0">
                <a:solidFill>
                  <a:srgbClr val="FF0000"/>
                </a:solidFill>
              </a:rPr>
              <a:t>, </a:t>
            </a:r>
            <a:r>
              <a:rPr lang="ru-RU" sz="1450" b="1" dirty="0" err="1" smtClean="0">
                <a:solidFill>
                  <a:srgbClr val="FF0000"/>
                </a:solidFill>
              </a:rPr>
              <a:t>наприклад</a:t>
            </a:r>
            <a:r>
              <a:rPr lang="ru-RU" sz="1450" b="1" dirty="0" smtClean="0">
                <a:solidFill>
                  <a:srgbClr val="FF0000"/>
                </a:solidFill>
              </a:rPr>
              <a:t>, </a:t>
            </a:r>
            <a:r>
              <a:rPr lang="ru-RU" sz="1450" b="1" dirty="0" err="1" smtClean="0">
                <a:solidFill>
                  <a:srgbClr val="FF0000"/>
                </a:solidFill>
              </a:rPr>
              <a:t>українська</a:t>
            </a:r>
            <a:r>
              <a:rPr lang="ru-RU" sz="1450" b="1" dirty="0" smtClean="0">
                <a:solidFill>
                  <a:srgbClr val="FF0000"/>
                </a:solidFill>
              </a:rPr>
              <a:t>, </a:t>
            </a:r>
            <a:r>
              <a:rPr lang="ru-RU" sz="1450" b="1" dirty="0" err="1" smtClean="0">
                <a:solidFill>
                  <a:srgbClr val="FF0000"/>
                </a:solidFill>
              </a:rPr>
              <a:t>і</a:t>
            </a:r>
            <a:r>
              <a:rPr lang="ru-RU" sz="1450" b="1" dirty="0" smtClean="0">
                <a:solidFill>
                  <a:srgbClr val="FF0000"/>
                </a:solidFill>
              </a:rPr>
              <a:t> вперше — лише в Х</a:t>
            </a:r>
            <a:r>
              <a:rPr lang="en-US" sz="1450" b="1" dirty="0" smtClean="0">
                <a:solidFill>
                  <a:srgbClr val="FF0000"/>
                </a:solidFill>
              </a:rPr>
              <a:t>I</a:t>
            </a:r>
            <a:r>
              <a:rPr lang="ru-RU" sz="1450" b="1" dirty="0" smtClean="0">
                <a:solidFill>
                  <a:srgbClr val="FF0000"/>
                </a:solidFill>
              </a:rPr>
              <a:t>Х столітті, </a:t>
            </a:r>
            <a:r>
              <a:rPr lang="ru-RU" sz="1450" b="1" dirty="0" err="1" smtClean="0">
                <a:solidFill>
                  <a:srgbClr val="FF0000"/>
                </a:solidFill>
              </a:rPr>
              <a:t>називають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її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Анастасією</a:t>
            </a:r>
            <a:r>
              <a:rPr lang="ru-RU" sz="1450" b="1" dirty="0" smtClean="0">
                <a:solidFill>
                  <a:srgbClr val="FF0000"/>
                </a:solidFill>
              </a:rPr>
              <a:t>, а в </a:t>
            </a:r>
            <a:r>
              <a:rPr lang="ru-RU" sz="1450" b="1" dirty="0" err="1" smtClean="0">
                <a:solidFill>
                  <a:srgbClr val="FF0000"/>
                </a:solidFill>
              </a:rPr>
              <a:t>польського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письменника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Станіслава</a:t>
            </a:r>
            <a:r>
              <a:rPr lang="ru-RU" sz="1450" b="1" dirty="0" smtClean="0">
                <a:solidFill>
                  <a:srgbClr val="FF0000"/>
                </a:solidFill>
              </a:rPr>
              <a:t> Ржевуцького </a:t>
            </a:r>
            <a:r>
              <a:rPr lang="ru-RU" sz="1450" b="1" dirty="0" err="1" smtClean="0">
                <a:solidFill>
                  <a:srgbClr val="FF0000"/>
                </a:solidFill>
              </a:rPr>
              <a:t>взагалі</a:t>
            </a:r>
            <a:r>
              <a:rPr lang="ru-RU" sz="1450" b="1" dirty="0" smtClean="0">
                <a:solidFill>
                  <a:srgbClr val="FF0000"/>
                </a:solidFill>
              </a:rPr>
              <a:t> згадується </a:t>
            </a:r>
            <a:r>
              <a:rPr lang="ru-RU" sz="1450" b="1" dirty="0" err="1" smtClean="0">
                <a:solidFill>
                  <a:srgbClr val="FF0000"/>
                </a:solidFill>
              </a:rPr>
              <a:t>ім'я</a:t>
            </a:r>
            <a:r>
              <a:rPr lang="ru-RU" sz="1450" b="1" dirty="0" smtClean="0">
                <a:solidFill>
                  <a:srgbClr val="FF0000"/>
                </a:solidFill>
              </a:rPr>
              <a:t> Олександра.</a:t>
            </a:r>
          </a:p>
          <a:p>
            <a:r>
              <a:rPr lang="ru-RU" sz="1450" b="1" dirty="0" smtClean="0">
                <a:solidFill>
                  <a:srgbClr val="FF0000"/>
                </a:solidFill>
              </a:rPr>
              <a:t>Народилася майбутня султанша в </a:t>
            </a:r>
            <a:r>
              <a:rPr lang="ru-RU" sz="1450" b="1" dirty="0" err="1" smtClean="0">
                <a:solidFill>
                  <a:srgbClr val="FF0000"/>
                </a:solidFill>
              </a:rPr>
              <a:t>сім'ї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священика</a:t>
            </a:r>
            <a:r>
              <a:rPr lang="ru-RU" sz="1450" b="1" dirty="0" smtClean="0">
                <a:solidFill>
                  <a:srgbClr val="FF0000"/>
                </a:solidFill>
              </a:rPr>
              <a:t> Гаврила Лісовського </a:t>
            </a:r>
            <a:r>
              <a:rPr lang="ru-RU" sz="1450" b="1" dirty="0" err="1" smtClean="0">
                <a:solidFill>
                  <a:srgbClr val="FF0000"/>
                </a:solidFill>
              </a:rPr>
              <a:t>з</a:t>
            </a:r>
            <a:r>
              <a:rPr lang="ru-RU" sz="1450" b="1" dirty="0" smtClean="0">
                <a:solidFill>
                  <a:srgbClr val="FF0000"/>
                </a:solidFill>
              </a:rPr>
              <a:t> Рогатина — невеликого </a:t>
            </a:r>
            <a:r>
              <a:rPr lang="ru-RU" sz="1450" b="1" dirty="0" err="1" smtClean="0">
                <a:solidFill>
                  <a:srgbClr val="FF0000"/>
                </a:solidFill>
              </a:rPr>
              <a:t>містечка</a:t>
            </a:r>
            <a:r>
              <a:rPr lang="ru-RU" sz="1450" b="1" dirty="0" smtClean="0">
                <a:solidFill>
                  <a:srgbClr val="FF0000"/>
                </a:solidFill>
              </a:rPr>
              <a:t> в Західній </a:t>
            </a:r>
            <a:r>
              <a:rPr lang="ru-RU" sz="1450" b="1" dirty="0" err="1" smtClean="0">
                <a:solidFill>
                  <a:srgbClr val="FF0000"/>
                </a:solidFill>
              </a:rPr>
              <a:t>Україні</a:t>
            </a:r>
            <a:r>
              <a:rPr lang="ru-RU" sz="1450" b="1" dirty="0" smtClean="0">
                <a:solidFill>
                  <a:srgbClr val="FF0000"/>
                </a:solidFill>
              </a:rPr>
              <a:t>(а за </a:t>
            </a:r>
            <a:r>
              <a:rPr lang="ru-RU" sz="1450" b="1" dirty="0" err="1" smtClean="0">
                <a:solidFill>
                  <a:srgbClr val="FF0000"/>
                </a:solidFill>
              </a:rPr>
              <a:t>версією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Михайла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Орловського</a:t>
            </a:r>
            <a:r>
              <a:rPr lang="ru-RU" sz="1450" b="1" dirty="0" smtClean="0">
                <a:solidFill>
                  <a:srgbClr val="FF0000"/>
                </a:solidFill>
              </a:rPr>
              <a:t>, Роксолана родом </a:t>
            </a:r>
            <a:r>
              <a:rPr lang="ru-RU" sz="1450" b="1" dirty="0" err="1" smtClean="0">
                <a:solidFill>
                  <a:srgbClr val="FF0000"/>
                </a:solidFill>
              </a:rPr>
              <a:t>з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містечка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Чемерівці</a:t>
            </a:r>
            <a:r>
              <a:rPr lang="ru-RU" sz="1450" b="1" dirty="0" smtClean="0">
                <a:solidFill>
                  <a:srgbClr val="FF0000"/>
                </a:solidFill>
              </a:rPr>
              <a:t>). </a:t>
            </a:r>
          </a:p>
          <a:p>
            <a:r>
              <a:rPr lang="ru-RU" sz="1450" b="1" dirty="0" err="1" smtClean="0">
                <a:solidFill>
                  <a:srgbClr val="FF0000"/>
                </a:solidFill>
              </a:rPr>
              <a:t>Під</a:t>
            </a:r>
            <a:r>
              <a:rPr lang="ru-RU" sz="1450" b="1" dirty="0" smtClean="0">
                <a:solidFill>
                  <a:srgbClr val="FF0000"/>
                </a:solidFill>
              </a:rPr>
              <a:t> час одного </a:t>
            </a:r>
            <a:r>
              <a:rPr lang="ru-RU" sz="1450" b="1" dirty="0" err="1" smtClean="0">
                <a:solidFill>
                  <a:srgbClr val="FF0000"/>
                </a:solidFill>
              </a:rPr>
              <a:t>з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традиційних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набігів</a:t>
            </a:r>
            <a:r>
              <a:rPr lang="ru-RU" sz="1450" b="1" dirty="0" smtClean="0">
                <a:solidFill>
                  <a:srgbClr val="FF0000"/>
                </a:solidFill>
              </a:rPr>
              <a:t>, татар </a:t>
            </a:r>
            <a:r>
              <a:rPr lang="ru-RU" sz="1450" b="1" dirty="0" err="1" smtClean="0">
                <a:solidFill>
                  <a:srgbClr val="FF0000"/>
                </a:solidFill>
              </a:rPr>
              <a:t>приблизно</a:t>
            </a:r>
            <a:r>
              <a:rPr lang="ru-RU" sz="1450" b="1" dirty="0" smtClean="0">
                <a:solidFill>
                  <a:srgbClr val="FF0000"/>
                </a:solidFill>
              </a:rPr>
              <a:t> у 1520 році, </a:t>
            </a:r>
            <a:r>
              <a:rPr lang="ru-RU" sz="1450" b="1" dirty="0" err="1" smtClean="0">
                <a:solidFill>
                  <a:srgbClr val="FF0000"/>
                </a:solidFill>
              </a:rPr>
              <a:t>була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захоплена</a:t>
            </a:r>
            <a:r>
              <a:rPr lang="ru-RU" sz="1450" b="1" dirty="0" smtClean="0">
                <a:solidFill>
                  <a:srgbClr val="FF0000"/>
                </a:solidFill>
              </a:rPr>
              <a:t> в полон </a:t>
            </a:r>
            <a:r>
              <a:rPr lang="ru-RU" sz="1450" b="1" dirty="0" err="1" smtClean="0">
                <a:solidFill>
                  <a:srgbClr val="FF0000"/>
                </a:solidFill>
              </a:rPr>
              <a:t>і</a:t>
            </a:r>
            <a:r>
              <a:rPr lang="ru-RU" sz="1450" b="1" dirty="0" smtClean="0">
                <a:solidFill>
                  <a:srgbClr val="FF0000"/>
                </a:solidFill>
              </a:rPr>
              <a:t> переправлена, </a:t>
            </a:r>
            <a:r>
              <a:rPr lang="ru-RU" sz="1450" b="1" dirty="0" err="1" smtClean="0">
                <a:solidFill>
                  <a:srgbClr val="FF0000"/>
                </a:solidFill>
              </a:rPr>
              <a:t>ймовірно</a:t>
            </a:r>
            <a:r>
              <a:rPr lang="ru-RU" sz="1450" b="1" dirty="0" smtClean="0">
                <a:solidFill>
                  <a:srgbClr val="FF0000"/>
                </a:solidFill>
              </a:rPr>
              <a:t>, </a:t>
            </a:r>
            <a:r>
              <a:rPr lang="ru-RU" sz="1450" b="1" dirty="0" err="1" smtClean="0">
                <a:solidFill>
                  <a:srgbClr val="FF0000"/>
                </a:solidFill>
              </a:rPr>
              <a:t>спочатку</a:t>
            </a:r>
            <a:r>
              <a:rPr lang="ru-RU" sz="1450" b="1" dirty="0" smtClean="0">
                <a:solidFill>
                  <a:srgbClr val="FF0000"/>
                </a:solidFill>
              </a:rPr>
              <a:t> до </a:t>
            </a:r>
            <a:r>
              <a:rPr lang="ru-RU" sz="1450" b="1" dirty="0" err="1" smtClean="0">
                <a:solidFill>
                  <a:srgbClr val="FF0000"/>
                </a:solidFill>
              </a:rPr>
              <a:t>кримського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міста</a:t>
            </a:r>
            <a:r>
              <a:rPr lang="ru-RU" sz="1450" b="1" dirty="0" smtClean="0">
                <a:solidFill>
                  <a:srgbClr val="FF0000"/>
                </a:solidFill>
              </a:rPr>
              <a:t> Кафа (</a:t>
            </a:r>
            <a:r>
              <a:rPr lang="ru-RU" sz="1450" b="1" dirty="0" err="1" smtClean="0">
                <a:solidFill>
                  <a:srgbClr val="FF0000"/>
                </a:solidFill>
              </a:rPr>
              <a:t>тепер</a:t>
            </a:r>
            <a:r>
              <a:rPr lang="ru-RU" sz="1450" b="1" dirty="0" smtClean="0">
                <a:solidFill>
                  <a:srgbClr val="FF0000"/>
                </a:solidFill>
              </a:rPr>
              <a:t> —</a:t>
            </a:r>
            <a:r>
              <a:rPr lang="ru-RU" sz="1450" b="1" dirty="0" err="1" smtClean="0">
                <a:solidFill>
                  <a:srgbClr val="FF0000"/>
                </a:solidFill>
              </a:rPr>
              <a:t>Феодосія</a:t>
            </a:r>
            <a:r>
              <a:rPr lang="ru-RU" sz="1450" b="1" dirty="0" smtClean="0">
                <a:solidFill>
                  <a:srgbClr val="FF0000"/>
                </a:solidFill>
              </a:rPr>
              <a:t>), а </a:t>
            </a:r>
            <a:r>
              <a:rPr lang="ru-RU" sz="1450" b="1" dirty="0" err="1" smtClean="0">
                <a:solidFill>
                  <a:srgbClr val="FF0000"/>
                </a:solidFill>
              </a:rPr>
              <a:t>потім</a:t>
            </a:r>
            <a:r>
              <a:rPr lang="ru-RU" sz="1450" b="1" dirty="0" smtClean="0">
                <a:solidFill>
                  <a:srgbClr val="FF0000"/>
                </a:solidFill>
              </a:rPr>
              <a:t> — в, Стамбул де </a:t>
            </a:r>
            <a:r>
              <a:rPr lang="ru-RU" sz="1450" b="1" dirty="0" err="1" smtClean="0">
                <a:solidFill>
                  <a:srgbClr val="FF0000"/>
                </a:solidFill>
              </a:rPr>
              <a:t>дівчину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примітив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u="sng" dirty="0" err="1" smtClean="0">
                <a:solidFill>
                  <a:srgbClr val="FF0000"/>
                </a:solidFill>
              </a:rPr>
              <a:t>візир</a:t>
            </a:r>
            <a:r>
              <a:rPr lang="ru-RU" sz="1450" b="1" dirty="0" smtClean="0">
                <a:solidFill>
                  <a:srgbClr val="FF0000"/>
                </a:solidFill>
              </a:rPr>
              <a:t> Ібрагім-паша, </a:t>
            </a:r>
            <a:r>
              <a:rPr lang="ru-RU" sz="1450" b="1" dirty="0" err="1" smtClean="0">
                <a:solidFill>
                  <a:srgbClr val="FF0000"/>
                </a:solidFill>
              </a:rPr>
              <a:t>який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пізніше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й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подарував</a:t>
            </a:r>
            <a:r>
              <a:rPr lang="ru-RU" sz="1450" b="1" dirty="0" smtClean="0">
                <a:solidFill>
                  <a:srgbClr val="FF0000"/>
                </a:solidFill>
              </a:rPr>
              <a:t> </a:t>
            </a:r>
            <a:r>
              <a:rPr lang="ru-RU" sz="1450" b="1" dirty="0" err="1" smtClean="0">
                <a:solidFill>
                  <a:srgbClr val="FF0000"/>
                </a:solidFill>
              </a:rPr>
              <a:t>її</a:t>
            </a:r>
            <a:r>
              <a:rPr lang="ru-RU" sz="1450" b="1" dirty="0" smtClean="0">
                <a:solidFill>
                  <a:srgbClr val="FF0000"/>
                </a:solidFill>
              </a:rPr>
              <a:t> Сулейману.</a:t>
            </a:r>
          </a:p>
          <a:p>
            <a:r>
              <a:rPr lang="ru-RU" sz="1200" dirty="0" smtClean="0"/>
              <a:t> </a:t>
            </a:r>
          </a:p>
          <a:p>
            <a:endParaRPr lang="ru-RU" dirty="0"/>
          </a:p>
        </p:txBody>
      </p:sp>
      <p:pic>
        <p:nvPicPr>
          <p:cNvPr id="13" name="Рисунок 12" descr="363px-Lorichs_RVZIAE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28596" y="2071678"/>
            <a:ext cx="2714644" cy="453675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85984" y="64291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Біографія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Дружина султана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2071678"/>
            <a:ext cx="6429388" cy="4643470"/>
          </a:xfrm>
        </p:spPr>
        <p:txBody>
          <a:bodyPr>
            <a:noAutofit/>
          </a:bodyPr>
          <a:lstStyle/>
          <a:p>
            <a:pPr algn="just"/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Сулеймана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Роксолани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1521 році.</a:t>
            </a:r>
          </a:p>
          <a:p>
            <a:pPr algn="just"/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законами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віри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султан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законні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наложниць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утримувати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ставали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спадкоємцями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престолу. Але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могла бути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християнка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мусульманство.</a:t>
            </a:r>
          </a:p>
          <a:p>
            <a:pPr algn="just"/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Сулеймана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невідоме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Одружився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нею у 1511 році,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Вона народила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Махмуда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помер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епідемії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вісли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29 листопада 1521 року. В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Сулеймана вона не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відіграла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значної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померла.</a:t>
            </a:r>
          </a:p>
          <a:p>
            <a:pPr algn="just"/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дружина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називалася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Гюфем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Султан</a:t>
            </a:r>
            <a:r>
              <a:rPr lang="en-US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Мюрад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помер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епідемії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віспи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листопада 1521 року.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Гюфем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задушли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наказом Сулеймана у 1562 році.</a:t>
            </a:r>
          </a:p>
          <a:p>
            <a:pPr algn="just"/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Махідерван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Султан</a:t>
            </a:r>
            <a:r>
              <a:rPr lang="en-US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en-US" sz="1250" b="1" i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Gülbahar</a:t>
            </a:r>
            <a:r>
              <a:rPr lang="en-US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Весняна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троянда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»). По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Махмуда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Мустафа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початково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названий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наступником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Сулеймана.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страчений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наказом султана.</a:t>
            </a:r>
          </a:p>
          <a:p>
            <a:pPr algn="just"/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Четвертою дружиною Сулеймана стала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Анастасія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Лісовська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назвали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Хурем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Султан</a:t>
            </a:r>
            <a:r>
              <a:rPr lang="en-US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у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знали як Роксолану.</a:t>
            </a:r>
          </a:p>
          <a:p>
            <a:pPr algn="just"/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Шлюб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гучне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весілля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Сулеймана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Роксолани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відбулися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1530 році. Султан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ранг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баш-кадуни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звертався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250" b="1" i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Хасеки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що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250" b="1" i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Мила </a:t>
            </a:r>
            <a:r>
              <a:rPr lang="ru-RU" sz="1250" b="1" i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серцю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Хурем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лише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бажаною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коханкою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цікавою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розумною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співбесідницею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досвідченою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мистецтвах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справах. В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розлуки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(а Сулейман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походів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вони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переписувалися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вишуканими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віршами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перській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арабській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1250" b="1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50" b="1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2918"/>
            <a:ext cx="914400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Сулейман І,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Селіма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Грізного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найвідоміших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турецьких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султанів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звали </a:t>
            </a:r>
            <a:r>
              <a:rPr lang="ru-RU" sz="1250" b="1" i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Пишний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Туреччині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250" b="1" i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Кануні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за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зводу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феодалів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закріплення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селян за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їхніми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земельними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ділянками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належали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поміщикам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кріпосного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права.</a:t>
            </a:r>
          </a:p>
          <a:p>
            <a:pPr algn="just"/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наложниця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Роксолана стала великим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коханням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султана. Сулейман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адресував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любовну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поезію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(султан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поетом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писав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псевдонімом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Мухіббі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гаремі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званому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Бабус-сааде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250" b="1" i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Брами</a:t>
            </a:r>
            <a:r>
              <a:rPr lang="ru-RU" sz="1250" b="1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блаженства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Роксолана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гострий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язик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розкотистий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i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Хурем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«Та, що </a:t>
            </a:r>
            <a:r>
              <a:rPr lang="ru-RU" sz="1250" b="1" dirty="0" err="1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сміється</a:t>
            </a:r>
            <a:r>
              <a:rPr lang="ru-RU" sz="125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pic>
        <p:nvPicPr>
          <p:cNvPr id="5" name="Рисунок 4" descr="150px-EmperorSulei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428868"/>
            <a:ext cx="2500330" cy="3883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7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5C71D"/>
                </a:solidFill>
              </a:rPr>
              <a:t/>
            </a:r>
            <a:br>
              <a:rPr lang="ru-RU" b="1" dirty="0" smtClean="0">
                <a:solidFill>
                  <a:srgbClr val="F5C71D"/>
                </a:solidFill>
              </a:rPr>
            </a:br>
            <a:r>
              <a:rPr lang="ru-RU" b="1" dirty="0" err="1" smtClean="0">
                <a:solidFill>
                  <a:srgbClr val="F5C71D"/>
                </a:solidFill>
              </a:rPr>
              <a:t>Діти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1571612"/>
            <a:ext cx="5715040" cy="5000660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Роксолана народила султану 4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 — четверо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синів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Мехмед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(тур. </a:t>
            </a:r>
            <a:r>
              <a:rPr lang="en-US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Mehmed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uk-UA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1521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 — †</a:t>
            </a:r>
            <a:r>
              <a:rPr lang="uk-UA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1543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Міріам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(тур. </a:t>
            </a:r>
            <a:r>
              <a:rPr lang="en-US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Mihrimah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 (1522</a:t>
            </a:r>
            <a:r>
              <a:rPr lang="uk-UA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— †15</a:t>
            </a:r>
            <a:r>
              <a:rPr lang="uk-UA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Селім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(тур. </a:t>
            </a:r>
            <a:r>
              <a:rPr lang="en-US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Selim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 (1524 — †12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1574)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Баязид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(тур. </a:t>
            </a:r>
            <a:r>
              <a:rPr lang="en-US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Bajezid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) (1525 — †28 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листопада 1562)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Джангір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(1533 — †1553)</a:t>
            </a:r>
          </a:p>
          <a:p>
            <a:pPr algn="just"/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переказами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Сулейман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любив свою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єдину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дочку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Міріам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. У 1539 році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видали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заміж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Рустем-пашу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став великим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візирем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. Сулейман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збудував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на честь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доньки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мечеть.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З-поміж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синів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батька пережив лише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Селім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загинули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за трон. В тому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Сулеймана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дружини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Gülbahar</a:t>
            </a:r>
            <a:r>
              <a:rPr lang="en-US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Мустафа.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версія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Роксолана,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плетучи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інтриги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Мустафи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спровокувала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смерть —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налаштувала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батька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(за наказом Сулеймана Мустафу задушили).</a:t>
            </a:r>
          </a:p>
          <a:p>
            <a:pPr algn="just"/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Легенда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додає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Джангір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помер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жалю за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братом.</a:t>
            </a:r>
          </a:p>
          <a:p>
            <a:pPr algn="just"/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Баязид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невдалої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вбити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Селіма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разом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12 000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переховувався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Персії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Скориставшись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персів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ворогів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Османської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імперії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зрадником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Сулейман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порозумівся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персидським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шахом, в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на 4 000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золотих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монет,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прихильників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Баязида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вбито, а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самого, разом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чотирма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синами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видано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посланцям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султана.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Смертний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виніс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Сулейман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синові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i="1" dirty="0" err="1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5600" b="1" i="1" dirty="0" smtClean="0">
                <a:solidFill>
                  <a:srgbClr val="F5C71D"/>
                </a:solidFill>
                <a:latin typeface="Times New Roman" pitchFamily="18" charset="0"/>
                <a:cs typeface="Times New Roman" pitchFamily="18" charset="0"/>
              </a:rPr>
              <a:t> 28 листопада 1562 року.</a:t>
            </a:r>
          </a:p>
          <a:p>
            <a:endParaRPr lang="ru-RU" b="1" dirty="0">
              <a:solidFill>
                <a:srgbClr val="F5C71D"/>
              </a:solidFill>
            </a:endParaRPr>
          </a:p>
        </p:txBody>
      </p:sp>
      <p:pic>
        <p:nvPicPr>
          <p:cNvPr id="4" name="Рисунок 3" descr="150px-Selim_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857364"/>
            <a:ext cx="2750428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B02FE3"/>
                </a:solidFill>
                <a:latin typeface="Times New Roman" pitchFamily="18" charset="0"/>
                <a:cs typeface="Times New Roman" pitchFamily="18" charset="0"/>
              </a:rPr>
              <a:t>Смерть</a:t>
            </a:r>
            <a:br>
              <a:rPr lang="ru-RU" b="1" dirty="0" smtClean="0">
                <a:solidFill>
                  <a:srgbClr val="B02FE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1714488"/>
            <a:ext cx="4286280" cy="50006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Роксолана померла 18 квітня 1558 року (за іншими версіями — 1561 або 1563). Після її смерті Сулейман проводив активну діяльність на її честь, по всій імперії збудував велику кількість об'єктів, присвячених Роксолані.</a:t>
            </a:r>
          </a:p>
          <a:p>
            <a:pPr algn="just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 султан помер в ніч з 5 на 6 вересня 1566 року під час військового походу на Угорщину. Тіло падишаха (без серця і нутрощів) забрали до Стамбулу і поховали поруч з Роксоланою — в мавзолеї, збудованому на подвір'ї мечеті Сулеймана...</a:t>
            </a:r>
          </a:p>
          <a:p>
            <a:endParaRPr lang="ru-RU" dirty="0"/>
          </a:p>
        </p:txBody>
      </p:sp>
      <p:pic>
        <p:nvPicPr>
          <p:cNvPr id="4" name="Рисунок 3" descr="150px-Istanbul_-_Süleymaniye_camii_-_Türbe_di_Roxellana_-_Foto_G._Dall'Orto_28-5-2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71678"/>
            <a:ext cx="4181737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7"/>
            <a:ext cx="7772400" cy="107157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B0F0"/>
                </a:solidFill>
              </a:rPr>
              <a:t>Опис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сучасників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1214422"/>
            <a:ext cx="5000660" cy="478634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Роксолана і султан»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Карл Антон 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Хакель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1780 Міський музей 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Майнца</a:t>
            </a:r>
            <a:endParaRPr lang="uk-UA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Сучасники Роксолани описували її «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скоріше як милу, ніж красиву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 Венеціанець Наваджеро писав, нібито:</a:t>
            </a:r>
          </a:p>
          <a:p>
            <a:pPr algn="just"/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«Султан так сильно кохав Роксолану, що в османській династії ще не було жінки, яку б поважали так само».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його думку, в неї був дуже милий вигляд і вона добре знала примхи Сулеймана.</a:t>
            </a:r>
          </a:p>
          <a:p>
            <a:pPr algn="just"/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Венеційський посол Домініко Тревізано казав, що Роксолана «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молода, але не красива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uk-UA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giovane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bella</a:t>
            </a:r>
            <a:r>
              <a:rPr lang="uk-UA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а стамбульський люд вважав її за відьму.</a:t>
            </a:r>
          </a:p>
          <a:p>
            <a:endParaRPr lang="ru-RU" sz="2000" dirty="0"/>
          </a:p>
        </p:txBody>
      </p:sp>
      <p:pic>
        <p:nvPicPr>
          <p:cNvPr id="4" name="Рисунок 3" descr="150px-Anton_Hickel_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857364"/>
            <a:ext cx="2714644" cy="41576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7772400" cy="1000132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solidFill>
                  <a:srgbClr val="FFFF00"/>
                </a:solidFill>
              </a:rPr>
              <a:t>Значення</a:t>
            </a:r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</a:rPr>
              <a:t>твору</a:t>
            </a:r>
            <a:r>
              <a:rPr lang="ru-RU" sz="4000" b="1" dirty="0" smtClean="0">
                <a:solidFill>
                  <a:srgbClr val="FFFF00"/>
                </a:solidFill>
              </a:rPr>
              <a:t>  </a:t>
            </a:r>
            <a:r>
              <a:rPr lang="ru-RU" sz="4000" b="1" dirty="0" smtClean="0">
                <a:solidFill>
                  <a:srgbClr val="FFFF00"/>
                </a:solidFill>
              </a:rPr>
              <a:t>в </a:t>
            </a:r>
            <a:r>
              <a:rPr lang="ru-RU" sz="4000" b="1" dirty="0" err="1" smtClean="0">
                <a:solidFill>
                  <a:srgbClr val="FFFF00"/>
                </a:solidFill>
              </a:rPr>
              <a:t>історії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1428736"/>
            <a:ext cx="5572164" cy="4929222"/>
          </a:xfrm>
        </p:spPr>
        <p:txBody>
          <a:bodyPr>
            <a:noAutofit/>
          </a:bodyPr>
          <a:lstStyle/>
          <a:p>
            <a:pPr algn="just"/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Роксолани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розпочався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період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який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історики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називають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правління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привілейованих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жінок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»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або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«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правління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султанш» —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період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впливу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дружин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султанів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своїх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чоловіків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(друга половина XVI — перша половина XVII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століття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Деякі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історики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вважають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що Роксолана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піклувалася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про свою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батьківщину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 — нібито вона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докладала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зусиль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для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звільнення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своїх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співвітчизників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запобігала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нищівним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набігам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татар.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Хоча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чітких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свідчень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про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саме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таке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її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ставлення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до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України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немає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противагу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цьому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є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факти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що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татари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як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раніше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здійснювали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щорічні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набіги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територію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якої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походила Роксолана, чинили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жорстокі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розправи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забирали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велику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кількість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полонених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Під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час одного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таких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походів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вони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зруйнували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Запорізьку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Січ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змусили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козаків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шукати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порятунку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російського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царя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Івана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Грозного.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Приблизно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 той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самий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час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уперше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впроваджено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суворе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мито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для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християнських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паломників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прямували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до Храму Гробу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Господнього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а на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ці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кошти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побудована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мечеть</a:t>
            </a:r>
            <a:r>
              <a:rPr lang="ru-RU" sz="1600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1600" i="1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4" name="Рисунок 3" descr="150px-Haseki_Huerrem_Sultan_Roxela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928802"/>
            <a:ext cx="3026506" cy="40386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Український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письменник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Павла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Загребельний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який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ретельно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дослідив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історію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Роксолани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написав про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неї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роман, на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питання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«Як Роксолана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допомагала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Україні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через Сулеймана?» в одному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інтерв'ю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відповів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Ніяк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Почитайте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історію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Грушевського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за час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правління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татари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(ними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фактично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керували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турки)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здійснили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38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набігів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майже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по одному кожного року). В султана до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Роксолани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душевні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симпатії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але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вони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мали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домашній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характер. Не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потрібно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тішити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себе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ілюзіями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Вона просто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боролася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за себе як за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особистість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До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речі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її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розум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та характер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нагадує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Тимошенко. З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деяких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джерел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відомо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що вона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була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невисокого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зросту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не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була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красунею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але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була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дуже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чарівною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В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неї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був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якийсь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особливий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ніс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який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хвалив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навіть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Вольтер.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говорив, що «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заради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нього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Сулейман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міг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би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віддати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всю </a:t>
            </a:r>
            <a:r>
              <a:rPr lang="ru-RU" i="1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Європу</a:t>
            </a:r>
            <a:r>
              <a:rPr lang="ru-RU" i="1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001156" cy="857255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Значення твору  в  літературі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Рисунок 3" descr="150px-Назарук_Осип_Роксоля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785926"/>
            <a:ext cx="2947092" cy="29863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7554" y="642918"/>
            <a:ext cx="57864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 султаншу </a:t>
            </a:r>
            <a:r>
              <a:rPr lang="uk-UA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Хурем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написано декілька романів, десятки історичних досліджень на різних мовах, в яких вона нерідко зображується в образі жорстокої злочинниці. Про неї також писали італійські дипломати, що були при турецькому дворі, і навіть Вольтер.</a:t>
            </a:r>
          </a:p>
          <a:p>
            <a:pPr algn="just"/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Україні про Роксолану написані — роман Павла Загребельного «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Роксолана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опера Дениса Січинського «</a:t>
            </a:r>
            <a:r>
              <a:rPr lang="uk-UA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Роксоляна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(1908—1909), повісті Осипа </a:t>
            </a:r>
            <a:r>
              <a:rPr lang="uk-UA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Назарука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uk-UA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Роксоляна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1930), Сергія Плачинди і Юрія Колісниченка («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Неопалима купина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1968), драма Г. Якимовича (1869) та роман Миколи </a:t>
            </a:r>
            <a:r>
              <a:rPr lang="uk-UA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Лазорського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Степова Квітка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(1965), студія І. Книш «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Імператорська кар'єра </a:t>
            </a:r>
            <a:r>
              <a:rPr lang="uk-UA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Анастазії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Лісовської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в журналі «Відгуки часу» (1972), а також знято серіал «</a:t>
            </a:r>
            <a:r>
              <a:rPr lang="uk-UA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Роксолана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з Ольгою Сумською в головній ролі.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553</Words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«РОКСОЛАНА»</vt:lpstr>
      <vt:lpstr> </vt:lpstr>
      <vt:lpstr>Дружина султана </vt:lpstr>
      <vt:lpstr> Діти </vt:lpstr>
      <vt:lpstr>Смерть </vt:lpstr>
      <vt:lpstr>Опис сучасників </vt:lpstr>
      <vt:lpstr>Значення твору  в історії </vt:lpstr>
      <vt:lpstr>Слайд 8</vt:lpstr>
      <vt:lpstr>Значення твору  в  літературі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РОКСОЛАНА</dc:title>
  <cp:lastModifiedBy>XTreme</cp:lastModifiedBy>
  <cp:revision>11</cp:revision>
  <dcterms:modified xsi:type="dcterms:W3CDTF">2010-10-07T06:03:30Z</dcterms:modified>
</cp:coreProperties>
</file>