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507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700" b="1" dirty="0" err="1">
                <a:solidFill>
                  <a:schemeClr val="bg1"/>
                </a:solidFill>
                <a:latin typeface="Book Antiqua" pitchFamily="18" charset="0"/>
              </a:rPr>
              <a:t>Особливості</a:t>
            </a:r>
            <a:r>
              <a:rPr lang="ru-RU" sz="67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6700" b="1" dirty="0" err="1">
                <a:solidFill>
                  <a:schemeClr val="bg1"/>
                </a:solidFill>
                <a:latin typeface="Book Antiqua" pitchFamily="18" charset="0"/>
              </a:rPr>
              <a:t>соціально-економічного</a:t>
            </a:r>
            <a:r>
              <a:rPr lang="ru-RU" sz="67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6700" b="1" dirty="0" err="1">
                <a:solidFill>
                  <a:schemeClr val="bg1"/>
                </a:solidFill>
                <a:latin typeface="Book Antiqua" pitchFamily="18" charset="0"/>
              </a:rPr>
              <a:t>розвитку</a:t>
            </a:r>
            <a:r>
              <a:rPr lang="ru-RU" sz="67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6700" b="1" dirty="0" err="1">
                <a:solidFill>
                  <a:schemeClr val="bg1"/>
                </a:solidFill>
                <a:latin typeface="Book Antiqua" pitchFamily="18" charset="0"/>
              </a:rPr>
              <a:t>України</a:t>
            </a:r>
            <a:r>
              <a:rPr lang="ru-RU" sz="6700" b="1" dirty="0">
                <a:solidFill>
                  <a:schemeClr val="bg1"/>
                </a:solidFill>
                <a:latin typeface="Book Antiqua" pitchFamily="18" charset="0"/>
              </a:rPr>
              <a:t> у </a:t>
            </a:r>
            <a:r>
              <a:rPr lang="ru-RU" sz="6700" b="1" dirty="0" err="1">
                <a:solidFill>
                  <a:schemeClr val="bg1"/>
                </a:solidFill>
                <a:latin typeface="Book Antiqua" pitchFamily="18" charset="0"/>
              </a:rPr>
              <a:t>другій</a:t>
            </a:r>
            <a:r>
              <a:rPr lang="ru-RU" sz="67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6700" b="1" dirty="0" err="1">
                <a:solidFill>
                  <a:schemeClr val="bg1"/>
                </a:solidFill>
                <a:latin typeface="Book Antiqua" pitchFamily="18" charset="0"/>
              </a:rPr>
              <a:t>половині</a:t>
            </a:r>
            <a:r>
              <a:rPr lang="ru-RU" sz="6700" b="1" dirty="0">
                <a:solidFill>
                  <a:schemeClr val="bg1"/>
                </a:solidFill>
                <a:latin typeface="Book Antiqua" pitchFamily="18" charset="0"/>
              </a:rPr>
              <a:t> 60-х-середині 80-х </a:t>
            </a:r>
            <a:r>
              <a:rPr lang="ru-RU" sz="6700" b="1" dirty="0" err="1">
                <a:solidFill>
                  <a:schemeClr val="bg1"/>
                </a:solidFill>
                <a:latin typeface="Book Antiqua" pitchFamily="18" charset="0"/>
              </a:rPr>
              <a:t>років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2/24/%D0%A3_%D0%B2%D0%B8%D0%B1%D0%BE%D1%97_%D1%88%D0%B0%D1%85%D1%82%D0%B8._%D0%9F%D0%BE%D1%87%D0%B0%D1%82%D0%BE%D0%BA_%D0%A5%D0%A5_%D1%81%D1%82._%D0%94%D0%BE%D0%BD%D0%B1%D0%B0%D1%81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6" y="257358"/>
            <a:ext cx="8568328" cy="54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310" y="5565338"/>
            <a:ext cx="91097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solidFill>
                  <a:schemeClr val="bg1"/>
                </a:solidFill>
                <a:latin typeface="Book Antiqua" pitchFamily="18" charset="0"/>
              </a:rPr>
              <a:t>Інтенсивна експлуатація корисних копалин вичерпала найбільш багаті родовища. Особливо ускладнилися гірничо-геологічні умови видобутку вугілля</a:t>
            </a:r>
            <a:endParaRPr lang="uk-UA" sz="26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.bp.blogspot.com/-vTpFlfKdPmk/UXrPm5sRVmI/AAAAAAAA4NY/ZGtqRrtydt8/s1600/chernoby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6" y="74612"/>
            <a:ext cx="52387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yablunivka.at.ua/chor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6" y="3537807"/>
            <a:ext cx="4727486" cy="32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59591" y="74612"/>
            <a:ext cx="378440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Book Antiqua" pitchFamily="18" charset="0"/>
              </a:rPr>
              <a:t>Екологічна обстановка у республіці катастрофічно погіршилась після вибуху у квітні 1986 р. 4-го енергоблоку на Чорнобильській АЕС. Причиною цієї найбільшої в історії людства атомної катастрофи були низька якість проектування, виготовлення та обслуговування техніки. У 1990 р. Верховна Рада УРСР оголосила Україну зоною екологічного лиха.</a:t>
            </a:r>
          </a:p>
        </p:txBody>
      </p:sp>
    </p:spTree>
    <p:extLst>
      <p:ext uri="{BB962C8B-B14F-4D97-AF65-F5344CB8AC3E}">
        <p14:creationId xmlns:p14="http://schemas.microsoft.com/office/powerpoint/2010/main" val="24697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1"/>
            <a:ext cx="885698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dirty="0">
                <a:solidFill>
                  <a:schemeClr val="bg1"/>
                </a:solidFill>
              </a:rPr>
              <a:t>в 1965-1985 рр. соціальне становище українського суспільства однозначно покращувалося. Зросли доходи населення і його купівельна спроможність. Люди відчували реальний соціальний захист як на виробництві, так і в побуті. Стали звичними безкоштовна освіта і хоч на мінімальному рівні медична допомога, виховання дітей у дошкільних закладах й отримання комунального житла. Були створені умови для організації відпочинку та дозвілля людей. У театрах і кінотеатрах, екскурсійних поїздках вони мали можливість спілкуватися, задовольняти свої духовні і культурні потреби.</a:t>
            </a:r>
          </a:p>
          <a:p>
            <a:r>
              <a:rPr lang="uk-UA" sz="1900" dirty="0">
                <a:solidFill>
                  <a:schemeClr val="bg1"/>
                </a:solidFill>
              </a:rPr>
              <a:t>Разом з тим у соціальній сфері особливо на селі було ще багато невирішених проблем. Згортання курсу на ринкові умови господарювання та посилення адміністрування в управлінні суспільними процесами з початку 1970- х років, відірваність партійно-радянського керівництва, передусім вищого та обласного рівнів, від реального життя і потреб трудівників призвели до того, що в значної частини людей з’явились апатія, соціальне утриманство, бажання отримати від держави більше благ, ніж віддавати суспільству. За правління Л. Брежнєва, поряд з приписками та крадіжками на виробництві, стало процвітати серед партійно-радянської керівної ланки, у вищій школі, торгівлі хабарництво, казнокрадство, почали формуватись і зрощуватися з державним апаратом мафіозні структури. Особливо це стосувалось торгівлі та правоохоронних органів.</a:t>
            </a:r>
          </a:p>
          <a:p>
            <a:r>
              <a:rPr lang="uk-UA" sz="1900" dirty="0">
                <a:solidFill>
                  <a:schemeClr val="bg1"/>
                </a:solidFill>
              </a:rPr>
              <a:t>Потрібні були кардинальні дії для подолання цих та інших проблем у соціальній сфері, однак ідеологічні мотиви та власну вигоду партійно-радянське керівництво ставило вище від потреб, які диктувало суспільне життя.</a:t>
            </a:r>
          </a:p>
        </p:txBody>
      </p:sp>
    </p:spTree>
    <p:extLst>
      <p:ext uri="{BB962C8B-B14F-4D97-AF65-F5344CB8AC3E}">
        <p14:creationId xmlns:p14="http://schemas.microsoft.com/office/powerpoint/2010/main" val="7598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7560"/>
            <a:ext cx="4320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  <a:latin typeface="Book Antiqua" pitchFamily="18" charset="0"/>
              </a:rPr>
              <a:t>Наростання</a:t>
            </a:r>
            <a:r>
              <a:rPr lang="ru-RU" sz="3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ook Antiqua" pitchFamily="18" charset="0"/>
              </a:rPr>
              <a:t>кризових</a:t>
            </a:r>
            <a:r>
              <a:rPr lang="ru-RU" sz="3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ook Antiqua" pitchFamily="18" charset="0"/>
              </a:rPr>
              <a:t>явищ</a:t>
            </a:r>
            <a:r>
              <a:rPr lang="ru-RU" sz="3200" dirty="0">
                <a:solidFill>
                  <a:schemeClr val="bg1"/>
                </a:solidFill>
                <a:latin typeface="Book Antiqua" pitchFamily="18" charset="0"/>
              </a:rPr>
              <a:t> в </a:t>
            </a:r>
            <a:r>
              <a:rPr lang="ru-RU" sz="3200" dirty="0" err="1">
                <a:solidFill>
                  <a:schemeClr val="bg1"/>
                </a:solidFill>
                <a:latin typeface="Book Antiqua" pitchFamily="18" charset="0"/>
              </a:rPr>
              <a:t>соціально-економічному</a:t>
            </a:r>
            <a:r>
              <a:rPr lang="ru-RU" sz="3200" dirty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Book Antiqua" pitchFamily="18" charset="0"/>
              </a:rPr>
              <a:t>політичному</a:t>
            </a:r>
            <a:r>
              <a:rPr lang="ru-RU" sz="3200" dirty="0">
                <a:solidFill>
                  <a:schemeClr val="bg1"/>
                </a:solidFill>
                <a:latin typeface="Book Antiqua" pitchFamily="18" charset="0"/>
              </a:rPr>
              <a:t> і культурному </a:t>
            </a:r>
            <a:r>
              <a:rPr lang="ru-RU" sz="3200" dirty="0" err="1">
                <a:solidFill>
                  <a:schemeClr val="bg1"/>
                </a:solidFill>
                <a:latin typeface="Book Antiqua" pitchFamily="18" charset="0"/>
              </a:rPr>
              <a:t>житті</a:t>
            </a:r>
            <a:r>
              <a:rPr lang="ru-RU" sz="3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Book Antiqua" pitchFamily="18" charset="0"/>
              </a:rPr>
              <a:t>отримало</a:t>
            </a:r>
            <a:r>
              <a:rPr lang="ru-RU" sz="3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Book Antiqua" pitchFamily="18" charset="0"/>
              </a:rPr>
              <a:t>в </a:t>
            </a:r>
            <a:r>
              <a:rPr lang="ru-RU" sz="3200" dirty="0" err="1">
                <a:solidFill>
                  <a:schemeClr val="bg1"/>
                </a:solidFill>
                <a:latin typeface="Book Antiqua" pitchFamily="18" charset="0"/>
              </a:rPr>
              <a:t>літературі</a:t>
            </a:r>
            <a:r>
              <a:rPr lang="ru-RU" sz="3200" dirty="0">
                <a:solidFill>
                  <a:schemeClr val="bg1"/>
                </a:solidFill>
                <a:latin typeface="Book Antiqua" pitchFamily="18" charset="0"/>
              </a:rPr>
              <a:t> та </a:t>
            </a:r>
            <a:r>
              <a:rPr lang="ru-RU" sz="3200" dirty="0" err="1">
                <a:solidFill>
                  <a:schemeClr val="bg1"/>
                </a:solidFill>
                <a:latin typeface="Book Antiqua" pitchFamily="18" charset="0"/>
              </a:rPr>
              <a:t>публіцистиці</a:t>
            </a:r>
            <a:r>
              <a:rPr lang="ru-RU" sz="3200" dirty="0">
                <a:solidFill>
                  <a:schemeClr val="bg1"/>
                </a:solidFill>
                <a:latin typeface="Book Antiqua" pitchFamily="18" charset="0"/>
              </a:rPr>
              <a:t> не </a:t>
            </a:r>
            <a:r>
              <a:rPr lang="ru-RU" sz="3200" dirty="0" err="1">
                <a:solidFill>
                  <a:schemeClr val="bg1"/>
                </a:solidFill>
                <a:latin typeface="Book Antiqua" pitchFamily="18" charset="0"/>
              </a:rPr>
              <a:t>зовсім</a:t>
            </a:r>
            <a:r>
              <a:rPr lang="ru-RU" sz="3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Book Antiqua" pitchFamily="18" charset="0"/>
              </a:rPr>
              <a:t>точну</a:t>
            </a:r>
            <a:endParaRPr lang="en-US" sz="3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ook Antiqua" pitchFamily="18" charset="0"/>
              </a:rPr>
              <a:t>назву</a:t>
            </a:r>
            <a:r>
              <a:rPr lang="ru-RU" sz="3200" dirty="0">
                <a:solidFill>
                  <a:schemeClr val="bg1"/>
                </a:solidFill>
                <a:latin typeface="Book Antiqua" pitchFamily="18" charset="0"/>
              </a:rPr>
              <a:t> «застою».</a:t>
            </a:r>
            <a:endParaRPr lang="uk-UA" sz="3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26" name="Picture 2" descr="&amp;kcy;&amp;ocy;&amp;lcy;&amp;bcy;&amp;acy;&amp;scy;&amp;ncy;&amp;ycy;&amp;jcy; &amp;pcy;&amp;rcy;&amp;icy;&amp;lcy;&amp;acy;&amp;vcy;&amp;o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32" y="29411"/>
            <a:ext cx="4572000" cy="30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ctualhistory.ru/app/var/pub/files/118/Ochered-v-vinnyj-magazin.-Gorod-Kashin_-1987-g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0801"/>
            <a:ext cx="5715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4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9" y="0"/>
            <a:ext cx="9036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Разом з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тим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два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десятиріччя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партапаратної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диктатури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характеризувалися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Book Antiqua" pitchFamily="18" charset="0"/>
              </a:rPr>
              <a:t>досить</a:t>
            </a:r>
            <a:r>
              <a:rPr lang="ru-RU" sz="2000" dirty="0" smtClean="0">
                <a:solidFill>
                  <a:schemeClr val="bg1"/>
                </a:solidFill>
                <a:latin typeface="Book Antiqua" pitchFamily="18" charset="0"/>
              </a:rPr>
              <a:t>-таки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інтенсивними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процесами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усіх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сферах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суспільного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життя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. Вони носили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негативний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характер,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оскільки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політичні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економічні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й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національно-культурні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проблеми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життя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суспільства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замовчувалися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й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заганялись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Book Antiqua" pitchFamily="18" charset="0"/>
              </a:rPr>
              <a:t>глибину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. </a:t>
            </a:r>
            <a:endParaRPr lang="uk-UA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050" name="Picture 2" descr="&amp;Scy;&amp;iecy;&amp;gcy;&amp;ocy;&amp;dcy;&amp;ncy;&amp;yacy;&amp;shcy;&amp;ncy;&amp;icy;&amp;jcy; &amp;ocy;&amp;bcy;&amp;ycy;&amp;vcy;&amp;acy;&amp;tcy;&amp;iecy;&amp;lcy;&amp;softcy; &amp;iecy;&amp;shchcy;&amp;iecy; &amp;pcy;&amp;ocy;&amp;mcy;&amp;ncy;&amp;icy;&amp;tcy;, &amp;chcy;&amp;tcy;&amp;ocy; &amp;pcy;&amp;iecy;&amp;rcy;&amp;iecy;&amp;mcy;&amp;iecy;&amp;ncy;&amp;ycy; &amp;kcy; &amp;khcy;&amp;ocy;&amp;rcy;&amp;ocy;&amp;shcy;&amp;iecy;&amp;mcy;&amp;ucy; &amp;ncy;&amp;iecy; &amp;vcy;&amp;iecy;&amp;dcy;&amp;ucy;&amp;tcy;. &amp;Ecy;&amp;tcy;&amp;ocy; &amp;tcy;&amp;ocy;&amp;tcy; &amp;dcy;&amp;ocy;&amp;lcy;&amp;gcy;&amp;icy;&amp;jcy; &amp;bcy;&amp;rcy;&amp;iecy;&amp;zhcy;&amp;ncy;&amp;iecy;&amp;vcy;&amp;scy;&amp;kcy;&amp;icy;&amp;jcy; &amp;zcy;&amp;acy;&amp;scy;&amp;tcy;&amp;ocy;&amp;jcy; &amp;pcy;&amp;ocy;&amp;rcy;&amp;ocy;&amp;dcy;&amp;icy;&amp;lcy; &amp;iecy;&amp;dcy;&amp;vcy;&amp;acy; &amp;lcy;&amp;icy; &amp;ncy;&amp;iecy; &amp;vcy;&amp;scy;&amp;iecy;&amp;ocy;&amp;bcy;&amp;shchcy;&amp;icy;&amp;jcy; &amp;zcy;&amp;acy;&amp;pcy;&amp;rcy;&amp;ocy;&amp;scy;: &amp;mcy;&amp;ycy; &amp;zhcy;&amp;dcy;&amp;iecy;&amp;mcy; &amp;pcy;&amp;iecy;&amp;rcy;&amp;iecy;&amp;mcy;&amp;iecy;&amp;ncy;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6489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2-91.ru/upload/images/photo/42/b5/8241cac4a8768e2cac0677e968041312826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88" y="2204864"/>
            <a:ext cx="5770612" cy="465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Book Antiqua" pitchFamily="18" charset="0"/>
              </a:rPr>
              <a:t>Деформації у суспільно-політичному житті, відверте ігнорування демократії з боку партійно-державної номенклатури, прорахунки в її соціально-економічній та політичній діяльності, не усвідомлення гостроти становища й невідкладності соціальних перемін;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85300"/>
            <a:ext cx="33733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Book Antiqua" pitchFamily="18" charset="0"/>
              </a:rPr>
              <a:t>нерішучість</a:t>
            </a:r>
            <a:r>
              <a:rPr lang="ru-RU" sz="2400" dirty="0">
                <a:solidFill>
                  <a:schemeClr val="bg1"/>
                </a:solidFill>
                <a:latin typeface="Book Antiqua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Book Antiqua" pitchFamily="18" charset="0"/>
              </a:rPr>
              <a:t>практичних</a:t>
            </a:r>
            <a:r>
              <a:rPr lang="ru-RU" sz="2400" dirty="0">
                <a:solidFill>
                  <a:schemeClr val="bg1"/>
                </a:solidFill>
                <a:latin typeface="Book Antiqua" pitchFamily="18" charset="0"/>
              </a:rPr>
              <a:t> справах </a:t>
            </a:r>
            <a:r>
              <a:rPr lang="ru-RU" sz="2400" dirty="0" err="1">
                <a:solidFill>
                  <a:schemeClr val="bg1"/>
                </a:solidFill>
                <a:latin typeface="Book Antiqua" pitchFamily="18" charset="0"/>
              </a:rPr>
              <a:t>породжували</a:t>
            </a:r>
            <a:r>
              <a:rPr lang="ru-RU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Book Antiqua" pitchFamily="18" charset="0"/>
              </a:rPr>
              <a:t>благодушність</a:t>
            </a:r>
            <a:r>
              <a:rPr lang="ru-RU" sz="2400" dirty="0">
                <a:solidFill>
                  <a:schemeClr val="bg1"/>
                </a:solidFill>
                <a:latin typeface="Book Antiqua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Book Antiqua" pitchFamily="18" charset="0"/>
              </a:rPr>
              <a:t>самозаспокоєність</a:t>
            </a:r>
            <a:r>
              <a:rPr lang="ru-RU" sz="2400" dirty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Book Antiqua" pitchFamily="18" charset="0"/>
              </a:rPr>
              <a:t>кричуще</a:t>
            </a:r>
            <a:r>
              <a:rPr lang="ru-RU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Book Antiqua" pitchFamily="18" charset="0"/>
              </a:rPr>
              <a:t>розходження</a:t>
            </a:r>
            <a:r>
              <a:rPr lang="ru-RU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Book Antiqua" pitchFamily="18" charset="0"/>
              </a:rPr>
              <a:t>між</a:t>
            </a:r>
            <a:r>
              <a:rPr lang="ru-RU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Book Antiqua" pitchFamily="18" charset="0"/>
              </a:rPr>
              <a:t>декларативним</a:t>
            </a:r>
            <a:r>
              <a:rPr lang="ru-RU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Book Antiqua" pitchFamily="18" charset="0"/>
              </a:rPr>
              <a:t>проголошенням</a:t>
            </a:r>
            <a:r>
              <a:rPr lang="ru-RU" sz="2400" dirty="0">
                <a:solidFill>
                  <a:schemeClr val="bg1"/>
                </a:solidFill>
                <a:latin typeface="Book Antiqua" pitchFamily="18" charset="0"/>
              </a:rPr>
              <a:t> «</a:t>
            </a:r>
            <a:r>
              <a:rPr lang="ru-RU" sz="2400" dirty="0" err="1">
                <a:solidFill>
                  <a:schemeClr val="bg1"/>
                </a:solidFill>
                <a:latin typeface="Book Antiqua" pitchFamily="18" charset="0"/>
              </a:rPr>
              <a:t>розвинутого</a:t>
            </a:r>
            <a:r>
              <a:rPr lang="ru-RU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Book Antiqua" pitchFamily="18" charset="0"/>
              </a:rPr>
              <a:t>соціалізму</a:t>
            </a:r>
            <a:r>
              <a:rPr lang="ru-RU" sz="2400" dirty="0">
                <a:solidFill>
                  <a:schemeClr val="bg1"/>
                </a:solidFill>
                <a:latin typeface="Book Antiqua" pitchFamily="18" charset="0"/>
              </a:rPr>
              <a:t>» в </a:t>
            </a:r>
            <a:r>
              <a:rPr lang="ru-RU" sz="2400" dirty="0" err="1">
                <a:solidFill>
                  <a:schemeClr val="bg1"/>
                </a:solidFill>
                <a:latin typeface="Book Antiqua" pitchFamily="18" charset="0"/>
              </a:rPr>
              <a:t>Конституції</a:t>
            </a:r>
            <a:r>
              <a:rPr lang="ru-RU" sz="2400" dirty="0">
                <a:solidFill>
                  <a:schemeClr val="bg1"/>
                </a:solidFill>
                <a:latin typeface="Book Antiqua" pitchFamily="18" charset="0"/>
              </a:rPr>
              <a:t> СРСР 1977 р. і </a:t>
            </a:r>
            <a:r>
              <a:rPr lang="ru-RU" sz="2400" dirty="0" err="1">
                <a:solidFill>
                  <a:schemeClr val="bg1"/>
                </a:solidFill>
                <a:latin typeface="Book Antiqua" pitchFamily="18" charset="0"/>
              </a:rPr>
              <a:t>дійсністю</a:t>
            </a:r>
            <a:r>
              <a:rPr lang="ru-RU" sz="2400" dirty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uk-UA" sz="24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6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iafilmy.su/uploads/posts/2013-06/1372061950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6201"/>
            <a:ext cx="8136904" cy="501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ook Antiqua" pitchFamily="18" charset="0"/>
              </a:rPr>
              <a:t>A</a:t>
            </a:r>
            <a:r>
              <a:rPr lang="uk-UA" sz="2400" dirty="0" err="1" smtClean="0">
                <a:solidFill>
                  <a:schemeClr val="bg1"/>
                </a:solidFill>
                <a:latin typeface="Book Antiqua" pitchFamily="18" charset="0"/>
              </a:rPr>
              <a:t>ктивно</a:t>
            </a:r>
            <a:r>
              <a:rPr lang="uk-UA" sz="24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Book Antiqua" pitchFamily="18" charset="0"/>
              </a:rPr>
              <a:t>пропагувалася теза, що в суспільстві «розвинутого» або «зрілого» соціалізму поступово зникають майже всі соціальні відміни між людьми — класові, майнові, освітні і навіть національні.</a:t>
            </a:r>
          </a:p>
        </p:txBody>
      </p:sp>
    </p:spTree>
    <p:extLst>
      <p:ext uri="{BB962C8B-B14F-4D97-AF65-F5344CB8AC3E}">
        <p14:creationId xmlns:p14="http://schemas.microsoft.com/office/powerpoint/2010/main" val="18932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p.kz/images/2012/083/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8640"/>
            <a:ext cx="9036498" cy="639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p.kz/images/2012/083/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" y="39886"/>
            <a:ext cx="4415589" cy="67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2" y="39886"/>
            <a:ext cx="471601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Book Antiqua" pitchFamily="18" charset="0"/>
              </a:rPr>
              <a:t>На рубежі 60—70-х років спостерігалося певне підвищення добробуту народу внаслідок зростання виробництва у попередні роки і розпродажу національних природних багатств — нафти, газу, вугілля, лісу тощо. Проте якість життя залишалась низькою. </a:t>
            </a:r>
          </a:p>
        </p:txBody>
      </p:sp>
    </p:spTree>
    <p:extLst>
      <p:ext uri="{BB962C8B-B14F-4D97-AF65-F5344CB8AC3E}">
        <p14:creationId xmlns:p14="http://schemas.microsoft.com/office/powerpoint/2010/main" val="38682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2-91.ru/upload/images/photo/26/26/9ebb2e4e2d6b0a3bff56d02e58cb1355178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911"/>
            <a:ext cx="74295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825987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Book Antiqua" pitchFamily="18" charset="0"/>
              </a:rPr>
              <a:t>Водночас дедалі ширшого розмаху набували приписки на виробництві, казнокрадство, хабарництво. Черги стали ганебною прикметою життя народу. Все це призвело до уповільнення темпів соціального поступу України, наростання кризових явищ.</a:t>
            </a:r>
          </a:p>
        </p:txBody>
      </p:sp>
    </p:spTree>
    <p:extLst>
      <p:ext uri="{BB962C8B-B14F-4D97-AF65-F5344CB8AC3E}">
        <p14:creationId xmlns:p14="http://schemas.microsoft.com/office/powerpoint/2010/main" val="31764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298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Особливості соціально-економічного розвитку України у другій половині 60-х-середині 80-х років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соціально-економічного розвитку України у другій половині 60-х-середині 80-х років </dc:title>
  <dc:creator>Blizia</dc:creator>
  <cp:lastModifiedBy>Blizia</cp:lastModifiedBy>
  <cp:revision>5</cp:revision>
  <dcterms:created xsi:type="dcterms:W3CDTF">2014-12-22T22:17:05Z</dcterms:created>
  <dcterms:modified xsi:type="dcterms:W3CDTF">2014-12-22T23:14:59Z</dcterms:modified>
</cp:coreProperties>
</file>