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085F-2A15-405B-A608-95729D0EEE4D}" type="datetimeFigureOut">
              <a:rPr lang="uk-UA" smtClean="0"/>
              <a:t>06.10.2013</a:t>
            </a:fld>
            <a:endParaRPr lang="uk-U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59C39-8220-42F2-8B9C-C8F949DDB241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085F-2A15-405B-A608-95729D0EEE4D}" type="datetimeFigureOut">
              <a:rPr lang="uk-UA" smtClean="0"/>
              <a:t>06.10.2013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9C39-8220-42F2-8B9C-C8F949DDB241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085F-2A15-405B-A608-95729D0EEE4D}" type="datetimeFigureOut">
              <a:rPr lang="uk-UA" smtClean="0"/>
              <a:t>06.10.2013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9C39-8220-42F2-8B9C-C8F949DDB241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085F-2A15-405B-A608-95729D0EEE4D}" type="datetimeFigureOut">
              <a:rPr lang="uk-UA" smtClean="0"/>
              <a:t>06.10.2013</a:t>
            </a:fld>
            <a:endParaRPr lang="uk-UA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59C39-8220-42F2-8B9C-C8F949DDB241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085F-2A15-405B-A608-95729D0EEE4D}" type="datetimeFigureOut">
              <a:rPr lang="uk-UA" smtClean="0"/>
              <a:t>06.10.2013</a:t>
            </a:fld>
            <a:endParaRPr lang="uk-UA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59C39-8220-42F2-8B9C-C8F949DDB241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085F-2A15-405B-A608-95729D0EEE4D}" type="datetimeFigureOut">
              <a:rPr lang="uk-UA" smtClean="0"/>
              <a:t>06.10.2013</a:t>
            </a:fld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59C39-8220-42F2-8B9C-C8F949DDB241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085F-2A15-405B-A608-95729D0EEE4D}" type="datetimeFigureOut">
              <a:rPr lang="uk-UA" smtClean="0"/>
              <a:t>06.10.2013</a:t>
            </a:fld>
            <a:endParaRPr lang="uk-UA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59C39-8220-42F2-8B9C-C8F949DDB241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085F-2A15-405B-A608-95729D0EEE4D}" type="datetimeFigureOut">
              <a:rPr lang="uk-UA" smtClean="0"/>
              <a:t>06.10.2013</a:t>
            </a:fld>
            <a:endParaRPr lang="uk-U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59C39-8220-42F2-8B9C-C8F949DDB241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085F-2A15-405B-A608-95729D0EEE4D}" type="datetimeFigureOut">
              <a:rPr lang="uk-UA" smtClean="0"/>
              <a:t>06.10.2013</a:t>
            </a:fld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59C39-8220-42F2-8B9C-C8F949DDB241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085F-2A15-405B-A608-95729D0EEE4D}" type="datetimeFigureOut">
              <a:rPr lang="uk-UA" smtClean="0"/>
              <a:t>06.10.2013</a:t>
            </a:fld>
            <a:endParaRPr lang="uk-U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59C39-8220-42F2-8B9C-C8F949DDB241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085F-2A15-405B-A608-95729D0EEE4D}" type="datetimeFigureOut">
              <a:rPr lang="uk-UA" smtClean="0"/>
              <a:t>06.10.2013</a:t>
            </a:fld>
            <a:endParaRPr lang="uk-UA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59C39-8220-42F2-8B9C-C8F949DDB241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D6D085F-2A15-405B-A608-95729D0EEE4D}" type="datetimeFigureOut">
              <a:rPr lang="uk-UA" smtClean="0"/>
              <a:t>06.10.2013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C759C39-8220-42F2-8B9C-C8F949DDB241}" type="slidenum">
              <a:rPr lang="uk-UA" smtClean="0"/>
              <a:t>‹№›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5500" cy="706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08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275856" y="0"/>
            <a:ext cx="207620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dirty="0" smtClean="0">
                <a:solidFill>
                  <a:srgbClr val="FF0000"/>
                </a:solidFill>
              </a:rPr>
              <a:t>Еміграція</a:t>
            </a:r>
            <a:endParaRPr lang="uk-UA" dirty="0">
              <a:solidFill>
                <a:srgbClr val="FF0000"/>
              </a:solidFill>
            </a:endParaRPr>
          </a:p>
          <a:p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0" y="2456795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 </a:t>
            </a:r>
            <a:r>
              <a:rPr lang="ru-RU" sz="2000" dirty="0"/>
              <a:t>28 січня — 3 лютого 1929 на першому Конгресі українських націоналістів у Відні було створено Організацію українських націоналістів, головою проводу якої було обрано Коновальця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2000" dirty="0"/>
              <a:t>Наприкінці 1920-</a:t>
            </a:r>
            <a:r>
              <a:rPr lang="en-US" sz="2000" dirty="0"/>
              <a:t>x — </a:t>
            </a:r>
            <a:r>
              <a:rPr lang="uk-UA" sz="2000" dirty="0"/>
              <a:t>на початку 1930-х рр. Коновалець, організаційно зміцнивши УВО і ОУН, установив контакти з політичними колами Німеччини, Великобританії, Литви, Іспанії, Італії </a:t>
            </a:r>
            <a:r>
              <a:rPr lang="uk-UA" sz="2000" dirty="0" smtClean="0"/>
              <a:t>та </a:t>
            </a:r>
            <a:r>
              <a:rPr lang="uk-UA" sz="2000" dirty="0"/>
              <a:t>залучив до співпраці з ОУН широкі кола української еміграції</a:t>
            </a:r>
            <a:r>
              <a:rPr lang="uk-UA" sz="2000" dirty="0" smtClean="0"/>
              <a:t>.</a:t>
            </a:r>
            <a:br>
              <a:rPr lang="uk-UA" sz="2000" dirty="0" smtClean="0"/>
            </a:br>
            <a:endParaRPr lang="uk-UA" sz="2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2000" dirty="0"/>
              <a:t>Діяльність Коновальця з розбудови ОУН, яка користувалась всезростаючою підтримкою української молоді, намагання поставити українське питання у Лізі Націй та постійні заходи з налагодження націоналістичного підпілля в УРСР, викликали занепокоєння у більшовицького керівництва в Москві.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5140"/>
            <a:ext cx="3001516" cy="2044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3" y="500890"/>
            <a:ext cx="2857500" cy="1866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49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275856" y="0"/>
            <a:ext cx="21566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solidFill>
                  <a:srgbClr val="FF0000"/>
                </a:solidFill>
                <a:latin typeface="Arial"/>
              </a:rPr>
              <a:t>Загибель</a:t>
            </a:r>
            <a:endParaRPr lang="uk-UA" sz="3600" i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6039" y="646331"/>
            <a:ext cx="913796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23 травня 1938 Коновалець загинув у Роттердамі ,</a:t>
            </a:r>
            <a:r>
              <a:rPr lang="uk-UA" sz="2000" dirty="0" smtClean="0"/>
              <a:t> </a:t>
            </a:r>
            <a:r>
              <a:rPr lang="uk-UA" sz="2000" dirty="0"/>
              <a:t>в результаті спецоперації проведеної органами НКВС СРСР. Вбивство Коновальця виконав співробітник НКВС Павло </a:t>
            </a:r>
            <a:r>
              <a:rPr lang="uk-UA" sz="2000" dirty="0" smtClean="0"/>
              <a:t>Судоплатов. </a:t>
            </a:r>
            <a:r>
              <a:rPr lang="uk-UA" sz="2000" dirty="0"/>
              <a:t>Він зумів увійти в довіру до Коновальця, який вірив в існування в СРСР міцного підпілля. Це «нелегальне угрупування» й «представляв», за придуманою НКВД легендою </a:t>
            </a:r>
            <a:r>
              <a:rPr lang="uk-UA" sz="2000" dirty="0" smtClean="0"/>
              <a:t>Судоплатов.</a:t>
            </a:r>
            <a:br>
              <a:rPr lang="uk-UA" sz="2000" dirty="0" smtClean="0"/>
            </a:br>
            <a:endParaRPr lang="uk-UA" sz="2000" dirty="0"/>
          </a:p>
          <a:p>
            <a:r>
              <a:rPr lang="uk-UA" sz="2000" dirty="0"/>
              <a:t>Про це інформували особисто Сталіна. У листопаді 1937 Судоплатова прийняв особисто Сталін й поставив задачу розробити план «нейтралізації» керівництва ОУН. Через тиждень у Кремлі Судоплатов доповів план Сталіну, керівнику НКВС Єжову та голові ЦВК УРСР Петровському. Останній заявив, що Коновальцю заочно винесений смертний вирок</a:t>
            </a:r>
            <a:r>
              <a:rPr lang="uk-UA" sz="2000" dirty="0" smtClean="0"/>
              <a:t>.</a:t>
            </a:r>
            <a:br>
              <a:rPr lang="uk-UA" sz="2000" dirty="0" smtClean="0"/>
            </a:br>
            <a:endParaRPr lang="uk-UA" sz="2000" dirty="0"/>
          </a:p>
          <a:p>
            <a:r>
              <a:rPr lang="uk-UA" sz="2000" dirty="0"/>
              <a:t>23 травня 1938 Павло Судоплатов передав у Роттердамі в кафе готелю «Атланта» вибухівку, закамуфльовану підривниками НКВС під коробку цукерок з українським орнаментом як подарунок «від друзів». Після того як коробка була перевернута у горизонтальне положення, вона вибухнула.</a:t>
            </a:r>
          </a:p>
        </p:txBody>
      </p:sp>
    </p:spTree>
    <p:extLst>
      <p:ext uri="{BB962C8B-B14F-4D97-AF65-F5344CB8AC3E}">
        <p14:creationId xmlns:p14="http://schemas.microsoft.com/office/powerpoint/2010/main" val="1044638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http://volyn.rivne.com/content/images/big/698_ne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312368" cy="269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http://img.istpravda.com.ua/images/doc/c/a/ca6a7fe-f1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68" y="260649"/>
            <a:ext cx="3682464" cy="269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090" y="1606298"/>
            <a:ext cx="4669110" cy="2536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2" y="3717032"/>
            <a:ext cx="3312368" cy="255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3624064" cy="2463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49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754141" y="5588045"/>
            <a:ext cx="5955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Євген Коновалець </a:t>
            </a:r>
            <a:r>
              <a:rPr lang="ru-RU" sz="2400" dirty="0">
                <a:solidFill>
                  <a:srgbClr val="FF0000"/>
                </a:solidFill>
              </a:rPr>
              <a:t>п</a:t>
            </a:r>
            <a:r>
              <a:rPr lang="ru-RU" sz="2400" dirty="0" smtClean="0">
                <a:solidFill>
                  <a:srgbClr val="FF0000"/>
                </a:solidFill>
              </a:rPr>
              <a:t>охований </a:t>
            </a:r>
            <a:r>
              <a:rPr lang="ru-RU" sz="2400" dirty="0">
                <a:solidFill>
                  <a:srgbClr val="FF0000"/>
                </a:solidFill>
              </a:rPr>
              <a:t>на цвинтарі Кросвейк у Роттердамі.</a:t>
            </a:r>
            <a:endParaRPr lang="uk-UA" sz="2400" dirty="0">
              <a:solidFill>
                <a:srgbClr val="FF0000"/>
              </a:solidFill>
            </a:endParaRPr>
          </a:p>
        </p:txBody>
      </p:sp>
      <p:sp>
        <p:nvSpPr>
          <p:cNvPr id="3" name="AutoShape 2" descr="data:image/jpeg;base64,/9j/4AAQSkZJRgABAQAAAQABAAD/2wCEAAkGBhQSERUTExQVFRUWGBsXFRYYGBcYGhgXFRcXGhgVGBcaHCYfFxojHBcXHy8gIycpLCwsFR4xNTAqNSYrLCkBCQoKDgwOGg8PGikcHCQsLCwsKSwsKSwsLCwsLCwsLCwsLCkpLCwsLCwsLCwsLCwsLCwsLCwpLCwsLCwsLCwpLP/AABEIAMIBAwMBIgACEQEDEQH/xAAcAAABBQEBAQAAAAAAAAAAAAAFAAIDBAYBBwj/xABBEAABAwIEAwYEAwYGAQQDAAABAAIRAyEEEjFBBVFhBiJxgZGhE7HB8DJS0RQjQmLh8QdygpKiwjMVQ6PSFiRj/8QAGAEBAQEBAQAAAAAAAAAAAAAAAAECAwT/xAAqEQEBAAICAgECBAcBAAAAAAAAAQIRITEDEkFRYSJxwfAEExQygZGxBf/aAAwDAQACEQMRAD8Ac9hLc3X7vuuBciykaLKsky6sUWiRItuoaQgonhcNm1sIJmNhuBuqC/D6fxszQc7jSEEgDLlcJBJ2iwIWq4I1rKTQTePC0nS+l0HwmGpA2e0kM1za5tRFvHfW6K4VjWMhwBGUEm94HuZ+apBYVW8x/RUcZgw8RqAZEG/WDqN9E3Aw0XInXY++29lda6b81OleR16OWoWkEQSIOtjoVouF4ycLkJu0kDwJBj5+qp9r8PlxT/5srh5gT7grvAKWcVGj8QAe0bG8EdDpdRWjwropt8ABGqC41ozbTv4kk+uyuYHiIa059B6ggGBHXTyQ1ri4zuTKVBfD0JALtIERoLfNSiiJtIvrrbzTcISaY5T7SrQZM+HyVgzfaimRXExJYNB1MboQCJ6nXkdQPBHe1w/etP8AIPv3QLR7eoI9YUrUbBlSWUY+/wB24Krxqv3QYmDyOju6Z9Qf9Kh4bXltNs/hJ9xVt/x91bxZaQQSAC0yOka+kogDiqjjVqQNe6DtmYA6PEtJPklRqudXBbIDXd7mZAtHLZSYJpfQnV+bPe3f1APL8p6KVmNY2HAEZ3tzHex/CfASD1WbEGn4qXMH5dvEsH1Kp0qIYHs07zWGOUMb8guYioRUHUsZ4Zsz/OzB6qSiJdH/APVxP+0n6haVYwwE1HG81He2Vv0S4i22gGmi5hAIJOhfU8oqPH0T8VULqe2l0FFrtG9fv6q3WpfEdkJhrQXf7R/b3Q8Pgzf+qsYfF5cznESQdQdY2hSAPUZM2kEX81NhKonvTmaIMDX03Ig+apiqQdJbz016K5VpZnNcwwXDXmWwfWJtzARVuvTbGZjj+YgkG/OD77kIFinZjqbachH9URONIkEX6TI8Ompjohmml9x/2VDmYgizhB2Oozag9JhSVbPMWBuN4e25HoTbn4qs90tn1HiE9tQRLhIIM7nQe0D5oLX7aacsLXkgm7QIuSRE9DokujirtnMjS4vb5+KScJoKrAXyzE2J18UgLSrGJw0OImfvlsoWiyMu03dESwdBziANTYfIg/ND6bVoeHU3sIqghxmHNH4okTtuI6qjT8P4cKQiZBaARG8bdDyhWaeHZrlaCNCABHVQftJ1i3nN+hHVPNSx18DyWg3P+8J8uXrz81aDI0nw29kOL7yu8T44MOxr3Mc4ExaLHaZI1v6IAnb2hLqVQbgtPkZ/7eyE9mcRkxDf5gWeZEj3AU/aPtWytSgMcMpzC7JsDOh6rL0e0DWuDg11iCNNoPNZ01LGu4xRiqSP4r+v9VZ4dTApvJ1MRzA5rN4/trSe/MKdQCIju9evVDanbJ+caho0b00ve/OOpWbw1hjMuLdPQsKe4B7fX2Ugfr0H9FiqHbtgHeY4H+WCOmpVTF9uXl805DIiDF+ZP903qdLjjLl62yfdpu0471M/yx6R+qAOdcf5vmB+iqV+1vxTFQEQTlgaAx1U/wAWQ119jfxH0lNrcfW63v8AIZ4JV/dgnU1nR1AY4e2in4m4FpbIzPhgG/ecB5wCULwxy1MO2f4qn/IjbzV7HvZ+00nWlsgn0a3/AJVPZNuaThxnPteSP8zWukepQ/FgOq5BcZs3+V2W46yS0/7lep4kMdUe6wgezo/7BBMfWipWN5zsynkWi59DHmpekHnVpqUyDMvcfJtMtnreT5qzhqp+M6dJcR4xTBus1wzMSYs4F5b5ZLeGyM4fEEODzY5nkjoXNbH3yU20v0nA07jVzj4TUd9Ch3EuJFr202ycwLjfTW/tun4esDTbJi31lV8maoag/LbwB+vyKtqVcFTMB1Gv9FYGWA2IHO4k9Dv8robh3ZnAjSLA7Qb+wCKAEAuknunkLDXrqriBOY5sogz4fRdrYdzCC28GS0C+huBMEx6plESSYnqb/equPB1BgC0CBsL3mNUrUDMbWBALSDP0nfUHVVTWjxH2R6esKbEPDXFzZynWY9RzVeoJbmEeVvCxQPL4Eix9ioWYoiOQnwNrfX1Ufxu7GsWnmOf9FHVqflEibRz6dJKghqYp02mLfK/ukusAi7klATdUJM7mU2dOWi4BHj9PBdN/FVk+lqj/AAzFhrXDMcziNpEi8kbrOtrAR1siuFaCDI1H6Kyp21uE4g2AA6bRfUp9R8rPYKrl2EjQ8lePEO6tbXRcT4xTouZmqBrgQct+8wktPS2v+lOr8Zwtek6i6tTh9vxCQdiJ3BgrEdsq81Wn+X/sVnXPSJRHiOGdTc5jtWkg/qOh+qDYapJLeWn6K87FEwHEmBAnWBoJQXFPyvkc5WmRIhRvZcefupWPDgHDQriBgFkinLhQT8Pw2d4B0Fz4BaJzZEW6eQQTCPDG31Nz9FHXxpMgGB81NNS6Fm1D8VjpFnZg7oSJHkQfVddiC6q5rnB3fbldAsJDhYc7T4KMkfszDN5b83So8PS7+eQBPXaQPGC0rjez6j3FHy5jdnvIPgHMcR7KlxF4e97RAgyTzNgfmPRWquJD6lPYAuI6nKB9D6oLWqObUe7kYM794H6K27LRHDY7LUbJiAWk2v8AZARXDkOceofHm8X9pWW+L8V4ZH4qkzyaJke8+SOsq3JmAJPl8R9vZRr4NxD4oMJ5CfQWHomcLrEhubMA+zWjcD+J0HTX9DqqTXuqNAbMNgRzOwHgMzvRGcIxoOYX7oaOgGwG0q/Ka5X8NTDbRAF1HXrSHRpp6/XRKlVOilxTxA5CZWlUqYhTU2zLiN7Dwi/3omBu5/t/VTj8PjPzQVK9XpqhlRhBiIDjz/CT9EQqOiZ+v6KhUcXWjn0QD8Rh4dz5eV/vwTWaaxHyNj7qWqdnagjzUdWnBI9PNQcDm7xPVJQue0HQ+qSzyuxRusTEXC7UJmfVPr0IufZMNTUGx3WmVHGYmCGja/ujPCcRmEkysni8WHOOxmJn2RPgmJIcBGtt/wBOvspHOXlr6Akp+Jf3UqODsLwT93VjF8Je2kXlzYG0zOmmx1W9Om2H7Vul7P8AL9UClHe1bb0zzB9igEqxKlzKOtQDxB8iuldWmVfCscwlhu03B+isZkx+3iuOCB+dNcU0FNJuFFTjqkkCkiDmCy1KIpE3u4dALz5yfQqu+qSxvMy7wzXgfe6jBLGsqDUAehkH76qfB0czhJy0vwZzoCACPCB81xreX0jrMRJabWN9ZPT3VjEuzUhJ0m/PlPMiIVXE4djcQ9jHZmEhzHD8r2hzeujvZG+KcMbTouqZgB8PPTidajw1rDIjN3XnrBOxT1Z1dgFMuYWuiCLi0TzRvDPzUXH+W56wSR0/qhNKkMrZN8ocTO7nO94aLIyKAbgpDhLiZbImGuuSJmIaAI1z9EnbXzyEfDJFrBozu8Rp8vmjvDGl7Qdfu6v9lMBhzRzVTmqPJIbMQ1rSAD4kEorgcFToueym4gNPduTq1pAJaOZcP1WsYUL+CWqXFUXANlpAdBE2t06ItiWEnvku0EQbETFgAXWJTRhGO7zi8ib2POcskz6c1sCCxSU8OS1xAkD/AO0afoj+KfRZThjGPcZ0gEa3MkzeFynxuk17y7LqAO7/AAiST6vI8kGVrYSobAE+oi066QqDsCQRMwZudNNevqtnW7WUAXXltu6GxmNhJMabRuhNbtPSzMJY8ta8ug5YjI4AZQIIDoIvt4JwM3isD3ZAcbn+F2hEaxAvHqIVWS5oJ10PyPpYrYcR7aCpTcwUpDhBk6WtEeAWVrcRLy5sCHkO1Jh0Q4ifzG5WLpQt9K66nFsWSWFbTi3DXvAflpN2GVzBPlmvCz+Nw5DSZbN2wCDMeG3VETgSdbdTYeiq8UwzKdOQ+T4H5kDqte0ZuOoyLcFUfmc1ubLqBE85j8RHWFc4LVcHDW22hnx5W9lUpM//AGae4FRsWt+IWujeNY2niqxF2ktq0ujaveAHQZo/0rPM/wA/v9WJpscRxp7QzLVYc0SRTALeYNp/WE+riKbx+8xJMD8hPkDIt6IZQpsc3Nld/vbfwESnGm07EecrVzdJizXayoC9oaZa0ENMBpItcx+qAELR9qGCWRrDp9oQE/Rbl3Gb2aVyVwrgC2yVUprnJVGrkKK5KaTcKRrFxzLhBICup7aSf8JVFrFU3ClSM91zcp5/ik/firOIxb6mD+HPdpvIyDQQCQ70tKt4qjmwTP5QD7kGfVZw1j3mXgwY5kSPqVxdVjhlRzX03mQQ4Cb/AMMW9CEX4nXd8JzXEwXtaBtDJdp4ud7qjH7sTcyHDwDYcD429FPXdmEEiSc5HV1yPf2U2m4icQDzzBo0FobBPrKu4sltETGmQeXecf8AcQP9Kbw2jTeLizXBrnA3DXuDW1BGsO1G4cNDdOxrZLmaCgwz1dNyPOPQp90xu6J8MMU2zpEzB5q43UxMfPyUeAc34VORMxyBtc7E6BWareUjoSFPZ0N+NGp8PuU7406lRuo+6lw+CJsGknpLj7K7QySbz5KKoNifvzV/FcEqREOE7f2VVvDiJl7ARsX3+WvmryKX7NebW0nn4TZR4hkgSIv56/YU9VuW0z0B59R5qJ9QzFj6fNNqYKZOxEDoheIGV59RNtLx03RX4RDpmdNCCL7KpxSmQ0OOx57H7CJQ5ht5n5pJjCYSWWdvSOI4OgxxyFp5APkHnJ191mu2lBnwwQRnF+64OB9GjSPdWqzGh0hxgaSInrElZjtPXAMNuN/PbwWZd1MugQ4oipTcbAEE3N8pmYmyLYrE56FGro5uei635SKlPwtUI/0oLTYX2iTqbHYf1RHhb8+GxLNCzJVHOGuNN+3Ko0+S1ndYz8/+8MSdtB2ZqSxwkiPP5ozVc0ARmtzjXy2QPsdxc02kNd3nE9wtEAADvSdSdPLqjxi5ME/mg6nXUa3Czl9nfC8Mz2kP4BJtmv45UCLVpe1rm5aeUQbzcHZvICFl3uXbDpzy7dcV1pUT6s2aCSdAq2Ne9ssNjv8Aot7ZTVMQC7K28alSQn8H4XLTcNJvz8FKeHvDC8gADXnrCz7RNxCo6snTVdL1DUfutKtUsUDY2KmJ/p1OwXOGcHOIBFM/vAfwR+IHcRvzty5o3w3szWp5/iNIc1oLGkGYMgvuLAAECd3Dks3P1m6txvwM8O4e6phwxoLu5lMXuZB25zHksQ5ha/kbt8DMFbLCcKe5jQ1pMQCQR3SdCb6TN9BvCA8b4W+jV7wInvD5OE9D81fLhMM7J0x4M75PHLe0FPEDQ7GZ1BjoVHWxHdJA0EDzhRMwrnEAET43E6W59FMeFVg05Rm6tv421XDcer+k83r7et1+SxwPEEUMSTvTDfXM5v8AyphH63DXmniq2Xuh0EyADmcHaG5gPHqgXAW/uK8gRNMGbEDM/NHWJnpPJWOK49wqPaRlDg0kXkEsaSD/AKlr5/f3eecUcpNytp3klmYwRaQNZ01KI0sVTAnKajhqHOhsfM+qg4VVoViynTBLxSbmzuIAcJDgII5Ni+4WkwXZamT33gkQS1sCfGSSkxduIoUu0LWgkYelO0D5mFKO1zpy/DDRzaY157+kIpi8FhqTCPgTOzWlxHUuBt4hY3FY+mCIoR+bM9xvOgEgR0IK2nAu3DvxD5kRc5iXkQLaltyq1TgFQmzXuHMMcB6OABGisYTtmGM/8Rz6f+R2SBpDSTCZjO3tX/22NbzzAuPzHyTg5CKtAMJa4w4GCBlN41/FbUeqrV7EtOtpsZ9LK1jO0xqAh1LDkkgl2QgzzJBmfPdBqle5uB4aa2udU4WUVo1KQALviHmRlEdADM+yq8VdTMinngtjvZfmNLqnVDwb5hN7g6Hx2hROBO9uX0TaBnxkladghuElNM6bzA4NzmkU2HN+bOyLGLNImbHdYTtca37Q4VpLhaS4G3iLEL2kYWnUY6zS07AkCRaLGxkbQvMP8SeG06dRhbT+GSwlzQ6QTznmmvoxkwoqPaSAQJbc9NZHoilDGgNNemBJa6jWYZj940tzAD1HUDkqVJznwGgEjS+gIuI5aKXDUjTZVDmOAc0AEyO+HCL/AHoufkm5CC/Zqm01mz3XCLFrj+ISCACCTcQN5C9OPCoAzYX4nd1FQiDewaTI8Nl5Z2RrZcdTJP4Xi4uIbf0gL3gHM0EHWDOtl0kbnEZnG9kaWIphrqLqeUk2q7kRac06DUBZniP+FDgHuZXaGgSPiAzEXLi0W9CvQ8TQhriajwIvBFuoBBWW49hmjDPNFlbuNzh7j+7dluZGa0ibgCDFlqJeWKwHCWUGz+J8Xd9ANggFLEMFR5e1pnQmbeWke6IV+O2IcwjqDI+iFYXCOeTUiW/wtM3jc9NlPJfwud6THGNDs8WANhoSPpJEq5hK7nsgj4kjcEje0wh76rQNsriO7Oh30ThipMCIEfhhojedzcLxvT/C+Px55aziLiWGLLkESb8hN4++SNYTsVWq4QvpNL3d0loj8U3a2+oa4SOhVHFUg4EuEAX7pJ8rzJMR4legf4TGoylVbVBa41M8GZ7zWyfMhd8c8rJzr9TyYYY5WTdn3eedneJPw+IBAhzCcwO+gcxw5ESFsOE8TzVc4JpBxLTlM5GuMBsnUCxPgViuNUnUsbWJaQ34rwIBiM0gAxrEFaU9m6+WnUp5XipTLzkcDAblJBn+LvCwn2UyymNezDyeP+XvO89a+3w1FDjFPAOM1KdYuADQx7TvqZNvBAu23a8Yr4baYhozZiSL5iOR0hvv0QHtNwutRqMqVnXrAOBBkggCWukfivEFVqjM7M2UWE289vvddM/JfJblXg8Mngm/Hxr9UFTFMY3NAdUdfpHgLiyv4DibngyBIvYnQ+4Q2lgyWEwZmAI9VPw7ClrTNjcAgaDXXdcMrh9Xs/h//Sz8Nk7x+i6A34NTLLi8zDplpaw/E1/FDXuM8oVTiNcOrvIJLRDG3mQxobM7zlnzU/wi4ta6zRaw0k3M8ze/hyCX7MD3gABYCCCdN9yfJdt89vJfxW3SzwusWUyfzGXeA2+zyRJldsWNhtJH90Jpt2i+vkrVOg6J1G2l+nNaVfZiuRP6JRmN5nylQfD1m0eIO3v0R7C4rDBjQaT8+7viZQY3035QgFvwT3bEwN9Y8yof2Z0TtMHx+i2OFwjMpIZh6hOjWvDi3qXVDy5BC3cKDJdUpvpwSc2Quab2BOaAOqumdgT6Yc6Q0Nm2UExPTMSfdWsFhGU3n9obUbaQGsYSZ5h9vNWH1mvMltp0bbXyIPoruI4Qz/2qodOrSA1zQecuhFR8RoUvhEtc+bNh9JgDf4ozU2EZovEjVZ51FzbztEg89rLUCjSY1t2yZnPTa5pI6g+wKGcWxFF4BpsyO3AMg84aTLfD9FagN8Em90ldp13AACI6tYfnJSWQaqf4hZGhtKk0ESTOkkyYHIzOyB8awtfHjO5rhEBuYRrB2AzT+YBekYfgeDbZtKlIGhALve6JVm5mwHZfBaS2afO/Bqpo4hri0HI7vNO4Bu0p2OJqPLpIYSS1pcSGAbD5LvHqOSs8FwLg8gnnB/F1VAVrgm+vzuVmubSdiYbi2OLi1rbkgSYNotzJA8zuvYmcKpEEDOGkyAHEATyA0F9F4TgsXUokxmabEGIPdcSCJH5h7IpU7VVHWfWqebnEfNWarb1utwSk0ZXucWfzvNvCCFlu0NOlh6JFKrnbUdkcwFoBDwZMiT/CNllKOLzCZkc5lT4wzSHRwPzH1Vt1NpsJqU6Dpyuc08nAxbaRIVZ2ImwdlAtJOtjbTSwVDG1XsceVyAbwJ9lXONnUKWTKJ8J7VHEzaRMTYaTfW5Vii0w4OAsOgc2NDawtHRDqbwDI202U9Ma9deviucw0uH4bsWwtF1QiABMZpsCBfwzQFsqHH3UahNJo7wAOfYidA1YOnjHNbl25gmb6/IJpx8CwPTorJZvh08nk97Lfj/TYYvEV8tdr2sqCo4uvIyiJlhO4M368lTbx10PBpZWBrQ0SWw9gIa4FuriLa3AWcPEHA2BPOfLr9wr9DirywAQMs5t5zjXxEWOy43xfWNZ+T3mtCmOxtbEscyAQa2eo1zz3oHda0vAAIGwInlqqGKBYRTJayYBFu6Cde78tVYr0n1qYfI7sD/N1J56IcxpY5rpgtMzJXT+V62S9PP8A39CPEsE2l+F/xKcxmt+UE2mfPeFUbjGwBczqRYR6dFFjDmAGYugm5UBwtwQr5PH47luR6/FfHNe2MvFWxVzGAR99LFE8DhpJtMmRGsAQhFChZxB0LQRzkyfkjJkUnFpIc2zSJBtGhHms4ePTz4/h4EB2cqd0ikROhMafQb+SKO7P0WRnxIbOoyH5ys3h+1OIp6vLw4AQ6SJ+wUWp4oPBLs0zGxaOcCxGvNdtNbX6HDMO8wx1Wo6/dimyY6kwrWL4Kw03fun0y2MrwfiF/PM0OgGdwPJAKNSXXyzfc+W11foY5zPwZRzgRPoiqxwFQNzObA66iPEBdbiKpMguM/iALoPjlhOqd8kutuZJN/DkmZGgayOQEKB5xVVpL2ZmzsJju9Zvvqpa3EHuOf4jXQLkABw6XCjo1bQGscOTm39cwTaoBEhoB0tvy3VCfiHO1LTNzMSY2MXm6qCLyAD6KSnjfh94tpuBMEODSelpzeikGKY9p/dNnZzS4RPQyCOlkDTjP8p65Wn3hdXGupgXbVneHNA9MphJRGyxXHqYLGtN6jgwPaabjJOhvIFtYXOJ8SfTpZhlc8fwl2UEaTJK8+r8RzjI0upFjiSHGQTcS2bgwSDfdVq9N7SR3i4iwcYgbQDrqfNJkzGf400tqvaYmbwZFwDY76whjTBBVzE0S1zgbG4VWu2Bv8kIl/aSTckzYzJPv4pPd3XE3mPEX1++adRoF/4Rfce8/fJWDwCoaJq2ythpF5uTfSCAbGDaQkWhlGu5plpIPQx/daShxFxpAOg210PnEIHg6MPnkCfODCvGtN+Yk/VY8lvTNSYjCB99CJk7WFvl79EKfh7TCIGvMjx9ChuJrEENGjRA67kp47ekR/AOybmc3mE+nWG49FMymHaFdVRtxx3H0UzcQDv6qN1Doozh1QQa7qnUX5dvFCm5m6KenjiNQD7INdQ4vTbhjTBh5mZGxEa+SoVGECQZBQ1vEKbtZaeuitYVgNwVbyk46T0mH+i5XqmSIFkWwTG5Q6L6joo8ViAJMhviQCs+jVzqlw4OLXyIktIkROquVavcqNm7nSPD7hUn8SaNXz4Sf6KpU4q3YE+g/VXSCVKzQCdiPW6vYfFOiG6bk9Qsy7ix0AHnJTHcVqG2Yjwt8leBp6lYtFjHoE2lxKk27ngnkJJ9lk3uc7Uk+N0sibRqX9qmDTM70CKYPG/EptdEZtvUX9PdYRtLotTw94bSZJAgbkD2U7alGqziACDO0SAqxeSBJ9Bz2kqtiuJ0yfxEgGwA1EXJJ3mVRPFCDLfdTS+w5hIZfKST1j6On2RX4lUNBLSWuOheMrjy7uU+pVPshxZkPdVs4QGkNmAQZtpMwr3/AKk10B9R7gDM5Gk2m34iLzusqT6r2mPhZY2+I+3/AMiSI5cI65bWv0f9LeiSpth8P+y9wup1Kf5yXWBAkw2DE+PLVBsTVJJBMCRkaSbtm191rML/AIfvIDqtUCNWt3M/xPP0Cnf/AIfFxbD25RY6knWCS2JvtKmmWDxrby/W0CRpGw2C5Q4IXVA2o74RdlIDwZymTIjoNDGq9MrdjMN8NrHZGlpnM0Q466udmJHToqTmYZsslhy62EuP5iCTcW91daU7hHBcNhy00SXOM6kOc4RIs3Rs7dU7EcSwj2xWZcF38PeFzYRc69U13aRjWmk2hTbItlDWkz/FIvqgdTs5We12IkMibEQ5xi516TPUJT81Hj9Kk9zqje452UfDDHAk6Em0Ntt0QGr3QAZEXAOsHdWq3F6t/wB46++Z0/NCH1STJJJm51PqpZtLIlz9VTrvE2udz9AE+q4kiSVG+keSSaQ1isUqkKBoTwtCy3EH+6eKg3Cq5ksyC05k6fqonUVBmKezFOHXxVDTh1xoc0yLeBhaDCcYw76YZWpkOEd8XtN7a6eK7ieE0XOcaNVuQAEFzgNSO6dIP6IBTsdUIALnacz8lFBKvNwQ3e3yl30j3Uv7Oz+Y+g9roBopFSMw06SVfa0DRo87/NS/HPP0t8kFRvDHRJEeNvmpW4AbvHkCVJK5CBzaFMbOd5hvyBSAbs0D1PzSCUoOly4EiEoQdzLq4GpwYg0HZrBl7H95jG5gCXGLxsY66LU4KlRcMjWuqPbLruys1AMEga225XWd7K8SdSY5odZzvwkAyYA0IuVrKfZ+tUhziGzqCIIn+UCPKyy1Oko4pTbb4TRGw+GR67pJw7KMFi8/7Y9oKSm6cKeL+PSJY0iqBbQnyJElp9VVfxPEFtgwO/KKjgfC7B97qtieNPJs9x5nT2VNuLMyS6ecq7Js3H4qs9obUhpGom5Qv9jpmznEDwH6q7iqBdcEk7yeapZY1tso0sNdh2WFN7yLyTa3ID6pYbtC9k56Wdn8DM0Bo3EAd6eqh+D4lNOGP3qgA4/DFznFrS0EkhusSdJ3hDH4Us1WudhLf1TH4W1jfqm00yDaUuGvordLhxncffstIzCTqI8xCRwg+ylpIAvwMXIHQ8/LdVa1AASBvC0L8COSYcFybHr7ck2aZ84E8wFDVoEbLRPwjTOnl81UqYU7gZU2mgPKkWou7BtPQ9FUxGHjST9FdmlMK5gacl3gq4arWD1KqLTacJy7KSqOwurkJzKZKBLsKUYfmusoyYFztCCHKnZVreDdhKr3j4wNJkSTYuvoIn5ra8N7EYSkLsFR3N/e/wCOnsg8fFNE8J2VxNQSyi8g7xA94XsA4TTaZY1jLfw02fpKZTfls+q0nbRvtJUV5XU7D4sCfhg+DmSPG6Kdm+zIDoxNJ15AmWtEb5huvSTSnqpaUaQUArh3BaFE5qbA10RIJ+Z+aKZjtfonVKfIx5J2cBQVS53Uen6JK0HdPkkgBYTslh2Tq938+g8oAWd41wYMuzKQSbNeCBG2UifRDcV2irPN6r77AwPIBUfiE3vPv6qhxquE7dCpWDMO8APvwTMK0l7RaZGtwL7rR8RpU3OlzWg2Li0kB3OyisxWw7mjMGktm5G36rjiI11RziHF2OZkaI5ASAI8UJq0Q8cj96qVZVZzrax+q5B6ffyVvC8Ne4wGgxpcSZ5DVXP/AMdxBFqcAc5+iKFClzAXaGHzWDSfJHm9kqghz8p91VxNY03ZWuEjW0x4EKL2rjhj+UeKifwx8SLjffT0Vj/1Z8d4ZvGf1UYx9R0BpOugt59VQNrU+Z08FXfhyJBBk+X9kfPA605nNdc3LoG/WFeq0cG3/wAl3C0BxOb/AGuj1KDFnBSLC95JVWpgeU9Vo8YA55LGEN2HL1+7qLD4Bz7MaXHYNaXH2Chpmn4QTcbLlLCgOMb/AHZbrh/YWpVcPisNJm5JDXf6W39wFZP+G5ZULmVA5m2YHN7QNeSsYrEt4e5J+DjUjy/Vet4Ts5h2tg0WuPN0z5k3Pmu1Oz2GiPgtiZ0E/wC7WOio8cdTvZEOHYPM4AzkmHODcxHlK9XdwKiQG/CYWt/C03aCemyJYLC02izGt5gAAfIIAnZ3hOGawFjA8xGY3nrewvyARl7GtcP3QP8AMGgx5gSFJisWymL6dAT6QE7CYsPaHBrxOzhlPmCqivVrWMCTyI+ifhKW5mTeDEi2ggQ0K3nH2E9Nhnwh1TfggbCecLppdT6pvwzsVA91k0MM6lcaDuuuJ5hA4rrQOiic6eajcwxa3j/dBalJUC53P2P6pIPJKa0HZhgLzIBtukkk7PhpjSDaby0BpzG4Eb9EHxzze5tp6JJLd6TFb4Fh2/sxOVsnUwJPid0PxeGaBZrRrsEklgoVQeQ6QSP7r07CGWt/yj5JJI38GY0WP3svJeJGH1OhMeqSSlMTqru4fL5hScOdcHeJnrz8UklG70ZWqF2pJ8TKmwjdUklGGh7PYCm4tzU2HvO1a07nojfHahbSOUlsG0GIsdISSViTsuz/AP43HfOb+QRIuMapJJj0Tp3ZWKQsF1JaDiwcgmP0XUkRCT81Y5pJIptI6/e6kC6kiGjdcekkgeuJJIOEKGroEkkEJXUkk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50" y="620687"/>
            <a:ext cx="6344328" cy="43529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4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03" y="4437112"/>
            <a:ext cx="3103718" cy="22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54767"/>
            <a:ext cx="2736304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768" y="1780366"/>
            <a:ext cx="3033688" cy="25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555776" y="0"/>
            <a:ext cx="3568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</a:rPr>
              <a:t>Вшанування пам'яті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899592" y="764704"/>
            <a:ext cx="6606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/>
              <a:t>В ряді міст України є вулиця Коновальця. Зокрема у Києві, Білій Церкві, Львові, Івано-Франківську, Дрогобичі, Стрию, Тернополі та </a:t>
            </a:r>
            <a:r>
              <a:rPr lang="uk-UA" sz="2000" dirty="0" smtClean="0"/>
              <a:t>Рівному.</a:t>
            </a:r>
            <a:endParaRPr lang="uk-UA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780367"/>
            <a:ext cx="309634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80928"/>
            <a:ext cx="3427392" cy="2484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12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11560" y="559563"/>
            <a:ext cx="7326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/>
              <a:t>21 жовтня 2012 року в Івано-Франківську був урочисто відкритий Пам'ятник Євгену Коновальцю.</a:t>
            </a:r>
            <a:endParaRPr lang="uk-UA" sz="2000" dirty="0"/>
          </a:p>
        </p:txBody>
      </p:sp>
      <p:sp>
        <p:nvSpPr>
          <p:cNvPr id="3" name="Прямокутник 2"/>
          <p:cNvSpPr/>
          <p:nvPr/>
        </p:nvSpPr>
        <p:spPr>
          <a:xfrm>
            <a:off x="2627784" y="33434"/>
            <a:ext cx="3568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dirty="0">
                <a:solidFill>
                  <a:srgbClr val="FF0000"/>
                </a:solidFill>
              </a:rPr>
              <a:t>Вшанування пам'яті</a:t>
            </a:r>
            <a:endParaRPr lang="uk-UA" sz="2800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840" y="1844824"/>
            <a:ext cx="4761656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240360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78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2" y="563952"/>
            <a:ext cx="3126377" cy="2198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91163"/>
            <a:ext cx="3082969" cy="2445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66" y="530529"/>
            <a:ext cx="2854186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411760" y="40732"/>
            <a:ext cx="3568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dirty="0">
                <a:solidFill>
                  <a:srgbClr val="FF0000"/>
                </a:solidFill>
              </a:rPr>
              <a:t>Вшанування пам'яті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379672" y="2437789"/>
            <a:ext cx="46085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 честь Дня народження Євгена Коновальця на його малій Батьківщині у селі Зашків Жовківського району Львівської області проводиться національно-патріотичний фестиваль "Зашків - земля героїв"</a:t>
            </a:r>
            <a:endParaRPr lang="uk-UA" sz="2000" dirty="0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65" y="4091163"/>
            <a:ext cx="2854186" cy="2445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029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08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-3276872" y="2780928"/>
            <a:ext cx="1214264" cy="1231031"/>
          </a:xfrm>
        </p:spPr>
        <p:txBody>
          <a:bodyPr/>
          <a:lstStyle/>
          <a:p>
            <a:pPr marL="18288" indent="0"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844824" y="1124744"/>
            <a:ext cx="576064" cy="43204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27344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Євген Михайлович Коновалець народився 14 червня 1891 р. в учительській родині в селі Зашків, Жовківський р-н, Львівська область.</a:t>
            </a:r>
            <a:endParaRPr lang="uk-UA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2808312" cy="3632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09137"/>
            <a:ext cx="3480618" cy="2736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733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4017700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29796" y="980728"/>
            <a:ext cx="37804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•</a:t>
            </a:r>
            <a:r>
              <a:rPr lang="ru-RU" sz="2400" dirty="0" smtClean="0"/>
              <a:t>У </a:t>
            </a:r>
            <a:r>
              <a:rPr lang="ru-RU" sz="2400" dirty="0"/>
              <a:t>1901-1909 рр. навчався в Академічній гімназії у </a:t>
            </a:r>
            <a:r>
              <a:rPr lang="ru-RU" sz="2400" dirty="0" smtClean="0"/>
              <a:t>Львові.</a:t>
            </a:r>
            <a:endParaRPr lang="uk-UA" sz="2400" dirty="0"/>
          </a:p>
        </p:txBody>
      </p:sp>
      <p:sp>
        <p:nvSpPr>
          <p:cNvPr id="3" name="Прямокутник 2"/>
          <p:cNvSpPr/>
          <p:nvPr/>
        </p:nvSpPr>
        <p:spPr>
          <a:xfrm>
            <a:off x="4572000" y="4152296"/>
            <a:ext cx="3924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•</a:t>
            </a:r>
            <a:r>
              <a:rPr lang="ru-RU" sz="2400" dirty="0" smtClean="0"/>
              <a:t>З </a:t>
            </a:r>
            <a:r>
              <a:rPr lang="ru-RU" sz="2400" dirty="0"/>
              <a:t>1909 р. вивчав право на юридичному факультеті Львівського університету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96" y="3543559"/>
            <a:ext cx="4000500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34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11559" y="68919"/>
            <a:ext cx="77716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chemeClr val="accent6">
                    <a:lumMod val="75000"/>
                  </a:schemeClr>
                </a:solidFill>
              </a:rPr>
              <a:t>Початок</a:t>
            </a:r>
            <a:r>
              <a:rPr lang="uk-UA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4000" dirty="0">
                <a:solidFill>
                  <a:schemeClr val="accent6">
                    <a:lumMod val="75000"/>
                  </a:schemeClr>
                </a:solidFill>
              </a:rPr>
              <a:t>громадської</a:t>
            </a:r>
            <a:r>
              <a:rPr lang="uk-UA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4000" dirty="0">
                <a:solidFill>
                  <a:schemeClr val="accent6">
                    <a:lumMod val="75000"/>
                  </a:schemeClr>
                </a:solidFill>
              </a:rPr>
              <a:t>діяльності</a:t>
            </a:r>
            <a:endParaRPr lang="uk-UA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975071"/>
            <a:ext cx="88924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/>
              <a:t>З студентських років вів активну громадсько-політичну діяльність. У </a:t>
            </a:r>
            <a:r>
              <a:rPr lang="uk-UA" sz="2000" dirty="0">
                <a:solidFill>
                  <a:srgbClr val="FF0000"/>
                </a:solidFill>
              </a:rPr>
              <a:t>1910 р. </a:t>
            </a:r>
            <a:r>
              <a:rPr lang="uk-UA" sz="2000" dirty="0"/>
              <a:t>Коновалець брав участь у боротьбі студентства за український університет у Львові, під час якої від рук польського шовініста загинув </a:t>
            </a:r>
            <a:r>
              <a:rPr lang="uk-UA" sz="2000" dirty="0" smtClean="0"/>
              <a:t>А.Коцко.</a:t>
            </a:r>
            <a:r>
              <a:rPr lang="uk-UA" sz="2000" dirty="0" smtClean="0">
                <a:solidFill>
                  <a:srgbClr val="FF0000"/>
                </a:solidFill>
              </a:rPr>
              <a:t/>
            </a:r>
            <a:br>
              <a:rPr lang="uk-UA" sz="2000" dirty="0" smtClean="0">
                <a:solidFill>
                  <a:srgbClr val="FF0000"/>
                </a:solidFill>
              </a:rPr>
            </a:br>
            <a:r>
              <a:rPr lang="uk-UA" sz="2000" dirty="0" smtClean="0">
                <a:solidFill>
                  <a:srgbClr val="FF0000"/>
                </a:solidFill>
              </a:rPr>
              <a:t/>
            </a:r>
            <a:br>
              <a:rPr lang="uk-UA" sz="2000" dirty="0" smtClean="0">
                <a:solidFill>
                  <a:srgbClr val="FF0000"/>
                </a:solidFill>
              </a:rPr>
            </a:br>
            <a:endParaRPr lang="uk-UA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/>
              <a:t>У </a:t>
            </a:r>
            <a:r>
              <a:rPr lang="ru-RU" sz="2000" dirty="0">
                <a:solidFill>
                  <a:srgbClr val="FF0000"/>
                </a:solidFill>
              </a:rPr>
              <a:t>1912 р. </a:t>
            </a:r>
            <a:r>
              <a:rPr lang="ru-RU" sz="2000" dirty="0"/>
              <a:t>став секретарем львівської філії «Просвіти», тісно співпрацював з друкованим органом організації — місячником «Письмо з Просвіти», був членом «Академічної громади</a:t>
            </a:r>
            <a:r>
              <a:rPr lang="ru-RU" sz="2000" dirty="0" smtClean="0"/>
              <a:t>».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/>
              <a:t>Із </a:t>
            </a:r>
            <a:r>
              <a:rPr lang="ru-RU" sz="2000" dirty="0">
                <a:solidFill>
                  <a:srgbClr val="FF0000"/>
                </a:solidFill>
              </a:rPr>
              <a:t>1913 р</a:t>
            </a:r>
            <a:r>
              <a:rPr lang="ru-RU" sz="2000" dirty="0"/>
              <a:t>. як один з лідерів українського студентського руху був обраний до складу головної управи Українського Студентського Союзу, де належав до національно-демократичної секції. Незабаром став членом Української Національно-Демократичної Партії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uk-UA" sz="2000" dirty="0" smtClean="0"/>
          </a:p>
          <a:p>
            <a:r>
              <a:rPr lang="uk-UA" sz="2000" dirty="0" smtClean="0">
                <a:solidFill>
                  <a:srgbClr val="FF0000"/>
                </a:solidFill>
              </a:rPr>
              <a:t/>
            </a:r>
            <a:br>
              <a:rPr lang="uk-UA" sz="2000" dirty="0" smtClean="0">
                <a:solidFill>
                  <a:srgbClr val="FF0000"/>
                </a:solidFill>
              </a:rPr>
            </a:br>
            <a:endParaRPr lang="uk-UA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0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411760" y="0"/>
            <a:ext cx="34259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FF0000"/>
                </a:solidFill>
              </a:rPr>
              <a:t>Війна і полон</a:t>
            </a: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0" y="856357"/>
            <a:ext cx="40324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/>
              <a:t>На початку Першої світової війни 2 серпня 1914 р. Коновалець був мобілізований до австрійської армії (19 полк Крайової оборони Львова). В червні 1915 р. під час боїв на Маківці Коновалець потрапив у російський полон. У 1915 — початку 1916 рр. перебував у таборі для військовополонених у Чорному </a:t>
            </a:r>
            <a:r>
              <a:rPr lang="uk-UA" sz="2400" dirty="0" smtClean="0"/>
              <a:t>Яру, </a:t>
            </a:r>
            <a:r>
              <a:rPr lang="uk-UA" sz="2400" dirty="0"/>
              <a:t>а з кінця 1916 — у таборі в </a:t>
            </a:r>
            <a:r>
              <a:rPr lang="uk-UA" sz="2400" dirty="0" smtClean="0"/>
              <a:t>Царицині.</a:t>
            </a:r>
            <a:endParaRPr lang="uk-UA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54" y="4077072"/>
            <a:ext cx="3514370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5512"/>
            <a:ext cx="3534360" cy="2665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950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578915" y="0"/>
            <a:ext cx="5495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rgbClr val="FF0000"/>
                </a:solidFill>
              </a:rPr>
              <a:t>Розбудова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sz="3200" dirty="0">
                <a:solidFill>
                  <a:srgbClr val="FF0000"/>
                </a:solidFill>
              </a:rPr>
              <a:t>української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sz="3200" dirty="0" smtClean="0">
                <a:solidFill>
                  <a:srgbClr val="FF0000"/>
                </a:solidFill>
              </a:rPr>
              <a:t>армії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4705"/>
            <a:ext cx="90364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Приблизно в кінці липня </a:t>
            </a:r>
            <a:r>
              <a:rPr lang="ru-RU" sz="2000" dirty="0">
                <a:solidFill>
                  <a:srgbClr val="FF0000"/>
                </a:solidFill>
              </a:rPr>
              <a:t>1917 р</a:t>
            </a:r>
            <a:r>
              <a:rPr lang="ru-RU" sz="2000" dirty="0"/>
              <a:t>. Є. Коновалець приїжджає до Києва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 smtClean="0"/>
          </a:p>
          <a:p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/>
              <a:t>У жовтні-листопаді </a:t>
            </a:r>
            <a:r>
              <a:rPr lang="uk-UA" sz="2000" dirty="0">
                <a:solidFill>
                  <a:srgbClr val="FF0000"/>
                </a:solidFill>
              </a:rPr>
              <a:t>1917 рр</a:t>
            </a:r>
            <a:r>
              <a:rPr lang="uk-UA" sz="2000" dirty="0"/>
              <a:t>. Коновалець спільно з Р.Дашкевичем та іншими членами Галицько-Буковинського Комітету сформував </a:t>
            </a:r>
            <a:r>
              <a:rPr lang="uk-UA" sz="2000" dirty="0">
                <a:solidFill>
                  <a:srgbClr val="FF0000"/>
                </a:solidFill>
              </a:rPr>
              <a:t>Галицько-Буковинський Курінь Січових Стрільців</a:t>
            </a:r>
            <a:r>
              <a:rPr lang="uk-UA" sz="2000" dirty="0"/>
              <a:t>, який незабаром перетворився в одну з найбоєздатніших частин </a:t>
            </a:r>
            <a:r>
              <a:rPr lang="uk-UA" sz="2000" dirty="0" smtClean="0"/>
              <a:t>армії </a:t>
            </a:r>
            <a:r>
              <a:rPr lang="uk-UA" sz="2000" dirty="0" smtClean="0">
                <a:solidFill>
                  <a:srgbClr val="FF0000"/>
                </a:solidFill>
              </a:rPr>
              <a:t>УНР</a:t>
            </a:r>
            <a:r>
              <a:rPr lang="uk-UA" sz="2000" dirty="0" smtClean="0"/>
              <a:t>.</a:t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endParaRPr lang="uk-UA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/>
              <a:t>В січні </a:t>
            </a:r>
            <a:r>
              <a:rPr lang="uk-UA" sz="2000" dirty="0">
                <a:solidFill>
                  <a:srgbClr val="FF0000"/>
                </a:solidFill>
              </a:rPr>
              <a:t>1918 р</a:t>
            </a:r>
            <a:r>
              <a:rPr lang="uk-UA" sz="2000" dirty="0"/>
              <a:t>. Коновальця після </a:t>
            </a:r>
            <a:r>
              <a:rPr lang="uk-UA" sz="2000" dirty="0" smtClean="0"/>
              <a:t>проведення </a:t>
            </a:r>
            <a:r>
              <a:rPr lang="uk-UA" sz="2000" dirty="0"/>
              <a:t>було обрано командиром Куреня Січових Стрільців</a:t>
            </a:r>
            <a:r>
              <a:rPr lang="uk-UA" sz="2000" dirty="0" smtClean="0"/>
              <a:t>. </a:t>
            </a:r>
            <a:r>
              <a:rPr lang="uk-UA" sz="2000" dirty="0"/>
              <a:t>В період діяльності </a:t>
            </a:r>
            <a:r>
              <a:rPr lang="uk-UA" sz="2000" dirty="0" smtClean="0"/>
              <a:t>УЦР Січові </a:t>
            </a:r>
            <a:r>
              <a:rPr lang="uk-UA" sz="2000" dirty="0"/>
              <a:t>Стрільці на чолі з Коновальцем фактично виконували функції національної гвардії, забезпечуючи роботу уряду в найскладніші часи української державності. </a:t>
            </a:r>
            <a:r>
              <a:rPr lang="uk-UA" sz="2000" dirty="0">
                <a:solidFill>
                  <a:srgbClr val="FF0000"/>
                </a:solidFill>
              </a:rPr>
              <a:t>1-2 березня 1918 </a:t>
            </a:r>
            <a:r>
              <a:rPr lang="uk-UA" sz="2000" dirty="0"/>
              <a:t>стрілецькі частини під командуванням Коновальця спільно з Запорізьким Корпусом та Гайдамацьким Кошем Слобідської України визволили від більшовиків Київ.</a:t>
            </a:r>
          </a:p>
        </p:txBody>
      </p:sp>
    </p:spTree>
    <p:extLst>
      <p:ext uri="{BB962C8B-B14F-4D97-AF65-F5344CB8AC3E}">
        <p14:creationId xmlns:p14="http://schemas.microsoft.com/office/powerpoint/2010/main" val="270306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8" y="3776671"/>
            <a:ext cx="3672408" cy="244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691680" y="6225287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</a:rPr>
              <a:t>Січові Стрільці полковника Євгена </a:t>
            </a:r>
            <a:r>
              <a:rPr lang="ru-RU" sz="2000" i="1" dirty="0" smtClean="0">
                <a:solidFill>
                  <a:srgbClr val="FF0000"/>
                </a:solidFill>
              </a:rPr>
              <a:t>Коновальця.</a:t>
            </a:r>
            <a:endParaRPr lang="uk-UA" sz="2000" i="1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9461"/>
            <a:ext cx="4032448" cy="256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4867087" y="2951198"/>
            <a:ext cx="4427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</a:rPr>
              <a:t>Є. Коновалець </a:t>
            </a:r>
            <a:r>
              <a:rPr lang="ru-RU" sz="2000" i="1" dirty="0">
                <a:solidFill>
                  <a:srgbClr val="FF0000"/>
                </a:solidFill>
              </a:rPr>
              <a:t>і Стрілецька Рада у 1920 р.</a:t>
            </a:r>
            <a:endParaRPr lang="uk-UA" sz="2000" i="1" dirty="0">
              <a:solidFill>
                <a:srgbClr val="FF0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10" y="332656"/>
            <a:ext cx="4078982" cy="26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471235" y="3067306"/>
            <a:ext cx="45481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</a:rPr>
              <a:t>Присяга січових стрільців. Старокостянтинів. 1919</a:t>
            </a:r>
            <a:endParaRPr lang="uk-UA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34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709" y="1099998"/>
            <a:ext cx="91352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sz="2000" dirty="0"/>
              <a:t>Коновалець видав наказ про самодемобілізацію підрозділів Січових Стрільців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У листопаді </a:t>
            </a:r>
            <a:r>
              <a:rPr lang="ru-RU" sz="2000" dirty="0">
                <a:solidFill>
                  <a:srgbClr val="FF0000"/>
                </a:solidFill>
              </a:rPr>
              <a:t>1919 р</a:t>
            </a:r>
            <a:r>
              <a:rPr lang="ru-RU" sz="2000" dirty="0"/>
              <a:t>. Коновалець потрапив у польський табір для полонених у Луцьку. Навесні 1920 р., звільнившись з ув'язнення, перебрався в </a:t>
            </a:r>
            <a:r>
              <a:rPr lang="ru-RU" sz="2000" dirty="0" smtClean="0"/>
              <a:t>Чехо-Словаччину.</a:t>
            </a:r>
            <a:br>
              <a:rPr lang="ru-RU" sz="2000" dirty="0" smtClean="0"/>
            </a:b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У серпні </a:t>
            </a:r>
            <a:r>
              <a:rPr lang="ru-RU" sz="2000" dirty="0">
                <a:solidFill>
                  <a:srgbClr val="FF0000"/>
                </a:solidFill>
              </a:rPr>
              <a:t>1920 р.</a:t>
            </a:r>
            <a:r>
              <a:rPr lang="ru-RU" sz="2000" dirty="0"/>
              <a:t> за безпосередньою участю Коновальця було створено Українську Військову Організацію (хоча сама організація як єдине ціле утворилась лише восени </a:t>
            </a:r>
            <a:r>
              <a:rPr lang="ru-RU" sz="2000" dirty="0">
                <a:solidFill>
                  <a:srgbClr val="FF0000"/>
                </a:solidFill>
              </a:rPr>
              <a:t>1921 </a:t>
            </a:r>
            <a:r>
              <a:rPr lang="ru-RU" sz="2000" dirty="0" smtClean="0">
                <a:solidFill>
                  <a:srgbClr val="FF0000"/>
                </a:solidFill>
              </a:rPr>
              <a:t>року</a:t>
            </a:r>
            <a:r>
              <a:rPr lang="ru-RU" sz="2000" dirty="0" smtClean="0"/>
              <a:t>).</a:t>
            </a:r>
            <a:br>
              <a:rPr lang="ru-RU" sz="2000" dirty="0" smtClean="0"/>
            </a:b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20 липня </a:t>
            </a:r>
            <a:r>
              <a:rPr lang="ru-RU" sz="2000" dirty="0" smtClean="0">
                <a:solidFill>
                  <a:srgbClr val="FF0000"/>
                </a:solidFill>
              </a:rPr>
              <a:t>1921р.  </a:t>
            </a:r>
            <a:r>
              <a:rPr lang="ru-RU" sz="2000" dirty="0"/>
              <a:t>Коновалець повернувся до Львова і очолив Начальну Команду УВО. Був активним противником Другого Зимового походу Армії УНР, розуміючи його </a:t>
            </a:r>
            <a:r>
              <a:rPr lang="ru-RU" sz="2000" dirty="0" smtClean="0"/>
              <a:t>безперспективність.</a:t>
            </a:r>
            <a:endParaRPr lang="uk-UA" sz="2000" dirty="0"/>
          </a:p>
        </p:txBody>
      </p:sp>
      <p:sp>
        <p:nvSpPr>
          <p:cNvPr id="3" name="Прямокутник 2"/>
          <p:cNvSpPr/>
          <p:nvPr/>
        </p:nvSpPr>
        <p:spPr>
          <a:xfrm>
            <a:off x="1835696" y="261610"/>
            <a:ext cx="4943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</a:rPr>
              <a:t>Розбудова української  армії</a:t>
            </a:r>
          </a:p>
        </p:txBody>
      </p:sp>
    </p:spTree>
    <p:extLst>
      <p:ext uri="{BB962C8B-B14F-4D97-AF65-F5344CB8AC3E}">
        <p14:creationId xmlns:p14="http://schemas.microsoft.com/office/powerpoint/2010/main" val="354642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21" y="4138334"/>
            <a:ext cx="3340112" cy="2401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38334"/>
            <a:ext cx="3375112" cy="2394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21" y="1628800"/>
            <a:ext cx="3340111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3353367" y="62535"/>
            <a:ext cx="2076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rgbClr val="FF0000"/>
                </a:solidFill>
              </a:rPr>
              <a:t>Еміграція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-1016" y="64941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Із грудня 1922 року Коновалець мусив жити в еміграції у Чехо-Словаччині, Німеччині, Швейцарії та Італії.</a:t>
            </a:r>
            <a:endParaRPr lang="uk-UA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375112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76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">
  <a:themeElements>
    <a:clrScheme name="Повітряний поті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Базова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955</TotalTime>
  <Words>390</Words>
  <Application>Microsoft Office PowerPoint</Application>
  <PresentationFormat>Екран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Базова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Фізика 8-клас</dc:title>
  <dc:creator>user</dc:creator>
  <cp:lastModifiedBy>user</cp:lastModifiedBy>
  <cp:revision>28</cp:revision>
  <dcterms:created xsi:type="dcterms:W3CDTF">2011-09-22T08:51:47Z</dcterms:created>
  <dcterms:modified xsi:type="dcterms:W3CDTF">2013-10-06T15:49:03Z</dcterms:modified>
</cp:coreProperties>
</file>