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1%D0%BA%D0%BE%D1%80%D0%BE%D0%BF%D0%B0%D0%B4%D1%81%D1%8C%D0%BA%D0%B8%D0%B9_%D0%9F%D0%B0%D0%B2%D0%BB%D0%BE_%D0%9F%D0%B5%D1%82%D1%80%D0%BE%D0%B2%D0%B8%D1%87" TargetMode="External"/><Relationship Id="rId2" Type="http://schemas.openxmlformats.org/officeDocument/2006/relationships/hyperlink" Target="http://uk.wikipedia.org/wiki/%D0%93%D0%B5%D1%82%D1%8C%D0%BC%D0%B0%D0%BD%D0%B0%D1%82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18" TargetMode="External"/><Relationship Id="rId3" Type="http://schemas.openxmlformats.org/officeDocument/2006/relationships/hyperlink" Target="http://uk.wikipedia.org/wiki/%D0%9D%D1%96%D0%BC%D0%B5%D1%86%D1%8C%D0%BA%D0%B0_%D1%96%D0%BC%D0%BF%D0%B5%D1%80%D1%96%D1%8F" TargetMode="External"/><Relationship Id="rId7" Type="http://schemas.openxmlformats.org/officeDocument/2006/relationships/hyperlink" Target="http://uk.wikipedia.org/wiki/27_%D1%81%D1%96%D1%87%D0%BD%D1%8F" TargetMode="External"/><Relationship Id="rId12" Type="http://schemas.openxmlformats.org/officeDocument/2006/relationships/hyperlink" Target="http://uk.wikipedia.org/wiki/%D0%9F%D0%B5%D1%80%D1%88%D0%B0_%D1%81%D0%B2%D1%96%D1%82%D0%BE%D0%B2%D0%B0_%D0%B2%D1%96%D0%B9%D0%BD%D0%B0" TargetMode="External"/><Relationship Id="rId2" Type="http://schemas.openxmlformats.org/officeDocument/2006/relationships/hyperlink" Target="http://uk.wikipedia.org/wiki/%D0%A3%D0%BA%D1%80%D0%B0%D1%97%D0%BD%D1%81%D1%8C%D0%BA%D0%B0_%D0%9D%D0%B0%D1%80%D0%BE%D0%B4%D0%BD%D0%B0_%D0%A0%D0%B5%D1%81%D0%BF%D1%83%D0%B1%D0%BB%D1%96%D0%BA%D0%B0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uk.wikipedia.org/wiki/%D0%A2%D1%80%D0%B5%D1%82%D1%94_%D0%91%D0%BE%D0%BB%D0%B3%D0%B0%D1%80%D1%81%D1%8C%D0%BA%D0%B5_%D1%86%D0%B0%D1%80%D1%81%D1%82%D0%B2%D0%BE" TargetMode="External"/><Relationship Id="rId11" Type="http://schemas.openxmlformats.org/officeDocument/2006/relationships/hyperlink" Target="http://uk.wikipedia.org/wiki/%D0%A0%D0%A0%D0%A4%D0%A1%D0%A0" TargetMode="External"/><Relationship Id="rId5" Type="http://schemas.openxmlformats.org/officeDocument/2006/relationships/hyperlink" Target="http://uk.wikipedia.org/wiki/%D0%9E%D1%81%D0%BC%D0%B0%D0%BD%D1%81%D1%8C%D0%BA%D0%B0_%D1%96%D0%BC%D0%BF%D0%B5%D1%80%D1%96%D1%8F" TargetMode="External"/><Relationship Id="rId10" Type="http://schemas.openxmlformats.org/officeDocument/2006/relationships/hyperlink" Target="http://uk.wikipedia.org/wiki/%D0%91%D0%B5%D1%80%D0%B5%D1%81%D1%82%D0%B5%D0%B9%D1%81%D1%8C%D0%BA%D0%B8%D0%B9_%D0%BC%D0%B8%D1%80_%283_%D0%B1%D0%B5%D1%80%D0%B5%D0%B7%D0%BD%D1%8F_1918%29" TargetMode="External"/><Relationship Id="rId4" Type="http://schemas.openxmlformats.org/officeDocument/2006/relationships/hyperlink" Target="http://uk.wikipedia.org/wiki/%D0%90%D0%B2%D1%81%D1%82%D1%80%D0%BE-%D0%A3%D0%B3%D0%BE%D1%80%D1%89%D0%B8%D0%BD%D0%B0" TargetMode="External"/><Relationship Id="rId9" Type="http://schemas.openxmlformats.org/officeDocument/2006/relationships/hyperlink" Target="http://uk.wikipedia.org/wiki/%D0%91%D0%B5%D1%80%D0%B5%D1%81%D1%82%D1%8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White_stripes3.sv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2071678"/>
            <a:ext cx="6000792" cy="1472184"/>
          </a:xfrm>
        </p:spPr>
        <p:txBody>
          <a:bodyPr>
            <a:normAutofit/>
          </a:bodyPr>
          <a:lstStyle/>
          <a:p>
            <a:r>
              <a:rPr lang="uk-UA" sz="6000" dirty="0" smtClean="0"/>
              <a:t>Брестський мир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785794"/>
            <a:ext cx="7406640" cy="175260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Презентація на тему: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643570" y="5786454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Виконала: </a:t>
            </a:r>
            <a:r>
              <a:rPr lang="uk-UA" dirty="0" err="1" smtClean="0"/>
              <a:t>Громович</a:t>
            </a:r>
            <a:r>
              <a:rPr lang="uk-UA" dirty="0" smtClean="0"/>
              <a:t> Уляна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2285992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Договір від 9 лютого 1918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р. врятував Україну від поглинення більшовицькою Росією. Неспроможність УЦР виконувати в повному обсязі господарські статті договору призвели до наростання суперечностей між УЦР і австро-німецьким командуванням в Україні, відтак до падіння демократичної УНР і появи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2" tooltip="Гетьманат"/>
              </a:rPr>
              <a:t>гетьманського уряду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3" tooltip="Скоропадський Павло Петрович"/>
              </a:rPr>
              <a:t>П.Скоропадського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3108" y="785794"/>
            <a:ext cx="36404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наслідки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97370" y="2967335"/>
            <a:ext cx="55515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/>
                <a:solidFill>
                  <a:schemeClr val="accent3"/>
                </a:solidFill>
                <a:effectLst/>
              </a:rPr>
              <a:t>Дякую за увагу!!!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vi-VN" sz="2400" b="1" dirty="0" smtClean="0"/>
              <a:t>Брест-Лито́вський ми́рний договір</a:t>
            </a:r>
            <a:r>
              <a:rPr lang="vi-VN" sz="2400" dirty="0" smtClean="0"/>
              <a:t> </a:t>
            </a:r>
            <a:r>
              <a:rPr lang="vi-VN" sz="2400" dirty="0" smtClean="0">
                <a:solidFill>
                  <a:schemeClr val="tx1"/>
                </a:solidFill>
              </a:rPr>
              <a:t>— мирна угода між </a:t>
            </a:r>
            <a:r>
              <a:rPr lang="vi-VN" sz="2400" dirty="0" smtClean="0">
                <a:solidFill>
                  <a:schemeClr val="tx1"/>
                </a:solidFill>
                <a:hlinkClick r:id="rId2" tooltip="Українська Народна Республіка"/>
              </a:rPr>
              <a:t>Українською Народною Республікою</a:t>
            </a:r>
            <a:r>
              <a:rPr lang="vi-VN" sz="2400" dirty="0" smtClean="0">
                <a:solidFill>
                  <a:schemeClr val="tx1"/>
                </a:solidFill>
              </a:rPr>
              <a:t> з одного боку та </a:t>
            </a:r>
            <a:r>
              <a:rPr lang="vi-VN" sz="2400" dirty="0" smtClean="0">
                <a:solidFill>
                  <a:schemeClr val="tx1"/>
                </a:solidFill>
                <a:hlinkClick r:id="rId3" tooltip="Німецька імперія"/>
              </a:rPr>
              <a:t>Німеччиною</a:t>
            </a:r>
            <a:r>
              <a:rPr lang="vi-VN" sz="2400" dirty="0" smtClean="0">
                <a:solidFill>
                  <a:schemeClr val="tx1"/>
                </a:solidFill>
              </a:rPr>
              <a:t>, </a:t>
            </a:r>
            <a:r>
              <a:rPr lang="vi-VN" sz="2400" dirty="0" smtClean="0">
                <a:solidFill>
                  <a:schemeClr val="tx1"/>
                </a:solidFill>
                <a:hlinkClick r:id="rId4" tooltip="Австро-Угорщина"/>
              </a:rPr>
              <a:t>Австро-Угорщиною</a:t>
            </a:r>
            <a:r>
              <a:rPr lang="vi-VN" sz="2400" dirty="0" smtClean="0">
                <a:solidFill>
                  <a:schemeClr val="tx1"/>
                </a:solidFill>
              </a:rPr>
              <a:t>, </a:t>
            </a:r>
            <a:r>
              <a:rPr lang="vi-VN" sz="2400" dirty="0" smtClean="0">
                <a:solidFill>
                  <a:schemeClr val="tx1"/>
                </a:solidFill>
                <a:hlinkClick r:id="rId5" tooltip="Османська імперія"/>
              </a:rPr>
              <a:t>Туреччиною</a:t>
            </a:r>
            <a:r>
              <a:rPr lang="vi-VN" sz="2400" dirty="0" smtClean="0">
                <a:solidFill>
                  <a:schemeClr val="tx1"/>
                </a:solidFill>
              </a:rPr>
              <a:t> і </a:t>
            </a:r>
            <a:r>
              <a:rPr lang="vi-VN" sz="2400" dirty="0" smtClean="0">
                <a:solidFill>
                  <a:schemeClr val="tx1"/>
                </a:solidFill>
                <a:hlinkClick r:id="rId6" tooltip="Третє Болгарське царство"/>
              </a:rPr>
              <a:t>Болгарією</a:t>
            </a:r>
            <a:r>
              <a:rPr lang="vi-VN" sz="2400" dirty="0" smtClean="0">
                <a:solidFill>
                  <a:schemeClr val="tx1"/>
                </a:solidFill>
              </a:rPr>
              <a:t> з другого, підписаний </a:t>
            </a:r>
            <a:r>
              <a:rPr lang="vi-VN" sz="2400" dirty="0" smtClean="0">
                <a:solidFill>
                  <a:schemeClr val="tx1"/>
                </a:solidFill>
                <a:hlinkClick r:id="rId7" tooltip="27 січня"/>
              </a:rPr>
              <a:t>27 січня</a:t>
            </a:r>
            <a:r>
              <a:rPr lang="vi-VN" sz="2400" dirty="0" smtClean="0">
                <a:solidFill>
                  <a:schemeClr val="tx1"/>
                </a:solidFill>
              </a:rPr>
              <a:t> (9 лютого) </a:t>
            </a:r>
            <a:r>
              <a:rPr lang="vi-VN" sz="2400" dirty="0" smtClean="0">
                <a:solidFill>
                  <a:schemeClr val="tx1"/>
                </a:solidFill>
                <a:hlinkClick r:id="rId8" tooltip="1918"/>
              </a:rPr>
              <a:t>1918</a:t>
            </a:r>
            <a:r>
              <a:rPr lang="vi-VN" sz="2400" dirty="0" smtClean="0">
                <a:solidFill>
                  <a:schemeClr val="tx1"/>
                </a:solidFill>
              </a:rPr>
              <a:t> у </a:t>
            </a:r>
            <a:r>
              <a:rPr lang="vi-VN" sz="2400" dirty="0" smtClean="0">
                <a:solidFill>
                  <a:schemeClr val="tx1"/>
                </a:solidFill>
                <a:hlinkClick r:id="rId9" tooltip="Берестя"/>
              </a:rPr>
              <a:t>Бересті</a:t>
            </a:r>
            <a:r>
              <a:rPr lang="vi-VN" sz="2400" dirty="0" smtClean="0">
                <a:solidFill>
                  <a:schemeClr val="tx1"/>
                </a:solidFill>
              </a:rPr>
              <a:t> (Бресті, Брест-Литовську); перший мирний договір у Першій світовій війні 1914-18. Став наслідком одного з етапів переговорів у Брест-Литовську, загальним підсумком яких був </a:t>
            </a:r>
            <a:r>
              <a:rPr lang="vi-VN" sz="2400" dirty="0" smtClean="0">
                <a:solidFill>
                  <a:schemeClr val="tx1"/>
                </a:solidFill>
                <a:hlinkClick r:id="rId10" tooltip="Берестейський мир (3 березня 1918)"/>
              </a:rPr>
              <a:t>вихід</a:t>
            </a:r>
            <a:r>
              <a:rPr lang="vi-VN" sz="2400" dirty="0" smtClean="0">
                <a:solidFill>
                  <a:schemeClr val="tx1"/>
                </a:solidFill>
              </a:rPr>
              <a:t> </a:t>
            </a:r>
            <a:r>
              <a:rPr lang="vi-VN" sz="2400" dirty="0" smtClean="0">
                <a:solidFill>
                  <a:schemeClr val="tx1"/>
                </a:solidFill>
                <a:hlinkClick r:id="rId11" tooltip="РРФСР"/>
              </a:rPr>
              <a:t>Росії</a:t>
            </a:r>
            <a:r>
              <a:rPr lang="vi-VN" sz="2400" dirty="0" smtClean="0">
                <a:solidFill>
                  <a:schemeClr val="tx1"/>
                </a:solidFill>
              </a:rPr>
              <a:t> з </a:t>
            </a:r>
            <a:r>
              <a:rPr lang="vi-VN" sz="2400" dirty="0" smtClean="0">
                <a:solidFill>
                  <a:schemeClr val="tx1"/>
                </a:solidFill>
                <a:hlinkClick r:id="rId12" tooltip="Перша світова війна"/>
              </a:rPr>
              <a:t>Першої світової війни</a:t>
            </a:r>
            <a:r>
              <a:rPr lang="vi-VN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8516504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2643182"/>
            <a:ext cx="3879715" cy="4025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571472" y="642918"/>
            <a:ext cx="77153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/>
              <a:t>Згідно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Брестським</a:t>
            </a:r>
            <a:r>
              <a:rPr lang="ru-RU" sz="2000" b="1" dirty="0" smtClean="0"/>
              <a:t> миром </a:t>
            </a:r>
            <a:r>
              <a:rPr lang="ru-RU" sz="2000" b="1" dirty="0" err="1" smtClean="0"/>
              <a:t>усі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чотири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держави</a:t>
            </a:r>
            <a:r>
              <a:rPr lang="ru-RU" sz="2000" b="1" dirty="0" smtClean="0"/>
              <a:t> центрального блоку </a:t>
            </a:r>
            <a:r>
              <a:rPr lang="ru-RU" sz="2000" b="1" dirty="0" err="1" smtClean="0"/>
              <a:t>визнали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незалежність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самостійність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України</a:t>
            </a:r>
            <a:r>
              <a:rPr lang="ru-RU" sz="2000" b="1" dirty="0" smtClean="0"/>
              <a:t>, яка стала </a:t>
            </a:r>
            <a:r>
              <a:rPr lang="ru-RU" sz="2000" b="1" dirty="0" err="1" smtClean="0"/>
              <a:t>повнокровним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суб'єктом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міжнародного</a:t>
            </a:r>
            <a:r>
              <a:rPr lang="ru-RU" sz="2000" b="1" dirty="0" smtClean="0"/>
              <a:t> права. </a:t>
            </a:r>
            <a:r>
              <a:rPr lang="ru-RU" sz="2000" b="1" dirty="0" err="1" smtClean="0"/>
              <a:t>Західні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межі</a:t>
            </a:r>
            <a:r>
              <a:rPr lang="ru-RU" sz="2000" b="1" dirty="0" smtClean="0"/>
              <a:t> УНР </a:t>
            </a:r>
            <a:r>
              <a:rPr lang="ru-RU" sz="2000" b="1" dirty="0" err="1" smtClean="0"/>
              <a:t>було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встановлено</a:t>
            </a:r>
            <a:r>
              <a:rPr lang="ru-RU" sz="2000" b="1" dirty="0" smtClean="0"/>
              <a:t> по </a:t>
            </a:r>
            <a:r>
              <a:rPr lang="ru-RU" sz="2000" b="1" dirty="0" err="1" smtClean="0"/>
              <a:t>довоєнних</a:t>
            </a:r>
            <a:r>
              <a:rPr lang="ru-RU" sz="2000" b="1" dirty="0" smtClean="0"/>
              <a:t> кордонах </a:t>
            </a:r>
            <a:r>
              <a:rPr lang="ru-RU" sz="2000" b="1" dirty="0" err="1" smtClean="0"/>
              <a:t>Росії</a:t>
            </a:r>
            <a:r>
              <a:rPr lang="ru-RU" sz="2000" b="1" dirty="0" smtClean="0"/>
              <a:t> та </a:t>
            </a:r>
            <a:r>
              <a:rPr lang="ru-RU" sz="2000" b="1" dirty="0" err="1" smtClean="0"/>
              <a:t>Австро-Угорщини</a:t>
            </a:r>
            <a:r>
              <a:rPr lang="ru-RU" sz="2000" b="1" dirty="0" smtClean="0"/>
              <a:t>. Кордон </a:t>
            </a:r>
            <a:r>
              <a:rPr lang="ru-RU" sz="2000" b="1" dirty="0" err="1" smtClean="0"/>
              <a:t>з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Польщею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дещо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згодом</a:t>
            </a:r>
            <a:r>
              <a:rPr lang="ru-RU" sz="2000" b="1" dirty="0" smtClean="0"/>
              <a:t> мала </a:t>
            </a:r>
            <a:r>
              <a:rPr lang="ru-RU" sz="2000" b="1" dirty="0" err="1" smtClean="0"/>
              <a:t>визначити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спеціальна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змішана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комісія</a:t>
            </a:r>
            <a:r>
              <a:rPr lang="ru-RU" sz="2000" b="1" dirty="0" smtClean="0"/>
              <a:t> «на </a:t>
            </a:r>
            <a:r>
              <a:rPr lang="ru-RU" sz="2000" b="1" dirty="0" err="1" smtClean="0"/>
              <a:t>основі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етнографічних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відносин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бажань</a:t>
            </a:r>
            <a:r>
              <a:rPr lang="ru-RU" sz="2000" b="1" dirty="0" smtClean="0"/>
              <a:t> людности». </a:t>
            </a:r>
            <a:endParaRPr lang="ru-RU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000108"/>
            <a:ext cx="77153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За </a:t>
            </a:r>
            <a:r>
              <a:rPr lang="ru-RU" sz="2400" b="1" dirty="0" err="1" smtClean="0"/>
              <a:t>збройну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допомогу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Німеччини</a:t>
            </a:r>
            <a:r>
              <a:rPr lang="ru-RU" sz="2400" b="1" dirty="0" smtClean="0"/>
              <a:t> та </a:t>
            </a:r>
            <a:r>
              <a:rPr lang="ru-RU" sz="2400" b="1" dirty="0" err="1" smtClean="0"/>
              <a:t>Австро-Угорщини</a:t>
            </a:r>
            <a:r>
              <a:rPr lang="ru-RU" sz="2400" b="1" dirty="0" smtClean="0"/>
              <a:t> в </a:t>
            </a:r>
            <a:r>
              <a:rPr lang="ru-RU" sz="2400" b="1" dirty="0" err="1" smtClean="0"/>
              <a:t>боротьбі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агресії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Радянської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Росії</a:t>
            </a:r>
            <a:r>
              <a:rPr lang="ru-RU" sz="2400" b="1" dirty="0" smtClean="0"/>
              <a:t> УНР </a:t>
            </a:r>
            <a:r>
              <a:rPr lang="ru-RU" sz="2400" b="1" dirty="0" err="1" smtClean="0"/>
              <a:t>зобов'язувалася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поставити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їм</a:t>
            </a:r>
            <a:r>
              <a:rPr lang="ru-RU" sz="2400" b="1" dirty="0" smtClean="0"/>
              <a:t> до </a:t>
            </a:r>
            <a:r>
              <a:rPr lang="ru-RU" sz="2400" b="1" dirty="0" err="1" smtClean="0"/>
              <a:t>липня</a:t>
            </a:r>
            <a:r>
              <a:rPr lang="ru-RU" sz="2400" b="1" dirty="0" smtClean="0"/>
              <a:t> 1918 р. </a:t>
            </a:r>
            <a:r>
              <a:rPr lang="ru-RU" sz="2400" b="1" dirty="0" err="1" smtClean="0"/>
              <a:t>значну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кількість</a:t>
            </a:r>
            <a:r>
              <a:rPr lang="ru-RU" sz="2400" b="1" dirty="0" smtClean="0"/>
              <a:t> «</a:t>
            </a:r>
            <a:r>
              <a:rPr lang="ru-RU" sz="2400" b="1" dirty="0" err="1" smtClean="0"/>
              <a:t>хліборобських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промислових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лишок</a:t>
            </a:r>
            <a:r>
              <a:rPr lang="ru-RU" sz="2400" b="1" dirty="0" smtClean="0"/>
              <a:t>», </a:t>
            </a:r>
            <a:r>
              <a:rPr lang="ru-RU" sz="2400" b="1" dirty="0" err="1" smtClean="0"/>
              <a:t>зокрема</a:t>
            </a:r>
            <a:r>
              <a:rPr lang="ru-RU" sz="2400" b="1" dirty="0" smtClean="0"/>
              <a:t> 1 млн. т </a:t>
            </a:r>
            <a:r>
              <a:rPr lang="ru-RU" sz="2400" b="1" dirty="0" err="1" smtClean="0"/>
              <a:t>збіжжя</a:t>
            </a:r>
            <a:r>
              <a:rPr lang="ru-RU" sz="2400" b="1" dirty="0" smtClean="0"/>
              <a:t>, круп, </a:t>
            </a:r>
            <a:r>
              <a:rPr lang="ru-RU" sz="2400" b="1" dirty="0" err="1" smtClean="0"/>
              <a:t>м'яса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Інші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пункти</a:t>
            </a:r>
            <a:r>
              <a:rPr lang="ru-RU" sz="2400" b="1" dirty="0" smtClean="0"/>
              <a:t> договору </a:t>
            </a:r>
            <a:r>
              <a:rPr lang="ru-RU" sz="2400" b="1" dirty="0" err="1" smtClean="0"/>
              <a:t>встановлювали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дипломатичні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відносини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між</a:t>
            </a:r>
            <a:r>
              <a:rPr lang="ru-RU" sz="2400" b="1" dirty="0" smtClean="0"/>
              <a:t> молодою УНР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державами центрального блоку, </a:t>
            </a:r>
            <a:r>
              <a:rPr lang="ru-RU" sz="2400" b="1" dirty="0" err="1" smtClean="0"/>
              <a:t>регулювали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обмін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військовополоненими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повернення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інтернованих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цивільних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осіб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Сторони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взаємно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відмовлялися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від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сплати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контрибуцій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857232"/>
            <a:ext cx="671515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/>
              <a:t>Окрему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таємну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статтю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Брестського</a:t>
            </a:r>
            <a:r>
              <a:rPr lang="ru-RU" sz="2400" b="1" dirty="0" smtClean="0"/>
              <a:t> миру </a:t>
            </a:r>
            <a:r>
              <a:rPr lang="ru-RU" sz="2400" b="1" dirty="0" err="1" smtClean="0"/>
              <a:t>було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укладено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між</a:t>
            </a:r>
            <a:r>
              <a:rPr lang="ru-RU" sz="2400" b="1" dirty="0" smtClean="0"/>
              <a:t> УНР та </a:t>
            </a:r>
            <a:r>
              <a:rPr lang="ru-RU" sz="2400" b="1" dirty="0" err="1" smtClean="0"/>
              <a:t>Австро-Угорщиною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Остання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зобов'язувалася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поділити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Галичину</a:t>
            </a:r>
            <a:r>
              <a:rPr lang="ru-RU" sz="2400" b="1" dirty="0" smtClean="0"/>
              <a:t> на </a:t>
            </a:r>
            <a:r>
              <a:rPr lang="ru-RU" sz="2400" b="1" dirty="0" err="1" smtClean="0"/>
              <a:t>польську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українську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частини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об'єднати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українську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Галичину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Буковиною</a:t>
            </a:r>
            <a:r>
              <a:rPr lang="ru-RU" sz="2400" b="1" dirty="0" smtClean="0"/>
              <a:t> в один «</a:t>
            </a:r>
            <a:r>
              <a:rPr lang="ru-RU" sz="2400" b="1" dirty="0" err="1" smtClean="0"/>
              <a:t>коронний</a:t>
            </a:r>
            <a:r>
              <a:rPr lang="ru-RU" sz="2400" b="1" dirty="0" smtClean="0"/>
              <a:t> край». </a:t>
            </a:r>
            <a:r>
              <a:rPr lang="ru-RU" sz="2400" b="1" dirty="0" err="1" smtClean="0"/>
              <a:t>Проте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згодом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Австро-Угорщина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анулювала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цю</a:t>
            </a:r>
            <a:r>
              <a:rPr lang="ru-RU" sz="2400" b="1" dirty="0" smtClean="0"/>
              <a:t> угоду.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74345"/>
            <a:ext cx="814393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err="1" smtClean="0"/>
              <a:t>Підписання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Брестського</a:t>
            </a:r>
            <a:r>
              <a:rPr lang="ru-RU" sz="2400" dirty="0" smtClean="0"/>
              <a:t> миру застало уряд УНР на </a:t>
            </a:r>
            <a:r>
              <a:rPr lang="ru-RU" sz="2400" dirty="0" err="1" smtClean="0"/>
              <a:t>Волині</a:t>
            </a:r>
            <a:r>
              <a:rPr lang="ru-RU" sz="2400" dirty="0" smtClean="0"/>
              <a:t>, яку </a:t>
            </a:r>
            <a:r>
              <a:rPr lang="ru-RU" sz="2400" dirty="0" err="1" smtClean="0"/>
              <a:t>українські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війська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визволяли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більшовицьких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інтервентів</a:t>
            </a:r>
            <a:r>
              <a:rPr lang="ru-RU" sz="2400" dirty="0" smtClean="0"/>
              <a:t>. </a:t>
            </a:r>
            <a:r>
              <a:rPr lang="ru-RU" sz="2400" dirty="0" err="1" smtClean="0"/>
              <a:t>Центральній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Раді</a:t>
            </a:r>
            <a:r>
              <a:rPr lang="ru-RU" sz="2400" dirty="0" smtClean="0"/>
              <a:t> </a:t>
            </a:r>
            <a:r>
              <a:rPr lang="ru-RU" sz="2400" dirty="0" err="1" smtClean="0"/>
              <a:t>необхідна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була</a:t>
            </a:r>
            <a:r>
              <a:rPr lang="ru-RU" sz="2400" dirty="0" smtClean="0"/>
              <a:t> </a:t>
            </a:r>
            <a:r>
              <a:rPr lang="ru-RU" sz="2400" dirty="0" err="1" smtClean="0"/>
              <a:t>військова</a:t>
            </a:r>
            <a:r>
              <a:rPr lang="ru-RU" sz="2400" dirty="0" smtClean="0"/>
              <a:t> </a:t>
            </a:r>
            <a:r>
              <a:rPr lang="ru-RU" sz="2400" dirty="0" err="1" smtClean="0"/>
              <a:t>допомога</a:t>
            </a:r>
            <a:r>
              <a:rPr lang="ru-RU" sz="2400" dirty="0" smtClean="0"/>
              <a:t> </a:t>
            </a:r>
            <a:r>
              <a:rPr lang="ru-RU" sz="2400" dirty="0" err="1" smtClean="0"/>
              <a:t>Німеччини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Австро-Угорщини</a:t>
            </a:r>
            <a:r>
              <a:rPr lang="ru-RU" sz="2400" dirty="0" smtClean="0"/>
              <a:t>. 12 лютого 1918 р. уряд </a:t>
            </a:r>
            <a:r>
              <a:rPr lang="ru-RU" sz="2400" dirty="0" err="1" smtClean="0"/>
              <a:t>звернувся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відповідним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проханням</a:t>
            </a:r>
            <a:r>
              <a:rPr lang="ru-RU" sz="2400" dirty="0" smtClean="0"/>
              <a:t> до </a:t>
            </a:r>
            <a:r>
              <a:rPr lang="ru-RU" sz="2400" dirty="0" err="1" smtClean="0"/>
              <a:t>цих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країн</a:t>
            </a:r>
            <a:r>
              <a:rPr lang="ru-RU" sz="2400" dirty="0" smtClean="0"/>
              <a:t>. Через </a:t>
            </a:r>
            <a:r>
              <a:rPr lang="ru-RU" sz="2400" dirty="0" err="1" smtClean="0"/>
              <a:t>кілька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днів</a:t>
            </a:r>
            <a:r>
              <a:rPr lang="ru-RU" sz="2400" dirty="0" smtClean="0"/>
              <a:t> на </a:t>
            </a:r>
            <a:r>
              <a:rPr lang="ru-RU" sz="2400" dirty="0" err="1" smtClean="0"/>
              <a:t>територію</a:t>
            </a:r>
            <a:r>
              <a:rPr lang="ru-RU" sz="2400" dirty="0" smtClean="0"/>
              <a:t> УНР </a:t>
            </a:r>
            <a:r>
              <a:rPr lang="ru-RU" sz="2400" dirty="0" err="1" smtClean="0"/>
              <a:t>увійшла</a:t>
            </a:r>
            <a:r>
              <a:rPr lang="ru-RU" sz="2400" dirty="0" smtClean="0"/>
              <a:t> </a:t>
            </a:r>
            <a:r>
              <a:rPr lang="ru-RU" sz="2400" dirty="0" err="1" smtClean="0"/>
              <a:t>могутня</a:t>
            </a:r>
            <a:r>
              <a:rPr lang="ru-RU" sz="2400" dirty="0" smtClean="0"/>
              <a:t> </a:t>
            </a:r>
            <a:r>
              <a:rPr lang="ru-RU" sz="2400" dirty="0" err="1" smtClean="0"/>
              <a:t>австро-німецька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армія</a:t>
            </a:r>
            <a:r>
              <a:rPr lang="ru-RU" sz="2400" dirty="0" smtClean="0"/>
              <a:t> — </a:t>
            </a:r>
            <a:r>
              <a:rPr lang="ru-RU" sz="2400" dirty="0" err="1" smtClean="0"/>
              <a:t>понад</a:t>
            </a:r>
            <a:r>
              <a:rPr lang="ru-RU" sz="2400" dirty="0" smtClean="0"/>
              <a:t> 450 тис. </a:t>
            </a:r>
            <a:r>
              <a:rPr lang="ru-RU" sz="2400" dirty="0" err="1" smtClean="0"/>
              <a:t>чол</a:t>
            </a:r>
            <a:r>
              <a:rPr lang="ru-RU" sz="2400" dirty="0" smtClean="0"/>
              <a:t>.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надало</a:t>
            </a:r>
            <a:r>
              <a:rPr lang="ru-RU" sz="2400" dirty="0" smtClean="0"/>
              <a:t> </a:t>
            </a:r>
            <a:r>
              <a:rPr lang="ru-RU" sz="2400" dirty="0" err="1" smtClean="0"/>
              <a:t>австро-німецькій</a:t>
            </a:r>
            <a:r>
              <a:rPr lang="ru-RU" sz="2400" dirty="0" smtClean="0"/>
              <a:t> </a:t>
            </a:r>
            <a:r>
              <a:rPr lang="ru-RU" sz="2400" dirty="0" err="1" smtClean="0"/>
              <a:t>допомозі</a:t>
            </a:r>
            <a:r>
              <a:rPr lang="ru-RU" sz="2400" dirty="0" smtClean="0"/>
              <a:t> характер </a:t>
            </a:r>
            <a:r>
              <a:rPr lang="ru-RU" sz="2400" dirty="0" err="1" smtClean="0"/>
              <a:t>окупації</a:t>
            </a:r>
            <a:r>
              <a:rPr lang="ru-RU" sz="2400" dirty="0" smtClean="0"/>
              <a:t>. Тим </a:t>
            </a:r>
            <a:r>
              <a:rPr lang="ru-RU" sz="2400" dirty="0" err="1" smtClean="0"/>
              <a:t>більше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українські</a:t>
            </a:r>
            <a:r>
              <a:rPr lang="ru-RU" sz="2400" dirty="0" smtClean="0"/>
              <a:t> </a:t>
            </a:r>
            <a:r>
              <a:rPr lang="ru-RU" sz="2400" dirty="0" err="1" smtClean="0"/>
              <a:t>делегати</a:t>
            </a:r>
            <a:r>
              <a:rPr lang="ru-RU" sz="2400" dirty="0" smtClean="0"/>
              <a:t> на переговорах у </a:t>
            </a:r>
            <a:r>
              <a:rPr lang="ru-RU" sz="2400" dirty="0" err="1" smtClean="0"/>
              <a:t>Бресті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добивалися</a:t>
            </a:r>
            <a:r>
              <a:rPr lang="ru-RU" sz="2400" dirty="0" smtClean="0"/>
              <a:t>,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в УНР </a:t>
            </a:r>
            <a:r>
              <a:rPr lang="ru-RU" sz="2400" dirty="0" err="1" smtClean="0"/>
              <a:t>були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направлені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Українські</a:t>
            </a:r>
            <a:r>
              <a:rPr lang="ru-RU" sz="2400" dirty="0" smtClean="0"/>
              <a:t> </a:t>
            </a:r>
            <a:r>
              <a:rPr lang="ru-RU" sz="2400" dirty="0" err="1" smtClean="0"/>
              <a:t>січові</a:t>
            </a:r>
            <a:r>
              <a:rPr lang="ru-RU" sz="2400" dirty="0" smtClean="0"/>
              <a:t> </a:t>
            </a:r>
            <a:r>
              <a:rPr lang="ru-RU" sz="2400" dirty="0" err="1" smtClean="0"/>
              <a:t>стрільці</a:t>
            </a:r>
            <a:r>
              <a:rPr lang="ru-RU" sz="2400" dirty="0" smtClean="0"/>
              <a:t> та </a:t>
            </a:r>
            <a:r>
              <a:rPr lang="ru-RU" sz="2400" dirty="0" err="1" smtClean="0"/>
              <a:t>частини</a:t>
            </a:r>
            <a:r>
              <a:rPr lang="ru-RU" sz="2400" dirty="0" smtClean="0"/>
              <a:t>, </a:t>
            </a:r>
            <a:r>
              <a:rPr lang="ru-RU" sz="2400" dirty="0" err="1" smtClean="0"/>
              <a:t>сформовані</a:t>
            </a:r>
            <a:r>
              <a:rPr lang="ru-RU" sz="2400" dirty="0" smtClean="0"/>
              <a:t> в </a:t>
            </a:r>
            <a:r>
              <a:rPr lang="ru-RU" sz="2400" dirty="0" err="1" smtClean="0"/>
              <a:t>Австро-Угорщині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Німеччині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військовополонених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українців</a:t>
            </a:r>
            <a:r>
              <a:rPr lang="ru-RU" sz="2400" dirty="0" smtClean="0"/>
              <a:t> (30 тис. </a:t>
            </a:r>
            <a:r>
              <a:rPr lang="ru-RU" sz="2400" dirty="0" err="1" smtClean="0"/>
              <a:t>чол</a:t>
            </a:r>
            <a:r>
              <a:rPr lang="ru-RU" sz="2400" dirty="0" smtClean="0"/>
              <a:t>.). </a:t>
            </a:r>
            <a:r>
              <a:rPr lang="ru-RU" sz="2400" dirty="0" err="1" smtClean="0"/>
              <a:t>Кожен</a:t>
            </a:r>
            <a:r>
              <a:rPr lang="ru-RU" sz="2400" dirty="0" smtClean="0"/>
              <a:t> </a:t>
            </a:r>
            <a:r>
              <a:rPr lang="ru-RU" sz="2400" dirty="0" err="1" smtClean="0"/>
              <a:t>іноземний</a:t>
            </a:r>
            <a:r>
              <a:rPr lang="ru-RU" sz="2400" dirty="0" smtClean="0"/>
              <a:t> солдат,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служив в </a:t>
            </a:r>
            <a:r>
              <a:rPr lang="ru-RU" sz="2400" dirty="0" err="1" smtClean="0"/>
              <a:t>Україні</a:t>
            </a:r>
            <a:r>
              <a:rPr lang="ru-RU" sz="2400" dirty="0" smtClean="0"/>
              <a:t>, </a:t>
            </a:r>
            <a:r>
              <a:rPr lang="ru-RU" sz="2400" dirty="0" err="1" smtClean="0"/>
              <a:t>мав</a:t>
            </a:r>
            <a:r>
              <a:rPr lang="ru-RU" sz="2400" dirty="0" smtClean="0"/>
              <a:t> право </a:t>
            </a:r>
            <a:r>
              <a:rPr lang="ru-RU" sz="2400" dirty="0" err="1" smtClean="0"/>
              <a:t>відправити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батьківщину</a:t>
            </a:r>
            <a:r>
              <a:rPr lang="ru-RU" sz="2400" dirty="0" smtClean="0"/>
              <a:t> </a:t>
            </a:r>
            <a:r>
              <a:rPr lang="ru-RU" sz="2400" dirty="0" err="1" smtClean="0"/>
              <a:t>посилку</a:t>
            </a:r>
            <a:r>
              <a:rPr lang="ru-RU" sz="2400" dirty="0" smtClean="0"/>
              <a:t> вагою 12 </a:t>
            </a:r>
            <a:r>
              <a:rPr lang="ru-RU" sz="2400" dirty="0" err="1" smtClean="0"/>
              <a:t>фунтів</a:t>
            </a:r>
            <a:r>
              <a:rPr lang="ru-RU" sz="24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892971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Українські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війська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допомогою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німецьких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підрозділів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розчистили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більшовиків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шлях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Житомира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Бердичів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березня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1918 р.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ввійшли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Київ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. До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столиці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повернулися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Центральна Рада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уряд В.Голубовича.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Через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кілька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тижнів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Україні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залишилося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жодного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червоноармійця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Німецькі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австро-угорські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війська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зайняли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всю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Україну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Німці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розташувалися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півночі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УНР, 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айстро-угорці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півдні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. Центральна Рада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уряд закликали 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відозвах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український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народ до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спокою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Однак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широкі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верстви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українства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недовір'ям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зустріли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нових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окупантів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0"/>
            <a:ext cx="8501121" cy="6643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 УНР за Брест-Литовським договором)</a:t>
            </a:r>
            <a:endParaRPr kumimoji="0" lang="ru-RU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1505" name="Рисунок 4" descr="Спірні території">
            <a:hlinkClick r:id="rId3" tooltip="&quot;Спірні території&quot;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57200"/>
            <a:ext cx="304800" cy="200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</TotalTime>
  <Words>220</Words>
  <PresentationFormat>Экран (4:3)</PresentationFormat>
  <Paragraphs>14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Брестський мир</vt:lpstr>
      <vt:lpstr>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Брестський мир</dc:title>
  <cp:lastModifiedBy>Admin</cp:lastModifiedBy>
  <cp:revision>3</cp:revision>
  <dcterms:modified xsi:type="dcterms:W3CDTF">2013-02-12T18:32:14Z</dcterms:modified>
</cp:coreProperties>
</file>