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1%D0%BA%D0%BE%D1%80%D0%BE%D0%BF%D0%B0%D0%B4%D1%81%D1%8C%D0%BA%D0%B8%D0%B9_%D0%9F%D0%B0%D0%B2%D0%BB%D0%BE_%D0%9F%D0%B5%D1%82%D1%80%D0%BE%D0%B2%D0%B8%D1%87" TargetMode="External"/><Relationship Id="rId2" Type="http://schemas.openxmlformats.org/officeDocument/2006/relationships/hyperlink" Target="http://uk.wikipedia.org/wiki/%D0%93%D0%B5%D1%82%D1%8C%D0%BC%D0%B0%D0%BD%D0%B0%D1%82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918" TargetMode="External"/><Relationship Id="rId3" Type="http://schemas.openxmlformats.org/officeDocument/2006/relationships/hyperlink" Target="http://uk.wikipedia.org/wiki/%D0%9D%D1%96%D0%BC%D0%B5%D1%86%D1%8C%D0%BA%D0%B0_%D1%96%D0%BC%D0%BF%D0%B5%D1%80%D1%96%D1%8F" TargetMode="External"/><Relationship Id="rId7" Type="http://schemas.openxmlformats.org/officeDocument/2006/relationships/hyperlink" Target="http://uk.wikipedia.org/wiki/27_%D1%81%D1%96%D1%87%D0%BD%D1%8F" TargetMode="External"/><Relationship Id="rId12" Type="http://schemas.openxmlformats.org/officeDocument/2006/relationships/hyperlink" Target="http://uk.wikipedia.org/wiki/%D0%9F%D0%B5%D1%80%D1%88%D0%B0_%D1%81%D0%B2%D1%96%D1%82%D0%BE%D0%B2%D0%B0_%D0%B2%D1%96%D0%B9%D0%BD%D0%B0" TargetMode="External"/><Relationship Id="rId2" Type="http://schemas.openxmlformats.org/officeDocument/2006/relationships/hyperlink" Target="http://uk.wikipedia.org/wiki/%D0%A3%D0%BA%D1%80%D0%B0%D1%97%D0%BD%D1%81%D1%8C%D0%BA%D0%B0_%D0%9D%D0%B0%D1%80%D0%BE%D0%B4%D0%BD%D0%B0_%D0%A0%D0%B5%D1%81%D0%BF%D1%83%D0%B1%D0%BB%D1%96%D0%BA%D0%B0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uk.wikipedia.org/wiki/%D0%A2%D1%80%D0%B5%D1%82%D1%94_%D0%91%D0%BE%D0%BB%D0%B3%D0%B0%D1%80%D1%81%D1%8C%D0%BA%D0%B5_%D1%86%D0%B0%D1%80%D1%81%D1%82%D0%B2%D0%BE" TargetMode="External"/><Relationship Id="rId11" Type="http://schemas.openxmlformats.org/officeDocument/2006/relationships/hyperlink" Target="http://uk.wikipedia.org/wiki/%D0%A0%D0%A0%D0%A4%D0%A1%D0%A0" TargetMode="External"/><Relationship Id="rId5" Type="http://schemas.openxmlformats.org/officeDocument/2006/relationships/hyperlink" Target="http://uk.wikipedia.org/wiki/%D0%9E%D1%81%D0%BC%D0%B0%D0%BD%D1%81%D1%8C%D0%BA%D0%B0_%D1%96%D0%BC%D0%BF%D0%B5%D1%80%D1%96%D1%8F" TargetMode="External"/><Relationship Id="rId10" Type="http://schemas.openxmlformats.org/officeDocument/2006/relationships/hyperlink" Target="http://uk.wikipedia.org/wiki/%D0%91%D0%B5%D1%80%D0%B5%D1%81%D1%82%D0%B5%D0%B9%D1%81%D1%8C%D0%BA%D0%B8%D0%B9_%D0%BC%D0%B8%D1%80_%283_%D0%B1%D0%B5%D1%80%D0%B5%D0%B7%D0%BD%D1%8F_1918%29" TargetMode="External"/><Relationship Id="rId4" Type="http://schemas.openxmlformats.org/officeDocument/2006/relationships/hyperlink" Target="http://uk.wikipedia.org/wiki/%D0%90%D0%B2%D1%81%D1%82%D1%80%D0%BE-%D0%A3%D0%B3%D0%BE%D1%80%D1%89%D0%B8%D0%BD%D0%B0" TargetMode="External"/><Relationship Id="rId9" Type="http://schemas.openxmlformats.org/officeDocument/2006/relationships/hyperlink" Target="http://uk.wikipedia.org/wiki/%D0%91%D0%B5%D1%80%D0%B5%D1%81%D1%82%D1%8F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White_stripes3.sv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2071678"/>
            <a:ext cx="6000792" cy="1472184"/>
          </a:xfrm>
        </p:spPr>
        <p:txBody>
          <a:bodyPr>
            <a:normAutofit/>
          </a:bodyPr>
          <a:lstStyle/>
          <a:p>
            <a:r>
              <a:rPr lang="uk-UA" sz="6000" dirty="0" smtClean="0"/>
              <a:t>Брестський мир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785794"/>
            <a:ext cx="7406640" cy="1752600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Презентація на тему: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643570" y="5786454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Виконала: </a:t>
            </a:r>
            <a:r>
              <a:rPr lang="uk-UA" dirty="0" err="1" smtClean="0"/>
              <a:t>Громович</a:t>
            </a:r>
            <a:r>
              <a:rPr lang="uk-UA" dirty="0" smtClean="0"/>
              <a:t> Уляна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285992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Договір від 9 лютого 1918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р. врятував Україну від поглинення більшовицькою Росією. Неспроможність УЦР виконувати в повному обсязі господарські статті договору призвели до наростання суперечностей між УЦР і австро-німецьким командуванням в Україні, відтак до падіння демократичної УНР і появи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2" tooltip="Гетьманат"/>
              </a:rPr>
              <a:t>гетьманського уряду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Скоропадський Павло Петрович"/>
              </a:rPr>
              <a:t>П.Скоропадського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3108" y="785794"/>
            <a:ext cx="36404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наслідки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97370" y="2967335"/>
            <a:ext cx="55515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uk-UA" sz="5400" b="1" cap="none" spc="0" dirty="0" smtClean="0">
                <a:ln/>
                <a:solidFill>
                  <a:schemeClr val="accent3"/>
                </a:solidFill>
                <a:effectLst/>
              </a:rPr>
              <a:t>Дякую за увагу!!!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vi-VN" sz="2400" b="1" dirty="0" smtClean="0"/>
              <a:t>Брест-Лито́вський ми́рний договір</a:t>
            </a:r>
            <a:r>
              <a:rPr lang="vi-VN" sz="2400" dirty="0" smtClean="0"/>
              <a:t> </a:t>
            </a:r>
            <a:r>
              <a:rPr lang="vi-VN" sz="2400" dirty="0" smtClean="0">
                <a:solidFill>
                  <a:schemeClr val="tx1"/>
                </a:solidFill>
              </a:rPr>
              <a:t>— мирна угода між </a:t>
            </a:r>
            <a:r>
              <a:rPr lang="vi-VN" sz="2400" dirty="0" smtClean="0">
                <a:solidFill>
                  <a:schemeClr val="tx1"/>
                </a:solidFill>
                <a:hlinkClick r:id="rId2" tooltip="Українська Народна Республіка"/>
              </a:rPr>
              <a:t>Українською Народною Республікою</a:t>
            </a:r>
            <a:r>
              <a:rPr lang="vi-VN" sz="2400" dirty="0" smtClean="0">
                <a:solidFill>
                  <a:schemeClr val="tx1"/>
                </a:solidFill>
              </a:rPr>
              <a:t> з одного боку та </a:t>
            </a:r>
            <a:r>
              <a:rPr lang="vi-VN" sz="2400" dirty="0" smtClean="0">
                <a:solidFill>
                  <a:schemeClr val="tx1"/>
                </a:solidFill>
                <a:hlinkClick r:id="rId3" tooltip="Німецька імперія"/>
              </a:rPr>
              <a:t>Німеччиною</a:t>
            </a:r>
            <a:r>
              <a:rPr lang="vi-VN" sz="2400" dirty="0" smtClean="0">
                <a:solidFill>
                  <a:schemeClr val="tx1"/>
                </a:solidFill>
              </a:rPr>
              <a:t>, </a:t>
            </a:r>
            <a:r>
              <a:rPr lang="vi-VN" sz="2400" dirty="0" smtClean="0">
                <a:solidFill>
                  <a:schemeClr val="tx1"/>
                </a:solidFill>
                <a:hlinkClick r:id="rId4" tooltip="Австро-Угорщина"/>
              </a:rPr>
              <a:t>Австро-Угорщиною</a:t>
            </a:r>
            <a:r>
              <a:rPr lang="vi-VN" sz="2400" dirty="0" smtClean="0">
                <a:solidFill>
                  <a:schemeClr val="tx1"/>
                </a:solidFill>
              </a:rPr>
              <a:t>, </a:t>
            </a:r>
            <a:r>
              <a:rPr lang="vi-VN" sz="2400" dirty="0" smtClean="0">
                <a:solidFill>
                  <a:schemeClr val="tx1"/>
                </a:solidFill>
                <a:hlinkClick r:id="rId5" tooltip="Османська імперія"/>
              </a:rPr>
              <a:t>Туреччиною</a:t>
            </a:r>
            <a:r>
              <a:rPr lang="vi-VN" sz="2400" dirty="0" smtClean="0">
                <a:solidFill>
                  <a:schemeClr val="tx1"/>
                </a:solidFill>
              </a:rPr>
              <a:t> і </a:t>
            </a:r>
            <a:r>
              <a:rPr lang="vi-VN" sz="2400" dirty="0" smtClean="0">
                <a:solidFill>
                  <a:schemeClr val="tx1"/>
                </a:solidFill>
                <a:hlinkClick r:id="rId6" tooltip="Третє Болгарське царство"/>
              </a:rPr>
              <a:t>Болгарією</a:t>
            </a:r>
            <a:r>
              <a:rPr lang="vi-VN" sz="2400" dirty="0" smtClean="0">
                <a:solidFill>
                  <a:schemeClr val="tx1"/>
                </a:solidFill>
              </a:rPr>
              <a:t> з другого, підписаний </a:t>
            </a:r>
            <a:r>
              <a:rPr lang="vi-VN" sz="2400" dirty="0" smtClean="0">
                <a:solidFill>
                  <a:schemeClr val="tx1"/>
                </a:solidFill>
                <a:hlinkClick r:id="rId7" tooltip="27 січня"/>
              </a:rPr>
              <a:t>27 січня</a:t>
            </a:r>
            <a:r>
              <a:rPr lang="vi-VN" sz="2400" dirty="0" smtClean="0">
                <a:solidFill>
                  <a:schemeClr val="tx1"/>
                </a:solidFill>
              </a:rPr>
              <a:t> (9 лютого) </a:t>
            </a:r>
            <a:r>
              <a:rPr lang="vi-VN" sz="2400" dirty="0" smtClean="0">
                <a:solidFill>
                  <a:schemeClr val="tx1"/>
                </a:solidFill>
                <a:hlinkClick r:id="rId8" tooltip="1918"/>
              </a:rPr>
              <a:t>1918</a:t>
            </a:r>
            <a:r>
              <a:rPr lang="vi-VN" sz="2400" dirty="0" smtClean="0">
                <a:solidFill>
                  <a:schemeClr val="tx1"/>
                </a:solidFill>
              </a:rPr>
              <a:t> у </a:t>
            </a:r>
            <a:r>
              <a:rPr lang="vi-VN" sz="2400" dirty="0" smtClean="0">
                <a:solidFill>
                  <a:schemeClr val="tx1"/>
                </a:solidFill>
                <a:hlinkClick r:id="rId9" tooltip="Берестя"/>
              </a:rPr>
              <a:t>Бересті</a:t>
            </a:r>
            <a:r>
              <a:rPr lang="vi-VN" sz="2400" dirty="0" smtClean="0">
                <a:solidFill>
                  <a:schemeClr val="tx1"/>
                </a:solidFill>
              </a:rPr>
              <a:t> (Бресті, Брест-Литовську); перший мирний договір у Першій світовій війні 1914-18. Став наслідком одного з етапів переговорів у Брест-Литовську, загальним підсумком яких був </a:t>
            </a:r>
            <a:r>
              <a:rPr lang="vi-VN" sz="2400" dirty="0" smtClean="0">
                <a:solidFill>
                  <a:schemeClr val="tx1"/>
                </a:solidFill>
                <a:hlinkClick r:id="rId10" tooltip="Берестейський мир (3 березня 1918)"/>
              </a:rPr>
              <a:t>вихід</a:t>
            </a:r>
            <a:r>
              <a:rPr lang="vi-VN" sz="2400" dirty="0" smtClean="0">
                <a:solidFill>
                  <a:schemeClr val="tx1"/>
                </a:solidFill>
              </a:rPr>
              <a:t> </a:t>
            </a:r>
            <a:r>
              <a:rPr lang="vi-VN" sz="2400" dirty="0" smtClean="0">
                <a:solidFill>
                  <a:schemeClr val="tx1"/>
                </a:solidFill>
                <a:hlinkClick r:id="rId11" tooltip="РРФСР"/>
              </a:rPr>
              <a:t>Росії</a:t>
            </a:r>
            <a:r>
              <a:rPr lang="vi-VN" sz="2400" dirty="0" smtClean="0">
                <a:solidFill>
                  <a:schemeClr val="tx1"/>
                </a:solidFill>
              </a:rPr>
              <a:t> з </a:t>
            </a:r>
            <a:r>
              <a:rPr lang="vi-VN" sz="2400" dirty="0" smtClean="0">
                <a:solidFill>
                  <a:schemeClr val="tx1"/>
                </a:solidFill>
                <a:hlinkClick r:id="rId12" tooltip="Перша світова війна"/>
              </a:rPr>
              <a:t>Першої світової війни</a:t>
            </a:r>
            <a:r>
              <a:rPr lang="vi-VN" sz="2400" dirty="0" smtClean="0">
                <a:solidFill>
                  <a:schemeClr val="tx1"/>
                </a:solidFill>
              </a:rPr>
              <a:t>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516504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2643182"/>
            <a:ext cx="3879715" cy="4025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Прямоугольник 2"/>
          <p:cNvSpPr/>
          <p:nvPr/>
        </p:nvSpPr>
        <p:spPr>
          <a:xfrm>
            <a:off x="571472" y="642918"/>
            <a:ext cx="771530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Згідно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Брестським</a:t>
            </a:r>
            <a:r>
              <a:rPr lang="ru-RU" sz="2000" b="1" dirty="0" smtClean="0"/>
              <a:t> миром </a:t>
            </a:r>
            <a:r>
              <a:rPr lang="ru-RU" sz="2000" b="1" dirty="0" err="1" smtClean="0"/>
              <a:t>усі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чотири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держави</a:t>
            </a:r>
            <a:r>
              <a:rPr lang="ru-RU" sz="2000" b="1" dirty="0" smtClean="0"/>
              <a:t> центрального блоку </a:t>
            </a:r>
            <a:r>
              <a:rPr lang="ru-RU" sz="2000" b="1" dirty="0" err="1" smtClean="0"/>
              <a:t>визнали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незалежність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самостійність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України</a:t>
            </a:r>
            <a:r>
              <a:rPr lang="ru-RU" sz="2000" b="1" dirty="0" smtClean="0"/>
              <a:t>, яка стала </a:t>
            </a:r>
            <a:r>
              <a:rPr lang="ru-RU" sz="2000" b="1" dirty="0" err="1" smtClean="0"/>
              <a:t>повнокровним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суб'єктом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міжнародного</a:t>
            </a:r>
            <a:r>
              <a:rPr lang="ru-RU" sz="2000" b="1" dirty="0" smtClean="0"/>
              <a:t> права. </a:t>
            </a:r>
            <a:r>
              <a:rPr lang="ru-RU" sz="2000" b="1" dirty="0" err="1" smtClean="0"/>
              <a:t>Західні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межі</a:t>
            </a:r>
            <a:r>
              <a:rPr lang="ru-RU" sz="2000" b="1" dirty="0" smtClean="0"/>
              <a:t> УНР </a:t>
            </a:r>
            <a:r>
              <a:rPr lang="ru-RU" sz="2000" b="1" dirty="0" err="1" smtClean="0"/>
              <a:t>було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встановлено</a:t>
            </a:r>
            <a:r>
              <a:rPr lang="ru-RU" sz="2000" b="1" dirty="0" smtClean="0"/>
              <a:t> по </a:t>
            </a:r>
            <a:r>
              <a:rPr lang="ru-RU" sz="2000" b="1" dirty="0" err="1" smtClean="0"/>
              <a:t>довоєнних</a:t>
            </a:r>
            <a:r>
              <a:rPr lang="ru-RU" sz="2000" b="1" dirty="0" smtClean="0"/>
              <a:t> кордонах </a:t>
            </a:r>
            <a:r>
              <a:rPr lang="ru-RU" sz="2000" b="1" dirty="0" err="1" smtClean="0"/>
              <a:t>Росії</a:t>
            </a:r>
            <a:r>
              <a:rPr lang="ru-RU" sz="2000" b="1" dirty="0" smtClean="0"/>
              <a:t> та </a:t>
            </a:r>
            <a:r>
              <a:rPr lang="ru-RU" sz="2000" b="1" dirty="0" err="1" smtClean="0"/>
              <a:t>Австро-Угорщини</a:t>
            </a:r>
            <a:r>
              <a:rPr lang="ru-RU" sz="2000" b="1" dirty="0" smtClean="0"/>
              <a:t>. Кордон </a:t>
            </a:r>
            <a:r>
              <a:rPr lang="ru-RU" sz="2000" b="1" dirty="0" err="1" smtClean="0"/>
              <a:t>з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Польщею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дещо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згодом</a:t>
            </a:r>
            <a:r>
              <a:rPr lang="ru-RU" sz="2000" b="1" dirty="0" smtClean="0"/>
              <a:t> мала </a:t>
            </a:r>
            <a:r>
              <a:rPr lang="ru-RU" sz="2000" b="1" dirty="0" err="1" smtClean="0"/>
              <a:t>визначити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спеціальна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змішана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комісія</a:t>
            </a:r>
            <a:r>
              <a:rPr lang="ru-RU" sz="2000" b="1" dirty="0" smtClean="0"/>
              <a:t> «на </a:t>
            </a:r>
            <a:r>
              <a:rPr lang="ru-RU" sz="2000" b="1" dirty="0" err="1" smtClean="0"/>
              <a:t>основі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етнографічних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відносин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бажань</a:t>
            </a:r>
            <a:r>
              <a:rPr lang="ru-RU" sz="2000" b="1" dirty="0" smtClean="0"/>
              <a:t> людности». </a:t>
            </a:r>
            <a:endParaRPr lang="ru-RU" sz="2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000108"/>
            <a:ext cx="771530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За </a:t>
            </a:r>
            <a:r>
              <a:rPr lang="ru-RU" sz="2400" b="1" dirty="0" err="1" smtClean="0"/>
              <a:t>збройну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допомогу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Німеччини</a:t>
            </a:r>
            <a:r>
              <a:rPr lang="ru-RU" sz="2400" b="1" dirty="0" smtClean="0"/>
              <a:t> та </a:t>
            </a:r>
            <a:r>
              <a:rPr lang="ru-RU" sz="2400" b="1" dirty="0" err="1" smtClean="0"/>
              <a:t>Австро-Угорщини</a:t>
            </a:r>
            <a:r>
              <a:rPr lang="ru-RU" sz="2400" b="1" dirty="0" smtClean="0"/>
              <a:t> в </a:t>
            </a:r>
            <a:r>
              <a:rPr lang="ru-RU" sz="2400" b="1" dirty="0" err="1" smtClean="0"/>
              <a:t>боротьбі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агресії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Радянської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Росії</a:t>
            </a:r>
            <a:r>
              <a:rPr lang="ru-RU" sz="2400" b="1" dirty="0" smtClean="0"/>
              <a:t> УНР </a:t>
            </a:r>
            <a:r>
              <a:rPr lang="ru-RU" sz="2400" b="1" dirty="0" err="1" smtClean="0"/>
              <a:t>зобов'язувалася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поставити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їм</a:t>
            </a:r>
            <a:r>
              <a:rPr lang="ru-RU" sz="2400" b="1" dirty="0" smtClean="0"/>
              <a:t> до </a:t>
            </a:r>
            <a:r>
              <a:rPr lang="ru-RU" sz="2400" b="1" dirty="0" err="1" smtClean="0"/>
              <a:t>липня</a:t>
            </a:r>
            <a:r>
              <a:rPr lang="ru-RU" sz="2400" b="1" dirty="0" smtClean="0"/>
              <a:t> 1918 р. </a:t>
            </a:r>
            <a:r>
              <a:rPr lang="ru-RU" sz="2400" b="1" dirty="0" err="1" smtClean="0"/>
              <a:t>значну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кількість</a:t>
            </a:r>
            <a:r>
              <a:rPr lang="ru-RU" sz="2400" b="1" dirty="0" smtClean="0"/>
              <a:t> «</a:t>
            </a:r>
            <a:r>
              <a:rPr lang="ru-RU" sz="2400" b="1" dirty="0" err="1" smtClean="0"/>
              <a:t>хліборобських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промислових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лишок</a:t>
            </a:r>
            <a:r>
              <a:rPr lang="ru-RU" sz="2400" b="1" dirty="0" smtClean="0"/>
              <a:t>», </a:t>
            </a:r>
            <a:r>
              <a:rPr lang="ru-RU" sz="2400" b="1" dirty="0" err="1" smtClean="0"/>
              <a:t>зокрема</a:t>
            </a:r>
            <a:r>
              <a:rPr lang="ru-RU" sz="2400" b="1" dirty="0" smtClean="0"/>
              <a:t> 1 млн. т </a:t>
            </a:r>
            <a:r>
              <a:rPr lang="ru-RU" sz="2400" b="1" dirty="0" err="1" smtClean="0"/>
              <a:t>збіжжя</a:t>
            </a:r>
            <a:r>
              <a:rPr lang="ru-RU" sz="2400" b="1" dirty="0" smtClean="0"/>
              <a:t>, круп, </a:t>
            </a:r>
            <a:r>
              <a:rPr lang="ru-RU" sz="2400" b="1" dirty="0" err="1" smtClean="0"/>
              <a:t>м'яса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Інші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пункти</a:t>
            </a:r>
            <a:r>
              <a:rPr lang="ru-RU" sz="2400" b="1" dirty="0" smtClean="0"/>
              <a:t> договору </a:t>
            </a:r>
            <a:r>
              <a:rPr lang="ru-RU" sz="2400" b="1" dirty="0" err="1" smtClean="0"/>
              <a:t>встановлювали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дипломатичні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відносини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між</a:t>
            </a:r>
            <a:r>
              <a:rPr lang="ru-RU" sz="2400" b="1" dirty="0" smtClean="0"/>
              <a:t> молодою УНР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державами центрального блоку, </a:t>
            </a:r>
            <a:r>
              <a:rPr lang="ru-RU" sz="2400" b="1" dirty="0" err="1" smtClean="0"/>
              <a:t>регулювали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обмін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військовополоненими</a:t>
            </a:r>
            <a:r>
              <a:rPr lang="ru-RU" sz="2400" b="1" dirty="0" smtClean="0"/>
              <a:t>, </a:t>
            </a:r>
            <a:r>
              <a:rPr lang="ru-RU" sz="2400" b="1" dirty="0" err="1" smtClean="0"/>
              <a:t>повернення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інтернованих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цивільних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осіб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Сторони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взаємно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відмовлялися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від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сплати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контрибуцій</a:t>
            </a:r>
            <a:r>
              <a:rPr lang="ru-RU" sz="2400" b="1" dirty="0" smtClean="0"/>
              <a:t>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857232"/>
            <a:ext cx="671515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/>
              <a:t>Окрему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таємну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статтю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Брестського</a:t>
            </a:r>
            <a:r>
              <a:rPr lang="ru-RU" sz="2400" b="1" dirty="0" smtClean="0"/>
              <a:t> миру </a:t>
            </a:r>
            <a:r>
              <a:rPr lang="ru-RU" sz="2400" b="1" dirty="0" err="1" smtClean="0"/>
              <a:t>було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укладено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між</a:t>
            </a:r>
            <a:r>
              <a:rPr lang="ru-RU" sz="2400" b="1" dirty="0" smtClean="0"/>
              <a:t> УНР та </a:t>
            </a:r>
            <a:r>
              <a:rPr lang="ru-RU" sz="2400" b="1" dirty="0" err="1" smtClean="0"/>
              <a:t>Австро-Угорщиною</a:t>
            </a:r>
            <a:r>
              <a:rPr lang="ru-RU" sz="2400" b="1" dirty="0" smtClean="0"/>
              <a:t>. </a:t>
            </a:r>
            <a:r>
              <a:rPr lang="ru-RU" sz="2400" b="1" dirty="0" err="1" smtClean="0"/>
              <a:t>Остання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зобов'язувалася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поділити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Галичину</a:t>
            </a:r>
            <a:r>
              <a:rPr lang="ru-RU" sz="2400" b="1" dirty="0" smtClean="0"/>
              <a:t> на </a:t>
            </a:r>
            <a:r>
              <a:rPr lang="ru-RU" sz="2400" b="1" dirty="0" err="1" smtClean="0"/>
              <a:t>польську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українську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частини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об'єднати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українську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Галичину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Буковиною</a:t>
            </a:r>
            <a:r>
              <a:rPr lang="ru-RU" sz="2400" b="1" dirty="0" smtClean="0"/>
              <a:t> в один «</a:t>
            </a:r>
            <a:r>
              <a:rPr lang="ru-RU" sz="2400" b="1" dirty="0" err="1" smtClean="0"/>
              <a:t>коронний</a:t>
            </a:r>
            <a:r>
              <a:rPr lang="ru-RU" sz="2400" b="1" dirty="0" smtClean="0"/>
              <a:t> край». </a:t>
            </a:r>
            <a:r>
              <a:rPr lang="ru-RU" sz="2400" b="1" dirty="0" err="1" smtClean="0"/>
              <a:t>Проте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згодом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Австро-Угорщина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анулювала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цю</a:t>
            </a:r>
            <a:r>
              <a:rPr lang="ru-RU" sz="2400" b="1" dirty="0" smtClean="0"/>
              <a:t> угоду.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474345"/>
            <a:ext cx="8143932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err="1" smtClean="0"/>
              <a:t>Підписання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Брестського</a:t>
            </a:r>
            <a:r>
              <a:rPr lang="ru-RU" sz="2400" dirty="0" smtClean="0"/>
              <a:t> миру застало уряд УНР на </a:t>
            </a:r>
            <a:r>
              <a:rPr lang="ru-RU" sz="2400" dirty="0" err="1" smtClean="0"/>
              <a:t>Волині</a:t>
            </a:r>
            <a:r>
              <a:rPr lang="ru-RU" sz="2400" dirty="0" smtClean="0"/>
              <a:t>, яку </a:t>
            </a:r>
            <a:r>
              <a:rPr lang="ru-RU" sz="2400" dirty="0" err="1" smtClean="0"/>
              <a:t>українські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визволяли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більшовицьких</a:t>
            </a:r>
            <a:r>
              <a:rPr lang="ru-RU" sz="2400" dirty="0" smtClean="0"/>
              <a:t> </a:t>
            </a:r>
            <a:r>
              <a:rPr lang="ru-RU" sz="2400" dirty="0" err="1" smtClean="0"/>
              <a:t>інтервентів</a:t>
            </a:r>
            <a:r>
              <a:rPr lang="ru-RU" sz="2400" dirty="0" smtClean="0"/>
              <a:t>. </a:t>
            </a:r>
            <a:r>
              <a:rPr lang="ru-RU" sz="2400" dirty="0" err="1" smtClean="0"/>
              <a:t>Центральній</a:t>
            </a:r>
            <a:r>
              <a:rPr lang="ru-RU" sz="2400" dirty="0" smtClean="0"/>
              <a:t> </a:t>
            </a:r>
            <a:r>
              <a:rPr lang="ru-RU" sz="2400" dirty="0" err="1" smtClean="0"/>
              <a:t>Раді</a:t>
            </a:r>
            <a:r>
              <a:rPr lang="ru-RU" sz="2400" dirty="0" smtClean="0"/>
              <a:t> </a:t>
            </a:r>
            <a:r>
              <a:rPr lang="ru-RU" sz="2400" dirty="0" err="1" smtClean="0"/>
              <a:t>необхідна</a:t>
            </a:r>
            <a:r>
              <a:rPr lang="ru-RU" sz="2400" dirty="0" smtClean="0"/>
              <a:t> </a:t>
            </a:r>
            <a:r>
              <a:rPr lang="ru-RU" sz="2400" dirty="0" err="1" smtClean="0"/>
              <a:t>була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військова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допомога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Німеччини</a:t>
            </a:r>
            <a:r>
              <a:rPr lang="ru-RU" sz="2400" dirty="0" smtClean="0"/>
              <a:t> </a:t>
            </a:r>
            <a:r>
              <a:rPr lang="ru-RU" sz="2400" dirty="0" err="1" smtClean="0"/>
              <a:t>й</a:t>
            </a:r>
            <a:r>
              <a:rPr lang="ru-RU" sz="2400" dirty="0" smtClean="0"/>
              <a:t> </a:t>
            </a:r>
            <a:r>
              <a:rPr lang="ru-RU" sz="2400" dirty="0" err="1" smtClean="0"/>
              <a:t>Австро-Угорщини</a:t>
            </a:r>
            <a:r>
              <a:rPr lang="ru-RU" sz="2400" dirty="0" smtClean="0"/>
              <a:t>. 12 лютого 1918 р. уряд </a:t>
            </a:r>
            <a:r>
              <a:rPr lang="ru-RU" sz="2400" dirty="0" err="1" smtClean="0"/>
              <a:t>звернувся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відповідним</a:t>
            </a:r>
            <a:r>
              <a:rPr lang="ru-RU" sz="2400" dirty="0" smtClean="0"/>
              <a:t> </a:t>
            </a:r>
            <a:r>
              <a:rPr lang="ru-RU" sz="2400" dirty="0" err="1" smtClean="0"/>
              <a:t>проханням</a:t>
            </a:r>
            <a:r>
              <a:rPr lang="ru-RU" sz="2400" dirty="0" smtClean="0"/>
              <a:t> до </a:t>
            </a:r>
            <a:r>
              <a:rPr lang="ru-RU" sz="2400" dirty="0" err="1" smtClean="0"/>
              <a:t>цих</a:t>
            </a:r>
            <a:r>
              <a:rPr lang="ru-RU" sz="2400" dirty="0" smtClean="0"/>
              <a:t> </a:t>
            </a:r>
            <a:r>
              <a:rPr lang="ru-RU" sz="2400" dirty="0" err="1" smtClean="0"/>
              <a:t>країн</a:t>
            </a:r>
            <a:r>
              <a:rPr lang="ru-RU" sz="2400" dirty="0" smtClean="0"/>
              <a:t>. Через </a:t>
            </a:r>
            <a:r>
              <a:rPr lang="ru-RU" sz="2400" dirty="0" err="1" smtClean="0"/>
              <a:t>кілька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днів</a:t>
            </a:r>
            <a:r>
              <a:rPr lang="ru-RU" sz="2400" dirty="0" smtClean="0"/>
              <a:t> на </a:t>
            </a:r>
            <a:r>
              <a:rPr lang="ru-RU" sz="2400" dirty="0" err="1" smtClean="0"/>
              <a:t>територію</a:t>
            </a:r>
            <a:r>
              <a:rPr lang="ru-RU" sz="2400" dirty="0" smtClean="0"/>
              <a:t> УНР </a:t>
            </a:r>
            <a:r>
              <a:rPr lang="ru-RU" sz="2400" dirty="0" err="1" smtClean="0"/>
              <a:t>увійшла</a:t>
            </a:r>
            <a:r>
              <a:rPr lang="ru-RU" sz="2400" dirty="0" smtClean="0"/>
              <a:t> </a:t>
            </a:r>
            <a:r>
              <a:rPr lang="ru-RU" sz="2400" dirty="0" err="1" smtClean="0"/>
              <a:t>могутня</a:t>
            </a:r>
            <a:r>
              <a:rPr lang="ru-RU" sz="2400" dirty="0" smtClean="0"/>
              <a:t> </a:t>
            </a:r>
            <a:r>
              <a:rPr lang="ru-RU" sz="2400" dirty="0" err="1" smtClean="0"/>
              <a:t>австро-німецька</a:t>
            </a:r>
            <a:r>
              <a:rPr lang="ru-RU" sz="2400" dirty="0" smtClean="0"/>
              <a:t> </a:t>
            </a:r>
            <a:r>
              <a:rPr lang="ru-RU" sz="2400" dirty="0" err="1" smtClean="0"/>
              <a:t>армія</a:t>
            </a:r>
            <a:r>
              <a:rPr lang="ru-RU" sz="2400" dirty="0" smtClean="0"/>
              <a:t> — </a:t>
            </a:r>
            <a:r>
              <a:rPr lang="ru-RU" sz="2400" dirty="0" err="1" smtClean="0"/>
              <a:t>понад</a:t>
            </a:r>
            <a:r>
              <a:rPr lang="ru-RU" sz="2400" dirty="0" smtClean="0"/>
              <a:t> 450 тис. </a:t>
            </a:r>
            <a:r>
              <a:rPr lang="ru-RU" sz="2400" dirty="0" err="1" smtClean="0"/>
              <a:t>чол</a:t>
            </a:r>
            <a:r>
              <a:rPr lang="ru-RU" sz="2400" dirty="0" smtClean="0"/>
              <a:t>.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надало</a:t>
            </a:r>
            <a:r>
              <a:rPr lang="ru-RU" sz="2400" dirty="0" smtClean="0"/>
              <a:t> </a:t>
            </a:r>
            <a:r>
              <a:rPr lang="ru-RU" sz="2400" dirty="0" err="1" smtClean="0"/>
              <a:t>австро-німецькій</a:t>
            </a:r>
            <a:r>
              <a:rPr lang="ru-RU" sz="2400" dirty="0" smtClean="0"/>
              <a:t> </a:t>
            </a:r>
            <a:r>
              <a:rPr lang="ru-RU" sz="2400" dirty="0" err="1" smtClean="0"/>
              <a:t>допомозі</a:t>
            </a:r>
            <a:r>
              <a:rPr lang="ru-RU" sz="2400" dirty="0" smtClean="0"/>
              <a:t> характер </a:t>
            </a:r>
            <a:r>
              <a:rPr lang="ru-RU" sz="2400" dirty="0" err="1" smtClean="0"/>
              <a:t>окупації</a:t>
            </a:r>
            <a:r>
              <a:rPr lang="ru-RU" sz="2400" dirty="0" smtClean="0"/>
              <a:t>. Тим </a:t>
            </a:r>
            <a:r>
              <a:rPr lang="ru-RU" sz="2400" dirty="0" err="1" smtClean="0"/>
              <a:t>більше</a:t>
            </a:r>
            <a:r>
              <a:rPr lang="ru-RU" sz="2400" dirty="0" smtClean="0"/>
              <a:t>, </a:t>
            </a:r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делегати</a:t>
            </a:r>
            <a:r>
              <a:rPr lang="ru-RU" sz="2400" dirty="0" smtClean="0"/>
              <a:t> на переговорах у </a:t>
            </a:r>
            <a:r>
              <a:rPr lang="ru-RU" sz="2400" dirty="0" err="1" smtClean="0"/>
              <a:t>Бресті</a:t>
            </a:r>
            <a:r>
              <a:rPr lang="ru-RU" sz="2400" dirty="0" smtClean="0"/>
              <a:t> </a:t>
            </a:r>
            <a:r>
              <a:rPr lang="ru-RU" sz="2400" dirty="0" err="1" smtClean="0"/>
              <a:t>добивалися</a:t>
            </a:r>
            <a:r>
              <a:rPr lang="ru-RU" sz="2400" dirty="0" smtClean="0"/>
              <a:t>, </a:t>
            </a:r>
            <a:r>
              <a:rPr lang="ru-RU" sz="2400" dirty="0" err="1" smtClean="0"/>
              <a:t>щоб</a:t>
            </a:r>
            <a:r>
              <a:rPr lang="ru-RU" sz="2400" dirty="0" smtClean="0"/>
              <a:t> в УНР </a:t>
            </a:r>
            <a:r>
              <a:rPr lang="ru-RU" sz="2400" dirty="0" err="1" smtClean="0"/>
              <a:t>були</a:t>
            </a:r>
            <a:r>
              <a:rPr lang="ru-RU" sz="2400" dirty="0" smtClean="0"/>
              <a:t> </a:t>
            </a:r>
            <a:r>
              <a:rPr lang="ru-RU" sz="2400" dirty="0" err="1" smtClean="0"/>
              <a:t>направлені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Українські</a:t>
            </a:r>
            <a:r>
              <a:rPr lang="ru-RU" sz="2400" dirty="0" smtClean="0"/>
              <a:t> </a:t>
            </a:r>
            <a:r>
              <a:rPr lang="ru-RU" sz="2400" dirty="0" err="1" smtClean="0"/>
              <a:t>січові</a:t>
            </a:r>
            <a:r>
              <a:rPr lang="ru-RU" sz="2400" dirty="0" smtClean="0"/>
              <a:t> </a:t>
            </a:r>
            <a:r>
              <a:rPr lang="ru-RU" sz="2400" dirty="0" err="1" smtClean="0"/>
              <a:t>стрільці</a:t>
            </a:r>
            <a:r>
              <a:rPr lang="ru-RU" sz="2400" dirty="0" smtClean="0"/>
              <a:t> та </a:t>
            </a:r>
            <a:r>
              <a:rPr lang="ru-RU" sz="2400" dirty="0" err="1" smtClean="0"/>
              <a:t>частини</a:t>
            </a:r>
            <a:r>
              <a:rPr lang="ru-RU" sz="2400" dirty="0" smtClean="0"/>
              <a:t>, </a:t>
            </a:r>
            <a:r>
              <a:rPr lang="ru-RU" sz="2400" dirty="0" err="1" smtClean="0"/>
              <a:t>сформовані</a:t>
            </a:r>
            <a:r>
              <a:rPr lang="ru-RU" sz="2400" dirty="0" smtClean="0"/>
              <a:t> в </a:t>
            </a:r>
            <a:r>
              <a:rPr lang="ru-RU" sz="2400" dirty="0" err="1" smtClean="0"/>
              <a:t>Австро-Угорщині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Німеччині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</a:t>
            </a:r>
            <a:r>
              <a:rPr lang="ru-RU" sz="2400" dirty="0" err="1" smtClean="0"/>
              <a:t>військовополонених</a:t>
            </a:r>
            <a:r>
              <a:rPr lang="ru-RU" sz="2400" dirty="0" smtClean="0"/>
              <a:t> </a:t>
            </a:r>
            <a:r>
              <a:rPr lang="ru-RU" sz="2400" dirty="0" err="1" smtClean="0"/>
              <a:t>українців</a:t>
            </a:r>
            <a:r>
              <a:rPr lang="ru-RU" sz="2400" dirty="0" smtClean="0"/>
              <a:t> (30 тис. </a:t>
            </a:r>
            <a:r>
              <a:rPr lang="ru-RU" sz="2400" dirty="0" err="1" smtClean="0"/>
              <a:t>чол</a:t>
            </a:r>
            <a:r>
              <a:rPr lang="ru-RU" sz="2400" dirty="0" smtClean="0"/>
              <a:t>.). </a:t>
            </a:r>
            <a:r>
              <a:rPr lang="ru-RU" sz="2400" dirty="0" err="1" smtClean="0"/>
              <a:t>Кожен</a:t>
            </a:r>
            <a:r>
              <a:rPr lang="ru-RU" sz="2400" dirty="0" smtClean="0"/>
              <a:t> </a:t>
            </a:r>
            <a:r>
              <a:rPr lang="ru-RU" sz="2400" dirty="0" err="1" smtClean="0"/>
              <a:t>іноземний</a:t>
            </a:r>
            <a:r>
              <a:rPr lang="ru-RU" sz="2400" dirty="0" smtClean="0"/>
              <a:t> солдат, </a:t>
            </a:r>
            <a:r>
              <a:rPr lang="ru-RU" sz="2400" dirty="0" err="1" smtClean="0"/>
              <a:t>який</a:t>
            </a:r>
            <a:r>
              <a:rPr lang="ru-RU" sz="2400" dirty="0" smtClean="0"/>
              <a:t> служив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, </a:t>
            </a:r>
            <a:r>
              <a:rPr lang="ru-RU" sz="2400" dirty="0" err="1" smtClean="0"/>
              <a:t>мав</a:t>
            </a:r>
            <a:r>
              <a:rPr lang="ru-RU" sz="2400" dirty="0" smtClean="0"/>
              <a:t> право </a:t>
            </a:r>
            <a:r>
              <a:rPr lang="ru-RU" sz="2400" dirty="0" err="1" smtClean="0"/>
              <a:t>відправити</a:t>
            </a:r>
            <a:r>
              <a:rPr lang="ru-RU" sz="2400" dirty="0" smtClean="0"/>
              <a:t> на </a:t>
            </a:r>
            <a:r>
              <a:rPr lang="ru-RU" sz="2400" dirty="0" err="1" smtClean="0"/>
              <a:t>батьківщину</a:t>
            </a:r>
            <a:r>
              <a:rPr lang="ru-RU" sz="2400" dirty="0" smtClean="0"/>
              <a:t> </a:t>
            </a:r>
            <a:r>
              <a:rPr lang="ru-RU" sz="2400" dirty="0" err="1" smtClean="0"/>
              <a:t>посилку</a:t>
            </a:r>
            <a:r>
              <a:rPr lang="ru-RU" sz="2400" dirty="0" smtClean="0"/>
              <a:t> вагою 12 </a:t>
            </a:r>
            <a:r>
              <a:rPr lang="ru-RU" sz="2400" dirty="0" err="1" smtClean="0"/>
              <a:t>фунтів</a:t>
            </a:r>
            <a:r>
              <a:rPr lang="ru-RU" sz="24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892971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Українські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війська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допомогою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німецьких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підрозділів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розчистили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від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більшовиків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шлях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Житомира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Бердичів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2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березня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1918 р.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ввійшли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Київ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столиці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повернулися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Центральна Рада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уряд В.Голубовича.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Через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кілька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тижнів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Україні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залишилося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жодного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червоноармійця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Німецькі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австро-угорські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війська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зайняли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всю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Україну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Німці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розташувалися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півночі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УНР, 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айстро-угорці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—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півдні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 Центральна Рада 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її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уряд закликали у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відозвах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український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народ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спокою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Однак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широкі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верстви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українства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недовір'ям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зустріли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нових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окупантів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0"/>
            <a:ext cx="8501121" cy="664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  УНР за Брест-Литовським договором)</a:t>
            </a:r>
            <a:endParaRPr kumimoji="0" 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1505" name="Рисунок 4" descr="Спірні території">
            <a:hlinkClick r:id="rId3" tooltip="&quot;Спірні території&quot;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57200"/>
            <a:ext cx="304800" cy="2000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220</Words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Брестський мир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Брестський мир</dc:title>
  <cp:lastModifiedBy>Admin</cp:lastModifiedBy>
  <cp:revision>3</cp:revision>
  <dcterms:modified xsi:type="dcterms:W3CDTF">2013-02-12T18:32:14Z</dcterms:modified>
</cp:coreProperties>
</file>