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8" autoAdjust="0"/>
  </p:normalViewPr>
  <p:slideViewPr>
    <p:cSldViewPr>
      <p:cViewPr varScale="1">
        <p:scale>
          <a:sx n="97" d="100"/>
          <a:sy n="97" d="100"/>
        </p:scale>
        <p:origin x="-38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sz="8900" dirty="0">
                <a:solidFill>
                  <a:schemeClr val="accent1">
                    <a:lumMod val="75000"/>
                  </a:schemeClr>
                </a:solidFill>
              </a:rPr>
              <a:t>Культура Русі</a:t>
            </a:r>
            <a:r>
              <a:rPr lang="uk-UA" dirty="0"/>
              <a:t/>
            </a:r>
            <a:br>
              <a:rPr lang="uk-UA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5400" dirty="0" err="1">
                <a:solidFill>
                  <a:schemeClr val="accent5">
                    <a:lumMod val="50000"/>
                  </a:schemeClr>
                </a:solidFill>
              </a:rPr>
              <a:t>Архітектура</a:t>
            </a:r>
            <a:endParaRPr lang="ru-RU" sz="54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918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404664"/>
            <a:ext cx="7756263" cy="1054250"/>
          </a:xfrm>
        </p:spPr>
        <p:txBody>
          <a:bodyPr/>
          <a:lstStyle/>
          <a:p>
            <a:r>
              <a:rPr lang="uk-UA" sz="4400" dirty="0" smtClean="0"/>
              <a:t>Зображення соборів на листах, поштових марках тощо</a:t>
            </a:r>
            <a:r>
              <a:rPr lang="uk-UA" dirty="0" smtClean="0"/>
              <a:t>.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492896"/>
            <a:ext cx="6264696" cy="4021780"/>
          </a:xfrm>
          <a:prstGeom prst="rect">
            <a:avLst/>
          </a:prstGeom>
        </p:spPr>
      </p:pic>
      <p:sp>
        <p:nvSpPr>
          <p:cNvPr id="9" name="Объект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12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349005"/>
          </a:xfrm>
        </p:spPr>
        <p:txBody>
          <a:bodyPr>
            <a:normAutofit/>
          </a:bodyPr>
          <a:lstStyle/>
          <a:p>
            <a:r>
              <a:rPr lang="ru-RU" dirty="0"/>
              <a:t>Не </a:t>
            </a:r>
            <a:r>
              <a:rPr lang="ru-RU" dirty="0" err="1"/>
              <a:t>менш</a:t>
            </a:r>
            <a:r>
              <a:rPr lang="ru-RU" dirty="0"/>
              <a:t> </a:t>
            </a:r>
            <a:r>
              <a:rPr lang="ru-RU" dirty="0" err="1"/>
              <a:t>цікаві</a:t>
            </a:r>
            <a:r>
              <a:rPr lang="ru-RU" dirty="0"/>
              <a:t> </a:t>
            </a:r>
            <a:r>
              <a:rPr lang="ru-RU" dirty="0" err="1"/>
              <a:t>архітектурні</a:t>
            </a:r>
            <a:r>
              <a:rPr lang="ru-RU" dirty="0"/>
              <a:t> </a:t>
            </a:r>
            <a:r>
              <a:rPr lang="ru-RU" dirty="0" err="1"/>
              <a:t>пам'ятники</a:t>
            </a:r>
            <a:r>
              <a:rPr lang="ru-RU" dirty="0"/>
              <a:t> й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центрів</a:t>
            </a:r>
            <a:r>
              <a:rPr lang="ru-RU" dirty="0"/>
              <a:t> </a:t>
            </a:r>
            <a:r>
              <a:rPr lang="ru-RU" dirty="0" err="1"/>
              <a:t>Київської</a:t>
            </a:r>
            <a:r>
              <a:rPr lang="ru-RU" dirty="0"/>
              <a:t> </a:t>
            </a:r>
            <a:r>
              <a:rPr lang="ru-RU" dirty="0" err="1"/>
              <a:t>Русі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особливо </a:t>
            </a:r>
            <a:r>
              <a:rPr lang="ru-RU" dirty="0" err="1"/>
              <a:t>піднялися</a:t>
            </a:r>
            <a:r>
              <a:rPr lang="ru-RU" dirty="0"/>
              <a:t> в </a:t>
            </a:r>
            <a:r>
              <a:rPr lang="en-US" dirty="0"/>
              <a:t>XII-XIII </a:t>
            </a:r>
            <a:r>
              <a:rPr lang="ru-RU" dirty="0" err="1"/>
              <a:t>століттях</a:t>
            </a:r>
            <a:r>
              <a:rPr lang="ru-RU" dirty="0"/>
              <a:t>, в </a:t>
            </a:r>
            <a:r>
              <a:rPr lang="ru-RU" dirty="0" err="1"/>
              <a:t>епоху</a:t>
            </a:r>
            <a:r>
              <a:rPr lang="ru-RU" dirty="0"/>
              <a:t> </a:t>
            </a:r>
            <a:r>
              <a:rPr lang="ru-RU" dirty="0" err="1"/>
              <a:t>дроблення</a:t>
            </a:r>
            <a:r>
              <a:rPr lang="ru-RU" dirty="0"/>
              <a:t> </a:t>
            </a:r>
            <a:r>
              <a:rPr lang="ru-RU" dirty="0" err="1"/>
              <a:t>Русі</a:t>
            </a:r>
            <a:r>
              <a:rPr lang="ru-RU" dirty="0"/>
              <a:t> на </a:t>
            </a:r>
            <a:r>
              <a:rPr lang="ru-RU" dirty="0" err="1"/>
              <a:t>питомі</a:t>
            </a:r>
            <a:r>
              <a:rPr lang="ru-RU" dirty="0"/>
              <a:t> </a:t>
            </a:r>
            <a:r>
              <a:rPr lang="ru-RU" dirty="0" err="1"/>
              <a:t>князівства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 err="1" smtClean="0"/>
              <a:t>Загалом</a:t>
            </a:r>
            <a:r>
              <a:rPr lang="ru-RU" dirty="0" smtClean="0"/>
              <a:t> </a:t>
            </a:r>
            <a:r>
              <a:rPr lang="ru-RU" dirty="0"/>
              <a:t>у </a:t>
            </a:r>
            <a:r>
              <a:rPr lang="ru-RU" dirty="0" err="1"/>
              <a:t>мистецтві</a:t>
            </a:r>
            <a:r>
              <a:rPr lang="ru-RU" dirty="0"/>
              <a:t> </a:t>
            </a:r>
            <a:r>
              <a:rPr lang="ru-RU" dirty="0" err="1"/>
              <a:t>Київської</a:t>
            </a:r>
            <a:r>
              <a:rPr lang="ru-RU" dirty="0"/>
              <a:t> </a:t>
            </a:r>
            <a:r>
              <a:rPr lang="ru-RU" dirty="0" err="1"/>
              <a:t>Русі</a:t>
            </a:r>
            <a:r>
              <a:rPr lang="ru-RU" dirty="0"/>
              <a:t>, як і в </a:t>
            </a:r>
            <a:r>
              <a:rPr lang="ru-RU" dirty="0" err="1"/>
              <a:t>мистецтві</a:t>
            </a:r>
            <a:r>
              <a:rPr lang="ru-RU" dirty="0"/>
              <a:t> </a:t>
            </a:r>
            <a:r>
              <a:rPr lang="ru-RU" dirty="0" err="1"/>
              <a:t>Західної</a:t>
            </a:r>
            <a:r>
              <a:rPr lang="ru-RU" dirty="0"/>
              <a:t> </a:t>
            </a:r>
            <a:r>
              <a:rPr lang="ru-RU" dirty="0" err="1"/>
              <a:t>Європи</a:t>
            </a:r>
            <a:r>
              <a:rPr lang="ru-RU" dirty="0"/>
              <a:t>, </a:t>
            </a:r>
            <a:r>
              <a:rPr lang="ru-RU" dirty="0" err="1"/>
              <a:t>архітектурі</a:t>
            </a:r>
            <a:r>
              <a:rPr lang="ru-RU" dirty="0"/>
              <a:t> належало </a:t>
            </a:r>
            <a:r>
              <a:rPr lang="ru-RU" dirty="0" err="1"/>
              <a:t>провідне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. </a:t>
            </a:r>
            <a:r>
              <a:rPr lang="ru-RU" dirty="0" err="1"/>
              <a:t>Живопис</a:t>
            </a:r>
            <a:r>
              <a:rPr lang="ru-RU" dirty="0"/>
              <a:t>, </a:t>
            </a:r>
            <a:r>
              <a:rPr lang="ru-RU" dirty="0" err="1"/>
              <a:t>різьблення</a:t>
            </a:r>
            <a:r>
              <a:rPr lang="ru-RU" dirty="0"/>
              <a:t> по </a:t>
            </a:r>
            <a:r>
              <a:rPr lang="ru-RU" dirty="0" err="1"/>
              <a:t>каменю</a:t>
            </a:r>
            <a:r>
              <a:rPr lang="ru-RU" dirty="0"/>
              <a:t>, </a:t>
            </a:r>
            <a:r>
              <a:rPr lang="ru-RU" dirty="0" err="1"/>
              <a:t>художнє</a:t>
            </a:r>
            <a:r>
              <a:rPr lang="ru-RU" dirty="0"/>
              <a:t> </a:t>
            </a:r>
            <a:r>
              <a:rPr lang="ru-RU" dirty="0" err="1"/>
              <a:t>лиття</a:t>
            </a:r>
            <a:r>
              <a:rPr lang="ru-RU" dirty="0"/>
              <a:t> </a:t>
            </a:r>
            <a:r>
              <a:rPr lang="ru-RU" dirty="0" err="1"/>
              <a:t>перебували</a:t>
            </a:r>
            <a:r>
              <a:rPr lang="ru-RU" dirty="0"/>
              <a:t> у </a:t>
            </a:r>
            <a:r>
              <a:rPr lang="ru-RU" dirty="0" err="1"/>
              <a:t>залежності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архітектурно-художнього</a:t>
            </a:r>
            <a:r>
              <a:rPr lang="ru-RU" dirty="0"/>
              <a:t> </a:t>
            </a:r>
            <a:r>
              <a:rPr lang="ru-RU" dirty="0" err="1"/>
              <a:t>задуму</a:t>
            </a:r>
            <a:r>
              <a:rPr lang="ru-RU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~~~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6731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276997"/>
          </a:xfrm>
        </p:spPr>
        <p:txBody>
          <a:bodyPr>
            <a:normAutofit/>
          </a:bodyPr>
          <a:lstStyle/>
          <a:p>
            <a:r>
              <a:rPr lang="ru-RU" dirty="0"/>
              <a:t>У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 </a:t>
            </a:r>
            <a:r>
              <a:rPr lang="ru-RU" dirty="0" err="1"/>
              <a:t>Русі</a:t>
            </a:r>
            <a:r>
              <a:rPr lang="ru-RU" dirty="0"/>
              <a:t> </a:t>
            </a:r>
            <a:r>
              <a:rPr lang="ru-RU" dirty="0" err="1"/>
              <a:t>проявлялися</a:t>
            </a:r>
            <a:r>
              <a:rPr lang="ru-RU" dirty="0"/>
              <a:t> як </a:t>
            </a:r>
            <a:r>
              <a:rPr lang="ru-RU" dirty="0" err="1"/>
              <a:t>загальні</a:t>
            </a:r>
            <a:r>
              <a:rPr lang="ru-RU" dirty="0"/>
              <a:t> </a:t>
            </a:r>
            <a:r>
              <a:rPr lang="ru-RU" dirty="0" err="1"/>
              <a:t>закономірності</a:t>
            </a:r>
            <a:r>
              <a:rPr lang="ru-RU" dirty="0"/>
              <a:t>, так і </a:t>
            </a:r>
            <a:r>
              <a:rPr lang="ru-RU" dirty="0" err="1"/>
              <a:t>національні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. </a:t>
            </a:r>
            <a:r>
              <a:rPr lang="ru-RU" dirty="0" err="1"/>
              <a:t>Її</a:t>
            </a:r>
            <a:r>
              <a:rPr lang="ru-RU" dirty="0"/>
              <a:t> основа — </a:t>
            </a:r>
            <a:r>
              <a:rPr lang="ru-RU" dirty="0" err="1"/>
              <a:t>самобутня</a:t>
            </a:r>
            <a:r>
              <a:rPr lang="ru-RU" dirty="0"/>
              <a:t> культура </a:t>
            </a:r>
            <a:r>
              <a:rPr lang="ru-RU" dirty="0" err="1"/>
              <a:t>східнослов'янських</a:t>
            </a:r>
            <a:r>
              <a:rPr lang="ru-RU" dirty="0"/>
              <a:t> племен. </a:t>
            </a:r>
            <a:r>
              <a:rPr lang="ru-RU" dirty="0" err="1"/>
              <a:t>Принциповим</a:t>
            </a:r>
            <a:r>
              <a:rPr lang="ru-RU" dirty="0"/>
              <a:t> </a:t>
            </a:r>
            <a:r>
              <a:rPr lang="ru-RU" dirty="0" err="1"/>
              <a:t>рубежем</a:t>
            </a:r>
            <a:r>
              <a:rPr lang="ru-RU" dirty="0"/>
              <a:t> у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 стало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християнства</a:t>
            </a:r>
            <a:r>
              <a:rPr lang="ru-RU" dirty="0"/>
              <a:t>. </a:t>
            </a:r>
            <a:r>
              <a:rPr lang="ru-RU" dirty="0" err="1"/>
              <a:t>Значним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візантійської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1694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2248347"/>
            <a:ext cx="7761184" cy="4349005"/>
          </a:xfrm>
        </p:spPr>
        <p:txBody>
          <a:bodyPr>
            <a:normAutofit/>
          </a:bodyPr>
          <a:lstStyle/>
          <a:p>
            <a:r>
              <a:rPr lang="ru-RU" dirty="0" err="1" smtClean="0"/>
              <a:t>Довгий</a:t>
            </a:r>
            <a:r>
              <a:rPr lang="ru-RU" dirty="0" smtClean="0"/>
              <a:t> </a:t>
            </a:r>
            <a:r>
              <a:rPr lang="ru-RU" dirty="0"/>
              <a:t>час як </a:t>
            </a:r>
            <a:r>
              <a:rPr lang="ru-RU" dirty="0" err="1"/>
              <a:t>головний</a:t>
            </a:r>
            <a:r>
              <a:rPr lang="ru-RU" dirty="0"/>
              <a:t> </a:t>
            </a:r>
            <a:r>
              <a:rPr lang="ru-RU" dirty="0" err="1"/>
              <a:t>будівельний</a:t>
            </a:r>
            <a:r>
              <a:rPr lang="ru-RU" dirty="0"/>
              <a:t> </a:t>
            </a:r>
            <a:r>
              <a:rPr lang="ru-RU" dirty="0" err="1"/>
              <a:t>матеріал</a:t>
            </a:r>
            <a:r>
              <a:rPr lang="ru-RU" dirty="0"/>
              <a:t> </a:t>
            </a:r>
            <a:r>
              <a:rPr lang="ru-RU" dirty="0" err="1"/>
              <a:t>використовувалася</a:t>
            </a:r>
            <a:r>
              <a:rPr lang="ru-RU" dirty="0"/>
              <a:t> </a:t>
            </a:r>
            <a:r>
              <a:rPr lang="ru-RU" b="1" dirty="0"/>
              <a:t>деревина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в достатку доступна. У </a:t>
            </a:r>
            <a:r>
              <a:rPr lang="ru-RU" dirty="0" err="1"/>
              <a:t>центрі</a:t>
            </a:r>
            <a:r>
              <a:rPr lang="ru-RU" dirty="0"/>
              <a:t> </a:t>
            </a:r>
            <a:r>
              <a:rPr lang="ru-RU" dirty="0" err="1"/>
              <a:t>поселень</a:t>
            </a:r>
            <a:r>
              <a:rPr lang="ru-RU" dirty="0"/>
              <a:t> </a:t>
            </a:r>
            <a:r>
              <a:rPr lang="ru-RU" dirty="0" err="1"/>
              <a:t>знаходилися</a:t>
            </a:r>
            <a:r>
              <a:rPr lang="ru-RU" dirty="0"/>
              <a:t> </a:t>
            </a:r>
            <a:r>
              <a:rPr lang="ru-RU" b="1" dirty="0"/>
              <a:t>«</a:t>
            </a:r>
            <a:r>
              <a:rPr lang="ru-RU" b="1" dirty="0" err="1"/>
              <a:t>гради</a:t>
            </a:r>
            <a:r>
              <a:rPr lang="ru-RU" b="1" dirty="0"/>
              <a:t>», </a:t>
            </a:r>
            <a:r>
              <a:rPr lang="ru-RU" dirty="0" err="1"/>
              <a:t>які</a:t>
            </a:r>
            <a:r>
              <a:rPr lang="ru-RU" dirty="0"/>
              <a:t> служили для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ворогів</a:t>
            </a:r>
            <a:r>
              <a:rPr lang="ru-RU" dirty="0"/>
              <a:t>,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племінних</a:t>
            </a:r>
            <a:r>
              <a:rPr lang="ru-RU" dirty="0"/>
              <a:t> </a:t>
            </a:r>
            <a:r>
              <a:rPr lang="ru-RU" dirty="0" err="1"/>
              <a:t>зборів</a:t>
            </a:r>
            <a:r>
              <a:rPr lang="ru-RU" dirty="0"/>
              <a:t> і </a:t>
            </a:r>
            <a:r>
              <a:rPr lang="ru-RU" dirty="0" err="1"/>
              <a:t>культових</a:t>
            </a:r>
            <a:r>
              <a:rPr lang="ru-RU" dirty="0"/>
              <a:t> </a:t>
            </a:r>
            <a:r>
              <a:rPr lang="ru-RU" dirty="0" err="1"/>
              <a:t>обрядів</a:t>
            </a:r>
            <a:r>
              <a:rPr lang="ru-RU" dirty="0"/>
              <a:t>. </a:t>
            </a:r>
          </a:p>
          <a:p>
            <a:r>
              <a:rPr lang="ru-RU" dirty="0" err="1"/>
              <a:t>Якісно</a:t>
            </a:r>
            <a:r>
              <a:rPr lang="ru-RU" dirty="0"/>
              <a:t> </a:t>
            </a:r>
            <a:r>
              <a:rPr lang="ru-RU" dirty="0" err="1"/>
              <a:t>новий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архітектури</a:t>
            </a:r>
            <a:r>
              <a:rPr lang="ru-RU" dirty="0"/>
              <a:t> </a:t>
            </a:r>
            <a:r>
              <a:rPr lang="ru-RU" dirty="0" err="1"/>
              <a:t>пов'язаний</a:t>
            </a:r>
            <a:r>
              <a:rPr lang="ru-RU" dirty="0"/>
              <a:t> з переходом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b="1" dirty="0" err="1"/>
              <a:t>дерев'яного</a:t>
            </a:r>
            <a:r>
              <a:rPr lang="ru-RU" dirty="0"/>
              <a:t> до </a:t>
            </a:r>
            <a:r>
              <a:rPr lang="ru-RU" b="1" dirty="0" err="1"/>
              <a:t>кам'яного</a:t>
            </a:r>
            <a:r>
              <a:rPr lang="ru-RU" dirty="0"/>
              <a:t> і </a:t>
            </a:r>
            <a:r>
              <a:rPr lang="ru-RU" b="1" dirty="0" err="1"/>
              <a:t>цегельного</a:t>
            </a:r>
            <a:r>
              <a:rPr lang="ru-RU" b="1" dirty="0"/>
              <a:t> </a:t>
            </a:r>
            <a:r>
              <a:rPr lang="ru-RU" dirty="0" err="1"/>
              <a:t>будівництва</a:t>
            </a:r>
            <a:r>
              <a:rPr lang="ru-RU" dirty="0"/>
              <a:t>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~~~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7361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2204864"/>
            <a:ext cx="5609845" cy="4207384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332656"/>
            <a:ext cx="7756263" cy="1054250"/>
          </a:xfrm>
        </p:spPr>
        <p:txBody>
          <a:bodyPr/>
          <a:lstStyle/>
          <a:p>
            <a:r>
              <a:rPr lang="ru-RU" dirty="0" err="1"/>
              <a:t>Архітектурна</a:t>
            </a:r>
            <a:r>
              <a:rPr lang="ru-RU" dirty="0"/>
              <a:t> модель </a:t>
            </a:r>
            <a:r>
              <a:rPr lang="ru-RU" dirty="0" err="1"/>
              <a:t>Софійського</a:t>
            </a:r>
            <a:r>
              <a:rPr lang="ru-RU" dirty="0"/>
              <a:t> собору, </a:t>
            </a:r>
            <a:r>
              <a:rPr lang="ru-RU" dirty="0" err="1"/>
              <a:t>Київ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0809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Найбільше</a:t>
            </a:r>
            <a:r>
              <a:rPr lang="ru-RU" dirty="0"/>
              <a:t> </a:t>
            </a:r>
            <a:r>
              <a:rPr lang="ru-RU" dirty="0" err="1"/>
              <a:t>поширення</a:t>
            </a:r>
            <a:r>
              <a:rPr lang="ru-RU" dirty="0"/>
              <a:t> на </a:t>
            </a:r>
            <a:r>
              <a:rPr lang="ru-RU" dirty="0" err="1"/>
              <a:t>Русі</a:t>
            </a:r>
            <a:r>
              <a:rPr lang="ru-RU" dirty="0"/>
              <a:t> </a:t>
            </a:r>
            <a:r>
              <a:rPr lang="ru-RU" dirty="0" err="1"/>
              <a:t>отримало</a:t>
            </a:r>
            <a:r>
              <a:rPr lang="ru-RU" dirty="0"/>
              <a:t> </a:t>
            </a:r>
            <a:r>
              <a:rPr lang="ru-RU" b="1" dirty="0" err="1"/>
              <a:t>хрестово-купольне</a:t>
            </a:r>
            <a:r>
              <a:rPr lang="ru-RU" dirty="0"/>
              <a:t> </a:t>
            </a:r>
            <a:r>
              <a:rPr lang="ru-RU" dirty="0" err="1"/>
              <a:t>планування</a:t>
            </a:r>
            <a:r>
              <a:rPr lang="ru-RU" dirty="0"/>
              <a:t> </a:t>
            </a:r>
            <a:r>
              <a:rPr lang="ru-RU" dirty="0" err="1"/>
              <a:t>соборів</a:t>
            </a:r>
            <a:r>
              <a:rPr lang="ru-RU" dirty="0"/>
              <a:t>. </a:t>
            </a:r>
            <a:r>
              <a:rPr lang="ru-RU" dirty="0" err="1"/>
              <a:t>Така</a:t>
            </a:r>
            <a:r>
              <a:rPr lang="ru-RU" dirty="0"/>
              <a:t> </a:t>
            </a:r>
            <a:r>
              <a:rPr lang="ru-RU" dirty="0" err="1"/>
              <a:t>композиція</a:t>
            </a:r>
            <a:r>
              <a:rPr lang="ru-RU" dirty="0"/>
              <a:t> храму </a:t>
            </a:r>
            <a:r>
              <a:rPr lang="ru-RU" dirty="0" err="1"/>
              <a:t>базувалася</a:t>
            </a:r>
            <a:r>
              <a:rPr lang="ru-RU" dirty="0"/>
              <a:t> на </a:t>
            </a:r>
            <a:r>
              <a:rPr lang="ru-RU" dirty="0" err="1"/>
              <a:t>християнській</a:t>
            </a:r>
            <a:r>
              <a:rPr lang="ru-RU" dirty="0"/>
              <a:t> </a:t>
            </a:r>
            <a:r>
              <a:rPr lang="ru-RU" dirty="0" err="1"/>
              <a:t>символіці</a:t>
            </a:r>
            <a:r>
              <a:rPr lang="ru-RU" dirty="0"/>
              <a:t>, </a:t>
            </a:r>
            <a:r>
              <a:rPr lang="ru-RU" dirty="0" err="1"/>
              <a:t>підкреслюючи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Планування</a:t>
            </a:r>
            <a:r>
              <a:rPr lang="ru-RU" dirty="0" smtClean="0"/>
              <a:t> </a:t>
            </a:r>
            <a:r>
              <a:rPr lang="ru-RU" dirty="0" err="1"/>
              <a:t>соборів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3443309"/>
            <a:ext cx="3810000" cy="326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68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6491" y="2247900"/>
            <a:ext cx="5171017" cy="3878263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404664"/>
            <a:ext cx="7756263" cy="1054250"/>
          </a:xfrm>
        </p:spPr>
        <p:txBody>
          <a:bodyPr/>
          <a:lstStyle/>
          <a:p>
            <a:r>
              <a:rPr lang="ru-RU" dirty="0" err="1"/>
              <a:t>Софіївський</a:t>
            </a:r>
            <a:r>
              <a:rPr lang="ru-RU" dirty="0"/>
              <a:t> собор у </a:t>
            </a:r>
            <a:r>
              <a:rPr lang="ru-RU" dirty="0" err="1"/>
              <a:t>Києві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7391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54" y="2247900"/>
            <a:ext cx="3962292" cy="3878263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err="1"/>
              <a:t>Благовішення</a:t>
            </a:r>
            <a:r>
              <a:rPr lang="ru-RU" sz="4000" dirty="0"/>
              <a:t>, </a:t>
            </a:r>
            <a:r>
              <a:rPr lang="ru-RU" sz="4000" dirty="0" err="1"/>
              <a:t>мозаїка</a:t>
            </a:r>
            <a:r>
              <a:rPr lang="ru-RU" sz="4000" dirty="0"/>
              <a:t>, собор </a:t>
            </a:r>
            <a:r>
              <a:rPr lang="ru-RU" sz="4000" dirty="0" err="1"/>
              <a:t>Св.Софії</a:t>
            </a:r>
            <a:r>
              <a:rPr lang="ru-RU" sz="4000" dirty="0"/>
              <a:t>, </a:t>
            </a:r>
            <a:r>
              <a:rPr lang="ru-RU" sz="4000" dirty="0" err="1"/>
              <a:t>Київ</a:t>
            </a:r>
            <a:r>
              <a:rPr lang="ru-RU" sz="4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37179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 </a:t>
            </a:r>
            <a:r>
              <a:rPr lang="ru-RU" sz="2800" dirty="0" err="1" smtClean="0"/>
              <a:t>Пам'ятником</a:t>
            </a:r>
            <a:r>
              <a:rPr lang="ru-RU" sz="2800" dirty="0" smtClean="0"/>
              <a:t> </a:t>
            </a:r>
            <a:r>
              <a:rPr lang="ru-RU" sz="2800" dirty="0" err="1"/>
              <a:t>архітектури</a:t>
            </a:r>
            <a:r>
              <a:rPr lang="ru-RU" sz="2800" dirty="0"/>
              <a:t> </a:t>
            </a:r>
            <a:r>
              <a:rPr lang="ru-RU" sz="2800" dirty="0" err="1"/>
              <a:t>світового</a:t>
            </a:r>
            <a:r>
              <a:rPr lang="ru-RU" sz="2800" dirty="0"/>
              <a:t> </a:t>
            </a:r>
            <a:r>
              <a:rPr lang="ru-RU" sz="2800" dirty="0" err="1"/>
              <a:t>значення</a:t>
            </a:r>
            <a:r>
              <a:rPr lang="ru-RU" sz="2800" dirty="0"/>
              <a:t> є й ансамбль </a:t>
            </a:r>
            <a:r>
              <a:rPr lang="ru-RU" sz="2800" dirty="0" err="1"/>
              <a:t>Києво-Печерської</a:t>
            </a:r>
            <a:r>
              <a:rPr lang="ru-RU" sz="2800" dirty="0"/>
              <a:t> </a:t>
            </a:r>
            <a:r>
              <a:rPr lang="ru-RU" sz="2800" dirty="0" err="1"/>
              <a:t>лаври</a:t>
            </a:r>
            <a:r>
              <a:rPr lang="ru-RU" sz="2800" dirty="0"/>
              <a:t>. </a:t>
            </a:r>
            <a:r>
              <a:rPr lang="ru-RU" sz="2800" dirty="0" err="1"/>
              <a:t>Споруда</a:t>
            </a:r>
            <a:r>
              <a:rPr lang="ru-RU" sz="2800" dirty="0"/>
              <a:t> головного собору — </a:t>
            </a:r>
            <a:r>
              <a:rPr lang="ru-RU" sz="2800" b="1" dirty="0" err="1"/>
              <a:t>Успенська</a:t>
            </a:r>
            <a:r>
              <a:rPr lang="ru-RU" sz="2800" b="1" dirty="0"/>
              <a:t> </a:t>
            </a:r>
            <a:r>
              <a:rPr lang="ru-RU" sz="2800" b="1" dirty="0" err="1"/>
              <a:t>церква</a:t>
            </a:r>
            <a:r>
              <a:rPr lang="ru-RU" sz="2800" b="1" dirty="0"/>
              <a:t> </a:t>
            </a:r>
            <a:r>
              <a:rPr lang="ru-RU" sz="2800" dirty="0"/>
              <a:t>— </a:t>
            </a:r>
            <a:r>
              <a:rPr lang="ru-RU" sz="2800" dirty="0" err="1"/>
              <a:t>була</a:t>
            </a:r>
            <a:r>
              <a:rPr lang="ru-RU" sz="2800" dirty="0"/>
              <a:t> </a:t>
            </a:r>
            <a:r>
              <a:rPr lang="ru-RU" sz="2800" dirty="0" err="1"/>
              <a:t>важливим</a:t>
            </a:r>
            <a:r>
              <a:rPr lang="ru-RU" sz="2800" dirty="0"/>
              <a:t> </a:t>
            </a:r>
            <a:r>
              <a:rPr lang="ru-RU" sz="2800" dirty="0" err="1"/>
              <a:t>етапом</a:t>
            </a:r>
            <a:r>
              <a:rPr lang="ru-RU" sz="2800" dirty="0"/>
              <a:t> у </a:t>
            </a:r>
            <a:r>
              <a:rPr lang="ru-RU" sz="2800" dirty="0" err="1"/>
              <a:t>розвитку</a:t>
            </a:r>
            <a:r>
              <a:rPr lang="ru-RU" sz="2800" dirty="0"/>
              <a:t> </a:t>
            </a:r>
            <a:r>
              <a:rPr lang="ru-RU" sz="2800" dirty="0" err="1"/>
              <a:t>київської</a:t>
            </a:r>
            <a:r>
              <a:rPr lang="ru-RU" sz="2800" dirty="0"/>
              <a:t> </a:t>
            </a:r>
            <a:r>
              <a:rPr lang="ru-RU" sz="2800" dirty="0" err="1"/>
              <a:t>архітектури</a:t>
            </a:r>
            <a:r>
              <a:rPr lang="ru-RU" sz="2800" dirty="0"/>
              <a:t>. З </a:t>
            </a:r>
            <a:r>
              <a:rPr lang="ru-RU" sz="2800" dirty="0" err="1"/>
              <a:t>неї</a:t>
            </a:r>
            <a:r>
              <a:rPr lang="ru-RU" sz="2800" dirty="0"/>
              <a:t> </a:t>
            </a:r>
            <a:r>
              <a:rPr lang="ru-RU" sz="2800" dirty="0" err="1"/>
              <a:t>почалося</a:t>
            </a:r>
            <a:r>
              <a:rPr lang="ru-RU" sz="2800" dirty="0"/>
              <a:t> </a:t>
            </a:r>
            <a:r>
              <a:rPr lang="ru-RU" sz="2800" dirty="0" err="1"/>
              <a:t>поширення</a:t>
            </a:r>
            <a:r>
              <a:rPr lang="ru-RU" sz="2800" dirty="0"/>
              <a:t> </a:t>
            </a:r>
            <a:r>
              <a:rPr lang="ru-RU" sz="2800" b="1" dirty="0" err="1"/>
              <a:t>однокупольних</a:t>
            </a:r>
            <a:r>
              <a:rPr lang="ru-RU" sz="2800" dirty="0"/>
              <a:t> </a:t>
            </a:r>
            <a:r>
              <a:rPr lang="ru-RU" sz="2800" dirty="0" err="1" smtClean="0"/>
              <a:t>храмів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~~~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0857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5825" y="2247900"/>
            <a:ext cx="2792349" cy="3878263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548680"/>
            <a:ext cx="7756263" cy="1054250"/>
          </a:xfrm>
        </p:spPr>
        <p:txBody>
          <a:bodyPr/>
          <a:lstStyle/>
          <a:p>
            <a:r>
              <a:rPr lang="ru-RU" sz="4400" dirty="0" err="1"/>
              <a:t>Київ</a:t>
            </a:r>
            <a:r>
              <a:rPr lang="ru-RU" sz="4400" dirty="0"/>
              <a:t>, </a:t>
            </a:r>
            <a:r>
              <a:rPr lang="ru-RU" sz="4400" dirty="0" err="1"/>
              <a:t>Кирилівська</a:t>
            </a:r>
            <a:r>
              <a:rPr lang="ru-RU" sz="4400" dirty="0"/>
              <a:t> </a:t>
            </a:r>
            <a:r>
              <a:rPr lang="ru-RU" sz="4400" dirty="0" err="1"/>
              <a:t>церква</a:t>
            </a:r>
            <a:r>
              <a:rPr lang="ru-RU" sz="4400" dirty="0"/>
              <a:t>, </a:t>
            </a:r>
            <a:r>
              <a:rPr lang="ru-RU" sz="4400" dirty="0" err="1"/>
              <a:t>поземний</a:t>
            </a:r>
            <a:r>
              <a:rPr lang="ru-RU" sz="4400" dirty="0"/>
              <a:t> план</a:t>
            </a:r>
          </a:p>
        </p:txBody>
      </p:sp>
    </p:spTree>
    <p:extLst>
      <p:ext uri="{BB962C8B-B14F-4D97-AF65-F5344CB8AC3E}">
        <p14:creationId xmlns:p14="http://schemas.microsoft.com/office/powerpoint/2010/main" val="791634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71</TotalTime>
  <Words>248</Words>
  <Application>Microsoft Office PowerPoint</Application>
  <PresentationFormat>Экран (4:3)</PresentationFormat>
  <Paragraphs>19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Твердый переплет</vt:lpstr>
      <vt:lpstr>Культура Русі </vt:lpstr>
      <vt:lpstr>Розвиток культури.</vt:lpstr>
      <vt:lpstr>~~~</vt:lpstr>
      <vt:lpstr>Архітектурна модель Софійського собору, Київ</vt:lpstr>
      <vt:lpstr>Планування соборів</vt:lpstr>
      <vt:lpstr>Софіївський собор у Києві</vt:lpstr>
      <vt:lpstr>Благовішення, мозаїка, собор Св.Софії, Київ.</vt:lpstr>
      <vt:lpstr>~~~</vt:lpstr>
      <vt:lpstr>Київ, Кирилівська церква, поземний план</vt:lpstr>
      <vt:lpstr>Зображення соборів на листах, поштових марках тощо.</vt:lpstr>
      <vt:lpstr>~~~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Культура Русі </dc:title>
  <dc:creator>Comp</dc:creator>
  <cp:lastModifiedBy>Comp</cp:lastModifiedBy>
  <cp:revision>9</cp:revision>
  <dcterms:created xsi:type="dcterms:W3CDTF">2013-01-20T10:58:14Z</dcterms:created>
  <dcterms:modified xsi:type="dcterms:W3CDTF">2013-02-18T11:39:17Z</dcterms:modified>
</cp:coreProperties>
</file>