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9"/>
  </p:notesMasterIdLst>
  <p:sldIdLst>
    <p:sldId id="303" r:id="rId2"/>
    <p:sldId id="307" r:id="rId3"/>
    <p:sldId id="257" r:id="rId4"/>
    <p:sldId id="305" r:id="rId5"/>
    <p:sldId id="306" r:id="rId6"/>
    <p:sldId id="286" r:id="rId7"/>
    <p:sldId id="274" r:id="rId8"/>
    <p:sldId id="308" r:id="rId9"/>
    <p:sldId id="265" r:id="rId10"/>
    <p:sldId id="266" r:id="rId11"/>
    <p:sldId id="296" r:id="rId12"/>
    <p:sldId id="297" r:id="rId13"/>
    <p:sldId id="294" r:id="rId14"/>
    <p:sldId id="298" r:id="rId15"/>
    <p:sldId id="258" r:id="rId16"/>
    <p:sldId id="309" r:id="rId17"/>
    <p:sldId id="310" r:id="rId18"/>
    <p:sldId id="311" r:id="rId19"/>
    <p:sldId id="299" r:id="rId20"/>
    <p:sldId id="282" r:id="rId21"/>
    <p:sldId id="313" r:id="rId22"/>
    <p:sldId id="256" r:id="rId23"/>
    <p:sldId id="312" r:id="rId24"/>
    <p:sldId id="261" r:id="rId25"/>
    <p:sldId id="300" r:id="rId26"/>
    <p:sldId id="279" r:id="rId27"/>
    <p:sldId id="276" r:id="rId28"/>
    <p:sldId id="269" r:id="rId29"/>
    <p:sldId id="301" r:id="rId30"/>
    <p:sldId id="281" r:id="rId31"/>
    <p:sldId id="277" r:id="rId32"/>
    <p:sldId id="275" r:id="rId33"/>
    <p:sldId id="278" r:id="rId34"/>
    <p:sldId id="302" r:id="rId35"/>
    <p:sldId id="259" r:id="rId36"/>
    <p:sldId id="270" r:id="rId37"/>
    <p:sldId id="263" r:id="rId38"/>
  </p:sldIdLst>
  <p:sldSz cx="9144000" cy="6858000" type="screen4x3"/>
  <p:notesSz cx="6858000" cy="9144000"/>
  <p:custShowLst>
    <p:custShow name="Произвольный показ 1" id="0">
      <p:sldLst>
        <p:sld r:id="rId2"/>
        <p:sld r:id="rId4"/>
        <p:sld r:id="rId7"/>
        <p:sld r:id="rId5"/>
        <p:sld r:id="rId6"/>
      </p:sldLst>
    </p:custShow>
  </p:custShowLst>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66FF"/>
    <a:srgbClr val="FF00FF"/>
    <a:srgbClr val="000099"/>
    <a:srgbClr val="741EE6"/>
    <a:srgbClr val="D36BB8"/>
    <a:srgbClr val="F1E1EA"/>
    <a:srgbClr val="339933"/>
    <a:srgbClr val="990099"/>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95" autoAdjust="0"/>
    <p:restoredTop sz="94660"/>
  </p:normalViewPr>
  <p:slideViewPr>
    <p:cSldViewPr>
      <p:cViewPr>
        <p:scale>
          <a:sx n="73" d="100"/>
          <a:sy n="73" d="100"/>
        </p:scale>
        <p:origin x="-1548" y="-4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1BC73E9-BD91-44C4-ACCC-0BF333B3C344}" type="datetimeFigureOut">
              <a:rPr lang="ru-RU"/>
              <a:pPr>
                <a:defRPr/>
              </a:pPr>
              <a:t>12.05.2013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6B5844C-0B7B-4C00-934C-27231E5CB88F}" type="slidenum">
              <a:rPr lang="ru-RU"/>
              <a:pPr>
                <a:defRPr/>
              </a:pPr>
              <a:t>‹#›</a:t>
            </a:fld>
            <a:endParaRPr lang="ru-RU"/>
          </a:p>
        </p:txBody>
      </p:sp>
    </p:spTree>
    <p:extLst>
      <p:ext uri="{BB962C8B-B14F-4D97-AF65-F5344CB8AC3E}">
        <p14:creationId xmlns:p14="http://schemas.microsoft.com/office/powerpoint/2010/main" val="31713314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C1F94C6B-DAA3-4C68-BAD1-65B2A45C5E52}" type="slidenum">
              <a:rPr lang="ru-RU" smtClean="0"/>
              <a:pPr>
                <a:defRPr/>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ransition spd="slow">
    <p:cove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CBC844A9-2A69-470D-AAF1-2CAECC7A4CDB}" type="slidenum">
              <a:rPr lang="ru-RU" smtClean="0"/>
              <a:pPr>
                <a:defRPr/>
              </a:pPr>
              <a:t>‹#›</a:t>
            </a:fld>
            <a:endParaRPr lang="ru-RU"/>
          </a:p>
        </p:txBody>
      </p:sp>
    </p:spTree>
  </p:cSld>
  <p:clrMapOvr>
    <a:masterClrMapping/>
  </p:clrMapOvr>
  <p:transition spd="slow">
    <p:cove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456F3F1B-8B5C-4453-A3EA-9E3AD810C6B9}" type="slidenum">
              <a:rPr lang="ru-RU" smtClean="0"/>
              <a:pPr>
                <a:defRPr/>
              </a:pPr>
              <a:t>‹#›</a:t>
            </a:fld>
            <a:endParaRPr lang="ru-RU"/>
          </a:p>
        </p:txBody>
      </p:sp>
    </p:spTree>
  </p:cSld>
  <p:clrMapOvr>
    <a:masterClrMapping/>
  </p:clrMapOvr>
  <p:transition spd="slow">
    <p:cove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1A925BFC-25CF-4216-B698-4F7F687C380B}" type="slidenum">
              <a:rPr lang="ru-RU" smtClean="0"/>
              <a:pPr>
                <a:defRPr/>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spd="slow">
    <p:cove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D24A90CC-406E-42C0-B6C3-6907C10E2AD0}" type="slidenum">
              <a:rPr lang="ru-RU" smtClean="0"/>
              <a:pPr>
                <a:defRPr/>
              </a:pPr>
              <a:t>‹#›</a:t>
            </a:fld>
            <a:endParaRPr lang="ru-RU"/>
          </a:p>
        </p:txBody>
      </p:sp>
    </p:spTree>
  </p:cSld>
  <p:clrMapOvr>
    <a:masterClrMapping/>
  </p:clrMapOvr>
  <p:transition spd="slow">
    <p:cove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3A427399-AF50-41E0-8FA6-A6FD81650D6C}" type="slidenum">
              <a:rPr lang="ru-RU" smtClean="0"/>
              <a:pPr>
                <a:defRPr/>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ransition spd="slow">
    <p:cove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2D2964CB-1943-468C-9C9C-099811D66FB0}" type="slidenum">
              <a:rPr lang="ru-RU" smtClean="0"/>
              <a:pPr>
                <a:defRPr/>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ransition spd="slow">
    <p:cove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BB7EA510-C0FA-418B-816F-16B32747129E}" type="slidenum">
              <a:rPr lang="ru-RU" smtClean="0"/>
              <a:pPr>
                <a:defRPr/>
              </a:pPr>
              <a:t>‹#›</a:t>
            </a:fld>
            <a:endParaRPr lang="ru-RU"/>
          </a:p>
        </p:txBody>
      </p:sp>
    </p:spTree>
  </p:cSld>
  <p:clrMapOvr>
    <a:masterClrMapping/>
  </p:clrMapOvr>
  <p:transition spd="slow">
    <p:cove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CBB42142-8071-4D5F-9B5F-AA9672A9A380}" type="slidenum">
              <a:rPr lang="ru-RU" smtClean="0"/>
              <a:pPr>
                <a:defRPr/>
              </a:pPr>
              <a:t>‹#›</a:t>
            </a:fld>
            <a:endParaRPr lang="ru-RU"/>
          </a:p>
        </p:txBody>
      </p:sp>
    </p:spTree>
  </p:cSld>
  <p:clrMapOvr>
    <a:masterClrMapping/>
  </p:clrMapOvr>
  <p:transition spd="slow">
    <p:cove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0808E31B-4E72-4048-AE56-DE5421ED74AB}" type="slidenum">
              <a:rPr lang="ru-RU" smtClean="0"/>
              <a:pPr>
                <a:defRPr/>
              </a:pPr>
              <a:t>‹#›</a:t>
            </a:fld>
            <a:endParaRPr lang="ru-RU"/>
          </a:p>
        </p:txBody>
      </p:sp>
    </p:spTree>
  </p:cSld>
  <p:clrMapOvr>
    <a:masterClrMapping/>
  </p:clrMapOvr>
  <p:transition spd="slow">
    <p:cove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B3CF56CD-37B1-4BDF-90E2-5C30279C6B11}" type="slidenum">
              <a:rPr lang="ru-RU" smtClean="0"/>
              <a:pPr>
                <a:defRPr/>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ransition spd="slow">
    <p:cove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0DDB2283-9DC9-4136-BAD2-5BE2E9EDD1DD}"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anim calcmode="lin" valueType="num">
                                      <p:cBhvr>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anim calcmode="lin" valueType="num">
                                      <p:cBhvr>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anim calcmode="lin" valueType="num">
                                      <p:cBhvr>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anim calcmode="lin" valueType="num">
                                      <p:cBhvr>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anim calcmode="lin" valueType="num">
                                      <p:cBhvr>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2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2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3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3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image" Target="../media/image71.jpeg"/></Relationships>
</file>

<file path=ppt/slides/_rels/slide3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3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 Id="rId5" Type="http://schemas.openxmlformats.org/officeDocument/2006/relationships/image" Target="../media/image79.jpeg"/><Relationship Id="rId4" Type="http://schemas.openxmlformats.org/officeDocument/2006/relationships/image" Target="../media/image78.jpeg"/></Relationships>
</file>

<file path=ppt/slides/_rels/slide3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7.xml"/><Relationship Id="rId4" Type="http://schemas.openxmlformats.org/officeDocument/2006/relationships/image" Target="../media/image82.jpeg"/></Relationships>
</file>

<file path=ppt/slides/_rels/slide3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2.xml"/><Relationship Id="rId5" Type="http://schemas.openxmlformats.org/officeDocument/2006/relationships/image" Target="../media/image86.jpeg"/><Relationship Id="rId4" Type="http://schemas.openxmlformats.org/officeDocument/2006/relationships/image" Target="../media/image85.jpeg"/></Relationships>
</file>

<file path=ppt/slides/_rels/slide37.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2.xml"/><Relationship Id="rId4" Type="http://schemas.openxmlformats.org/officeDocument/2006/relationships/image" Target="../media/image89.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5.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p:txBody>
          <a:bodyPr/>
          <a:lstStyle/>
          <a:p>
            <a:endParaRPr lang="ru-RU" dirty="0"/>
          </a:p>
        </p:txBody>
      </p:sp>
      <p:sp>
        <p:nvSpPr>
          <p:cNvPr id="4" name="Заголовок 3"/>
          <p:cNvSpPr>
            <a:spLocks noGrp="1"/>
          </p:cNvSpPr>
          <p:nvPr>
            <p:ph type="ctrTitle"/>
          </p:nvPr>
        </p:nvSpPr>
        <p:spPr>
          <a:xfrm>
            <a:off x="822052" y="2204864"/>
            <a:ext cx="7175351" cy="1793167"/>
          </a:xfrm>
          <a:ln cmpd="sng">
            <a:solidFill>
              <a:schemeClr val="tx1"/>
            </a:solidFill>
          </a:ln>
        </p:spPr>
        <p:txBody>
          <a:bodyPr/>
          <a:lstStyle/>
          <a:p>
            <a:pPr marL="182880" indent="0" algn="ctr">
              <a:buNone/>
            </a:pPr>
            <a:r>
              <a:rPr lang="uk-UA" dirty="0" smtClean="0">
                <a:solidFill>
                  <a:schemeClr val="tx1"/>
                </a:solidFill>
                <a:effectLst>
                  <a:outerShdw blurRad="38100" dist="38100" dir="2700000" algn="tl">
                    <a:srgbClr val="000000">
                      <a:alpha val="43137"/>
                    </a:srgbClr>
                  </a:outerShdw>
                </a:effectLst>
              </a:rPr>
              <a:t>Зірки українського кінематографа </a:t>
            </a:r>
            <a:endParaRPr lang="ru-RU" dirty="0">
              <a:solidFill>
                <a:schemeClr val="tx1"/>
              </a:solidFill>
              <a:effectLst>
                <a:outerShdw blurRad="38100" dist="38100" dir="2700000" algn="tl">
                  <a:srgbClr val="000000">
                    <a:alpha val="43137"/>
                  </a:srgbClr>
                </a:outerShdw>
              </a:effectLst>
            </a:endParaRPr>
          </a:p>
        </p:txBody>
      </p:sp>
      <p:sp>
        <p:nvSpPr>
          <p:cNvPr id="6" name="Прямоугольник 5"/>
          <p:cNvSpPr/>
          <p:nvPr/>
        </p:nvSpPr>
        <p:spPr>
          <a:xfrm>
            <a:off x="2123728" y="17643"/>
            <a:ext cx="4572000" cy="1323439"/>
          </a:xfrm>
          <a:prstGeom prst="rect">
            <a:avLst/>
          </a:prstGeom>
        </p:spPr>
        <p:txBody>
          <a:bodyPr>
            <a:spAutoFit/>
          </a:bodyPr>
          <a:lstStyle/>
          <a:p>
            <a:pPr algn="ctr"/>
            <a:r>
              <a:rPr lang="uk-UA" sz="1600" dirty="0" smtClean="0"/>
              <a:t>Міністерство освіти і науки та спорту України</a:t>
            </a:r>
          </a:p>
          <a:p>
            <a:pPr algn="ctr"/>
            <a:r>
              <a:rPr lang="uk-UA" sz="1600" dirty="0" smtClean="0"/>
              <a:t>Охтирської загальноосвітньої  школи </a:t>
            </a:r>
            <a:r>
              <a:rPr lang="en-US" sz="1600" dirty="0" smtClean="0"/>
              <a:t>I-III</a:t>
            </a:r>
            <a:r>
              <a:rPr lang="uk-UA" sz="1600" dirty="0" smtClean="0"/>
              <a:t> ст. №4</a:t>
            </a:r>
          </a:p>
          <a:p>
            <a:pPr algn="ctr"/>
            <a:r>
              <a:rPr lang="uk-UA" sz="1600" dirty="0" smtClean="0"/>
              <a:t>імені Остапа Вишні </a:t>
            </a:r>
          </a:p>
          <a:p>
            <a:pPr algn="ctr"/>
            <a:r>
              <a:rPr lang="uk-UA" sz="1600" dirty="0" smtClean="0"/>
              <a:t>Охтирської міської  ради</a:t>
            </a:r>
            <a:endParaRPr lang="ru-RU" sz="1600" dirty="0"/>
          </a:p>
        </p:txBody>
      </p:sp>
      <p:sp>
        <p:nvSpPr>
          <p:cNvPr id="7" name="Прямоугольник 6"/>
          <p:cNvSpPr/>
          <p:nvPr/>
        </p:nvSpPr>
        <p:spPr>
          <a:xfrm>
            <a:off x="6948264" y="5013176"/>
            <a:ext cx="1774845" cy="1354217"/>
          </a:xfrm>
          <a:prstGeom prst="rect">
            <a:avLst/>
          </a:prstGeom>
        </p:spPr>
        <p:txBody>
          <a:bodyPr wrap="none">
            <a:spAutoFit/>
          </a:bodyPr>
          <a:lstStyle/>
          <a:p>
            <a:r>
              <a:rPr lang="uk-UA" sz="1600" dirty="0" smtClean="0"/>
              <a:t>Підготовила:</a:t>
            </a:r>
          </a:p>
          <a:p>
            <a:r>
              <a:rPr lang="uk-UA" sz="1600" dirty="0"/>
              <a:t>у</a:t>
            </a:r>
            <a:r>
              <a:rPr lang="uk-UA" sz="1600" dirty="0" smtClean="0"/>
              <a:t>чениця  10 класу </a:t>
            </a:r>
          </a:p>
          <a:p>
            <a:r>
              <a:rPr lang="uk-UA" sz="1600" dirty="0" err="1" smtClean="0"/>
              <a:t>Більченко</a:t>
            </a:r>
            <a:r>
              <a:rPr lang="uk-UA" sz="1600" dirty="0" smtClean="0"/>
              <a:t> М.</a:t>
            </a:r>
          </a:p>
          <a:p>
            <a:r>
              <a:rPr lang="uk-UA" sz="1600" dirty="0" smtClean="0"/>
              <a:t>Перевірила: </a:t>
            </a:r>
          </a:p>
          <a:p>
            <a:r>
              <a:rPr lang="uk-UA" sz="1600" dirty="0" smtClean="0"/>
              <a:t>Перерва В.І.</a:t>
            </a:r>
            <a:endParaRPr lang="ru-RU" sz="1600" dirty="0"/>
          </a:p>
        </p:txBody>
      </p:sp>
    </p:spTree>
    <p:extLst>
      <p:ext uri="{BB962C8B-B14F-4D97-AF65-F5344CB8AC3E}">
        <p14:creationId xmlns:p14="http://schemas.microsoft.com/office/powerpoint/2010/main" val="3062405898"/>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234905" y="332656"/>
            <a:ext cx="802322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lang="ru-RU" sz="2000" dirty="0" err="1"/>
              <a:t>Особливу</a:t>
            </a:r>
            <a:r>
              <a:rPr lang="ru-RU" sz="2000" dirty="0"/>
              <a:t> роль у </a:t>
            </a:r>
            <a:r>
              <a:rPr lang="ru-RU" sz="2000" dirty="0" err="1"/>
              <a:t>становленні</a:t>
            </a:r>
            <a:r>
              <a:rPr lang="ru-RU" sz="2000" dirty="0"/>
              <a:t> </a:t>
            </a:r>
            <a:r>
              <a:rPr lang="ru-RU" sz="2000" dirty="0" err="1"/>
              <a:t>українського</a:t>
            </a:r>
            <a:r>
              <a:rPr lang="ru-RU" sz="2000" dirty="0"/>
              <a:t> </a:t>
            </a:r>
            <a:r>
              <a:rPr lang="ru-RU" sz="2000" dirty="0" err="1"/>
              <a:t>кіномистецтва</a:t>
            </a:r>
            <a:r>
              <a:rPr lang="ru-RU" sz="2000" dirty="0"/>
              <a:t> </a:t>
            </a:r>
            <a:r>
              <a:rPr lang="ru-RU" sz="2000" dirty="0" err="1"/>
              <a:t>відіграли</a:t>
            </a:r>
            <a:r>
              <a:rPr lang="ru-RU" sz="2000" dirty="0"/>
              <a:t> </a:t>
            </a:r>
            <a:r>
              <a:rPr lang="ru-RU" sz="2000" dirty="0" err="1"/>
              <a:t>фільми</a:t>
            </a:r>
            <a:r>
              <a:rPr lang="ru-RU" sz="2000" dirty="0"/>
              <a:t> </a:t>
            </a:r>
            <a:r>
              <a:rPr lang="ru-RU" sz="2000" dirty="0" err="1"/>
              <a:t>О.Довженка</a:t>
            </a:r>
            <a:r>
              <a:rPr lang="ru-RU" sz="2000" dirty="0"/>
              <a:t> «</a:t>
            </a:r>
            <a:r>
              <a:rPr lang="ru-RU" sz="2000" dirty="0" err="1"/>
              <a:t>Звенигора</a:t>
            </a:r>
            <a:r>
              <a:rPr lang="ru-RU" sz="2000" dirty="0"/>
              <a:t>» (1928), «Арсенал» (1929), «Земля» (1930). </a:t>
            </a:r>
            <a:r>
              <a:rPr lang="uk-UA" sz="2000" dirty="0"/>
              <a:t>Т</a:t>
            </a:r>
            <a:r>
              <a:rPr lang="ru-RU" sz="2000" dirty="0" err="1"/>
              <a:t>ворчість</a:t>
            </a:r>
            <a:r>
              <a:rPr lang="ru-RU" sz="2000" dirty="0"/>
              <a:t> </a:t>
            </a:r>
            <a:r>
              <a:rPr lang="uk-UA" sz="2000" dirty="0"/>
              <a:t>Довженка </a:t>
            </a:r>
            <a:r>
              <a:rPr lang="ru-RU" sz="2000" dirty="0" err="1"/>
              <a:t>піднесла</a:t>
            </a:r>
            <a:r>
              <a:rPr lang="ru-RU" sz="2000" dirty="0"/>
              <a:t> </a:t>
            </a:r>
            <a:r>
              <a:rPr lang="ru-RU" sz="2000" dirty="0" err="1"/>
              <a:t>вітчизняний</a:t>
            </a:r>
            <a:r>
              <a:rPr lang="ru-RU" sz="2000" dirty="0"/>
              <a:t> </a:t>
            </a:r>
            <a:r>
              <a:rPr lang="ru-RU" sz="2000" dirty="0" err="1"/>
              <a:t>кінематограф</a:t>
            </a:r>
            <a:r>
              <a:rPr lang="ru-RU" sz="2000" dirty="0"/>
              <a:t> до </a:t>
            </a:r>
            <a:r>
              <a:rPr lang="ru-RU" sz="2000" dirty="0" err="1"/>
              <a:t>світового</a:t>
            </a:r>
            <a:r>
              <a:rPr lang="ru-RU" sz="2000" dirty="0"/>
              <a:t> </a:t>
            </a:r>
            <a:r>
              <a:rPr lang="ru-RU" sz="2000" dirty="0" err="1"/>
              <a:t>рівня</a:t>
            </a:r>
            <a:r>
              <a:rPr lang="ru-RU" sz="2000" dirty="0"/>
              <a:t>. </a:t>
            </a:r>
            <a:r>
              <a:rPr lang="ru-RU" sz="2000" dirty="0" err="1"/>
              <a:t>Стилістика</a:t>
            </a:r>
            <a:r>
              <a:rPr lang="ru-RU" sz="2000" dirty="0"/>
              <a:t>, створена </a:t>
            </a:r>
            <a:r>
              <a:rPr lang="ru-RU" sz="2000" dirty="0" err="1"/>
              <a:t>Довженком</a:t>
            </a:r>
            <a:r>
              <a:rPr lang="ru-RU" sz="2000" dirty="0"/>
              <a:t>, </a:t>
            </a:r>
            <a:r>
              <a:rPr lang="ru-RU" sz="2000" dirty="0" err="1"/>
              <a:t>поклала</a:t>
            </a:r>
            <a:r>
              <a:rPr lang="ru-RU" sz="2000" dirty="0"/>
              <a:t> початок </a:t>
            </a:r>
            <a:r>
              <a:rPr lang="ru-RU" sz="2000" dirty="0" err="1"/>
              <a:t>напряму</a:t>
            </a:r>
            <a:r>
              <a:rPr lang="ru-RU" sz="2000" dirty="0"/>
              <a:t>, </a:t>
            </a:r>
            <a:r>
              <a:rPr lang="ru-RU" sz="2000" dirty="0" err="1"/>
              <a:t>який</a:t>
            </a:r>
            <a:r>
              <a:rPr lang="ru-RU" sz="2000" dirty="0"/>
              <a:t> </a:t>
            </a:r>
            <a:r>
              <a:rPr lang="ru-RU" sz="2000" dirty="0" err="1"/>
              <a:t>визначають</a:t>
            </a:r>
            <a:r>
              <a:rPr lang="ru-RU" sz="2000" dirty="0"/>
              <a:t> як «</a:t>
            </a:r>
            <a:r>
              <a:rPr lang="ru-RU" sz="2000" dirty="0" err="1"/>
              <a:t>українське</a:t>
            </a:r>
            <a:r>
              <a:rPr lang="ru-RU" sz="2000" dirty="0"/>
              <a:t> </a:t>
            </a:r>
            <a:r>
              <a:rPr lang="ru-RU" sz="2000" dirty="0" err="1"/>
              <a:t>поетичне</a:t>
            </a:r>
            <a:r>
              <a:rPr lang="ru-RU" sz="2000" dirty="0"/>
              <a:t> </a:t>
            </a:r>
            <a:r>
              <a:rPr lang="ru-RU" sz="2000" dirty="0" err="1"/>
              <a:t>кіно</a:t>
            </a:r>
            <a:r>
              <a:rPr lang="ru-RU" sz="2000" dirty="0"/>
              <a:t>».</a:t>
            </a:r>
          </a:p>
        </p:txBody>
      </p:sp>
      <p:pic>
        <p:nvPicPr>
          <p:cNvPr id="9221" name="Picture 5" descr="довженк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924175"/>
            <a:ext cx="203358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descr="ф"/>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3118427"/>
            <a:ext cx="2397125" cy="33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Rectangle 7"/>
          <p:cNvSpPr>
            <a:spLocks noChangeArrowheads="1"/>
          </p:cNvSpPr>
          <p:nvPr/>
        </p:nvSpPr>
        <p:spPr bwMode="auto">
          <a:xfrm>
            <a:off x="611188" y="5576888"/>
            <a:ext cx="1177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1400" dirty="0" err="1"/>
              <a:t>О.Довженко</a:t>
            </a:r>
            <a:endParaRPr lang="uk-UA" sz="1400" dirty="0"/>
          </a:p>
        </p:txBody>
      </p:sp>
      <p:pic>
        <p:nvPicPr>
          <p:cNvPr id="9224" name="Picture 8" descr="ф"/>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4573588"/>
            <a:ext cx="269240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Rectangle 10"/>
          <p:cNvSpPr>
            <a:spLocks noChangeArrowheads="1"/>
          </p:cNvSpPr>
          <p:nvPr/>
        </p:nvSpPr>
        <p:spPr bwMode="auto">
          <a:xfrm>
            <a:off x="3646488" y="6424296"/>
            <a:ext cx="958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uk-UA" sz="1400" dirty="0"/>
              <a:t>«Земля»</a:t>
            </a:r>
            <a:r>
              <a:rPr lang="ru-RU" sz="1400" dirty="0"/>
              <a:t> </a:t>
            </a:r>
          </a:p>
        </p:txBody>
      </p:sp>
      <p:pic>
        <p:nvPicPr>
          <p:cNvPr id="9227" name="Picture 11" descr="280px-Dovzhenko_filming_19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775" y="2484275"/>
            <a:ext cx="26670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Rectangle 12"/>
          <p:cNvSpPr>
            <a:spLocks noChangeArrowheads="1"/>
          </p:cNvSpPr>
          <p:nvPr/>
        </p:nvSpPr>
        <p:spPr bwMode="auto">
          <a:xfrm>
            <a:off x="2503870" y="4148137"/>
            <a:ext cx="3282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uk-UA" sz="1400" dirty="0"/>
              <a:t>Довженко на зйомках фільму, 1932 р.</a:t>
            </a:r>
          </a:p>
        </p:txBody>
      </p:sp>
    </p:spTree>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1" name="Rectangle 11"/>
          <p:cNvSpPr>
            <a:spLocks noChangeArrowheads="1"/>
          </p:cNvSpPr>
          <p:nvPr/>
        </p:nvSpPr>
        <p:spPr bwMode="auto">
          <a:xfrm>
            <a:off x="2160526" y="188640"/>
            <a:ext cx="4824536" cy="684742"/>
          </a:xfrm>
          <a:prstGeom prst="rect">
            <a:avLst/>
          </a:prstGeom>
          <a:ln/>
        </p:spPr>
        <p:style>
          <a:lnRef idx="1">
            <a:schemeClr val="accent2"/>
          </a:lnRef>
          <a:fillRef idx="2">
            <a:schemeClr val="accent2"/>
          </a:fillRef>
          <a:effectRef idx="1">
            <a:schemeClr val="accent2"/>
          </a:effectRef>
          <a:fontRef idx="minor">
            <a:schemeClr val="dk1"/>
          </a:fontRef>
        </p:style>
        <p:txBody>
          <a:bodyPr wrap="square" tIns="152352" bIns="38088" anchor="ctr">
            <a:spAutoFit/>
          </a:bodyPr>
          <a:lstStyle/>
          <a:p>
            <a:pPr algn="ctr" eaLnBrk="0" hangingPunct="0"/>
            <a:r>
              <a:rPr lang="uk-UA" sz="3200" dirty="0"/>
              <a:t>Звукове </a:t>
            </a:r>
            <a:r>
              <a:rPr lang="uk-UA" sz="3200" dirty="0" smtClean="0"/>
              <a:t>кіно</a:t>
            </a:r>
            <a:endParaRPr lang="uk-UA" sz="3200" dirty="0"/>
          </a:p>
        </p:txBody>
      </p:sp>
      <p:sp>
        <p:nvSpPr>
          <p:cNvPr id="10252" name="Rectangle 12"/>
          <p:cNvSpPr>
            <a:spLocks noChangeArrowheads="1"/>
          </p:cNvSpPr>
          <p:nvPr/>
        </p:nvSpPr>
        <p:spPr bwMode="auto">
          <a:xfrm>
            <a:off x="971550" y="986106"/>
            <a:ext cx="763428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ru-RU" sz="2000" dirty="0"/>
              <a:t>У 1930 р. в </a:t>
            </a:r>
            <a:r>
              <a:rPr lang="ru-RU" sz="2000" dirty="0" err="1"/>
              <a:t>Україні</a:t>
            </a:r>
            <a:r>
              <a:rPr lang="ru-RU" sz="2000" dirty="0"/>
              <a:t> </a:t>
            </a:r>
            <a:r>
              <a:rPr lang="ru-RU" sz="2000" dirty="0" err="1"/>
              <a:t>з'являється</a:t>
            </a:r>
            <a:r>
              <a:rPr lang="ru-RU" sz="2000" dirty="0"/>
              <a:t> перший </a:t>
            </a:r>
            <a:r>
              <a:rPr lang="ru-RU" sz="2000" dirty="0" err="1"/>
              <a:t>звуковий</a:t>
            </a:r>
            <a:r>
              <a:rPr lang="ru-RU" sz="2000" dirty="0"/>
              <a:t> </a:t>
            </a:r>
            <a:r>
              <a:rPr lang="ru-RU" sz="2000" dirty="0" err="1"/>
              <a:t>фільм</a:t>
            </a:r>
            <a:r>
              <a:rPr lang="ru-RU" sz="2000" dirty="0"/>
              <a:t> — документальна </a:t>
            </a:r>
            <a:r>
              <a:rPr lang="ru-RU" sz="2000" dirty="0" err="1"/>
              <a:t>стрічка</a:t>
            </a:r>
            <a:r>
              <a:rPr lang="ru-RU" sz="2000" dirty="0"/>
              <a:t> </a:t>
            </a:r>
            <a:r>
              <a:rPr lang="ru-RU" sz="2000" dirty="0" err="1"/>
              <a:t>Дзиги</a:t>
            </a:r>
            <a:r>
              <a:rPr lang="ru-RU" sz="2000" dirty="0"/>
              <a:t> </a:t>
            </a:r>
            <a:r>
              <a:rPr lang="ru-RU" sz="2000" dirty="0" err="1"/>
              <a:t>Вертова</a:t>
            </a:r>
            <a:r>
              <a:rPr lang="ru-RU" sz="2000" dirty="0"/>
              <a:t> «</a:t>
            </a:r>
            <a:r>
              <a:rPr lang="ru-RU" sz="2000" dirty="0" err="1"/>
              <a:t>Симфонія</a:t>
            </a:r>
            <a:r>
              <a:rPr lang="ru-RU" sz="2000" dirty="0"/>
              <a:t> </a:t>
            </a:r>
            <a:r>
              <a:rPr lang="ru-RU" sz="2000" dirty="0" err="1"/>
              <a:t>Донбасу</a:t>
            </a:r>
            <a:r>
              <a:rPr lang="ru-RU" sz="2000" dirty="0"/>
              <a:t>», а </a:t>
            </a:r>
            <a:r>
              <a:rPr lang="ru-RU" sz="2000" dirty="0" err="1"/>
              <a:t>наступного</a:t>
            </a:r>
            <a:r>
              <a:rPr lang="ru-RU" sz="2000" dirty="0"/>
              <a:t> року </a:t>
            </a:r>
            <a:r>
              <a:rPr lang="ru-RU" sz="2000" dirty="0" err="1"/>
              <a:t>глядачі</a:t>
            </a:r>
            <a:r>
              <a:rPr lang="ru-RU" sz="2000" dirty="0"/>
              <a:t> </a:t>
            </a:r>
            <a:r>
              <a:rPr lang="ru-RU" sz="2000" dirty="0" err="1"/>
              <a:t>почули</a:t>
            </a:r>
            <a:r>
              <a:rPr lang="ru-RU" sz="2000" dirty="0"/>
              <a:t> голоси </a:t>
            </a:r>
            <a:r>
              <a:rPr lang="ru-RU" sz="2000" dirty="0" err="1"/>
              <a:t>акторів</a:t>
            </a:r>
            <a:r>
              <a:rPr lang="ru-RU" sz="2000" dirty="0"/>
              <a:t> у </a:t>
            </a:r>
            <a:r>
              <a:rPr lang="ru-RU" sz="2000" dirty="0" err="1"/>
              <a:t>художньому</a:t>
            </a:r>
            <a:r>
              <a:rPr lang="ru-RU" sz="2000" dirty="0"/>
              <a:t> </a:t>
            </a:r>
            <a:r>
              <a:rPr lang="ru-RU" sz="2000" dirty="0" err="1"/>
              <a:t>фільмі</a:t>
            </a:r>
            <a:r>
              <a:rPr lang="ru-RU" sz="2000" dirty="0"/>
              <a:t> О. </a:t>
            </a:r>
            <a:r>
              <a:rPr lang="ru-RU" sz="2000" dirty="0" err="1"/>
              <a:t>Соловйова</a:t>
            </a:r>
            <a:r>
              <a:rPr lang="ru-RU" sz="2000" dirty="0"/>
              <a:t> «Фронт».</a:t>
            </a:r>
          </a:p>
        </p:txBody>
      </p:sp>
      <p:pic>
        <p:nvPicPr>
          <p:cNvPr id="10253" name="Picture 13" descr="дзига верто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420224"/>
            <a:ext cx="2603726" cy="3967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4" name="Rectangle 14"/>
          <p:cNvSpPr>
            <a:spLocks noChangeArrowheads="1"/>
          </p:cNvSpPr>
          <p:nvPr/>
        </p:nvSpPr>
        <p:spPr bwMode="auto">
          <a:xfrm>
            <a:off x="1212643" y="6387484"/>
            <a:ext cx="1352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uk-UA" sz="1400" dirty="0" err="1"/>
              <a:t>Дзига</a:t>
            </a:r>
            <a:r>
              <a:rPr lang="uk-UA" sz="1400" dirty="0"/>
              <a:t> </a:t>
            </a:r>
            <a:r>
              <a:rPr lang="uk-UA" sz="1400" dirty="0" err="1"/>
              <a:t>Вертов</a:t>
            </a:r>
            <a:r>
              <a:rPr lang="ru-RU" dirty="0"/>
              <a:t> </a:t>
            </a:r>
          </a:p>
        </p:txBody>
      </p:sp>
      <p:pic>
        <p:nvPicPr>
          <p:cNvPr id="10255" name="Picture 15" descr="Дзиги Вертова «Симфонія Донбасу»"/>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2547753"/>
            <a:ext cx="4842036" cy="3839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6" name="Rectangle 16"/>
          <p:cNvSpPr>
            <a:spLocks noChangeArrowheads="1"/>
          </p:cNvSpPr>
          <p:nvPr/>
        </p:nvSpPr>
        <p:spPr bwMode="auto">
          <a:xfrm>
            <a:off x="4315618" y="6387484"/>
            <a:ext cx="33226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uk-UA" sz="1400" dirty="0" err="1"/>
              <a:t>Дзиги</a:t>
            </a:r>
            <a:r>
              <a:rPr lang="uk-UA" sz="1400" dirty="0"/>
              <a:t> </a:t>
            </a:r>
            <a:r>
              <a:rPr lang="uk-UA" sz="1400" dirty="0" err="1"/>
              <a:t>Вертова</a:t>
            </a:r>
            <a:r>
              <a:rPr lang="uk-UA" sz="1400" dirty="0"/>
              <a:t> «Симфонія Донбасу».</a:t>
            </a:r>
            <a:r>
              <a:rPr lang="ru-RU" dirty="0"/>
              <a:t> </a:t>
            </a:r>
          </a:p>
        </p:txBody>
      </p:sp>
    </p:spTree>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9"/>
          <p:cNvSpPr>
            <a:spLocks noChangeArrowheads="1"/>
          </p:cNvSpPr>
          <p:nvPr/>
        </p:nvSpPr>
        <p:spPr bwMode="auto">
          <a:xfrm>
            <a:off x="251520" y="540120"/>
            <a:ext cx="828092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eaLnBrk="0" hangingPunct="0"/>
            <a:r>
              <a:rPr lang="ru-RU" sz="2400" dirty="0" err="1"/>
              <a:t>Наприкінці</a:t>
            </a:r>
            <a:r>
              <a:rPr lang="ru-RU" sz="2400" dirty="0"/>
              <a:t> 1930-х </a:t>
            </a:r>
            <a:r>
              <a:rPr lang="ru-RU" sz="2400" dirty="0" err="1"/>
              <a:t>тотальний</a:t>
            </a:r>
            <a:r>
              <a:rPr lang="ru-RU" sz="2400" dirty="0"/>
              <a:t> </a:t>
            </a:r>
            <a:r>
              <a:rPr lang="ru-RU" sz="2400" dirty="0" err="1"/>
              <a:t>терор</a:t>
            </a:r>
            <a:r>
              <a:rPr lang="ru-RU" sz="2400" dirty="0"/>
              <a:t> у СРСР </a:t>
            </a:r>
            <a:r>
              <a:rPr lang="ru-RU" sz="2400" dirty="0" err="1"/>
              <a:t>поєднується</a:t>
            </a:r>
            <a:r>
              <a:rPr lang="ru-RU" sz="2400" dirty="0"/>
              <a:t> з </a:t>
            </a:r>
            <a:r>
              <a:rPr lang="ru-RU" sz="2400" dirty="0" err="1"/>
              <a:t>кон'юнктурним</a:t>
            </a:r>
            <a:r>
              <a:rPr lang="ru-RU" sz="2400" dirty="0"/>
              <a:t> </a:t>
            </a:r>
            <a:r>
              <a:rPr lang="ru-RU" sz="2400" dirty="0" err="1"/>
              <a:t>поверненням</a:t>
            </a:r>
            <a:r>
              <a:rPr lang="ru-RU" sz="2400" dirty="0"/>
              <a:t> до </a:t>
            </a:r>
            <a:r>
              <a:rPr lang="ru-RU" sz="2400" dirty="0" err="1"/>
              <a:t>національно-історичної</a:t>
            </a:r>
            <a:r>
              <a:rPr lang="ru-RU" sz="2400" dirty="0"/>
              <a:t> тематики. </a:t>
            </a:r>
            <a:r>
              <a:rPr lang="ru-RU" sz="2400" dirty="0" err="1"/>
              <a:t>Фільми</a:t>
            </a:r>
            <a:r>
              <a:rPr lang="ru-RU" sz="2400" dirty="0"/>
              <a:t> «Щорс» (1939) О. </a:t>
            </a:r>
            <a:r>
              <a:rPr lang="ru-RU" sz="2400" dirty="0" err="1"/>
              <a:t>Довженка</a:t>
            </a:r>
            <a:r>
              <a:rPr lang="ru-RU" sz="2400" dirty="0"/>
              <a:t> і «Богдан </a:t>
            </a:r>
            <a:r>
              <a:rPr lang="ru-RU" sz="2400" dirty="0" err="1"/>
              <a:t>Хмельницький</a:t>
            </a:r>
            <a:r>
              <a:rPr lang="ru-RU" sz="2400" dirty="0"/>
              <a:t>» (1941) </a:t>
            </a:r>
            <a:r>
              <a:rPr lang="ru-RU" sz="2400" dirty="0" err="1"/>
              <a:t>Ігоря</a:t>
            </a:r>
            <a:r>
              <a:rPr lang="ru-RU" sz="2400" dirty="0"/>
              <a:t> </a:t>
            </a:r>
            <a:r>
              <a:rPr lang="ru-RU" sz="2400" dirty="0" err="1"/>
              <a:t>Савченка</a:t>
            </a:r>
            <a:r>
              <a:rPr lang="ru-RU" sz="2400" dirty="0"/>
              <a:t> — </a:t>
            </a:r>
            <a:r>
              <a:rPr lang="ru-RU" sz="2400" dirty="0" err="1"/>
              <a:t>дивовижне</a:t>
            </a:r>
            <a:r>
              <a:rPr lang="ru-RU" sz="2400" dirty="0"/>
              <a:t> </a:t>
            </a:r>
            <a:r>
              <a:rPr lang="ru-RU" sz="2400" dirty="0" err="1"/>
              <a:t>поєднання</a:t>
            </a:r>
            <a:r>
              <a:rPr lang="ru-RU" sz="2400" dirty="0"/>
              <a:t> </a:t>
            </a:r>
            <a:r>
              <a:rPr lang="ru-RU" sz="2400" dirty="0" err="1"/>
              <a:t>вимушеної</a:t>
            </a:r>
            <a:r>
              <a:rPr lang="ru-RU" sz="2400" dirty="0"/>
              <a:t> </a:t>
            </a:r>
            <a:r>
              <a:rPr lang="ru-RU" sz="2400" dirty="0" err="1"/>
              <a:t>заангажованості</a:t>
            </a:r>
            <a:r>
              <a:rPr lang="ru-RU" sz="2400" dirty="0"/>
              <a:t> </a:t>
            </a:r>
            <a:r>
              <a:rPr lang="ru-RU" sz="2400" dirty="0" err="1"/>
              <a:t>держзамовлення</a:t>
            </a:r>
            <a:r>
              <a:rPr lang="ru-RU" sz="2400" dirty="0"/>
              <a:t> і </a:t>
            </a:r>
            <a:r>
              <a:rPr lang="ru-RU" sz="2400" dirty="0" err="1"/>
              <a:t>очевидної</a:t>
            </a:r>
            <a:r>
              <a:rPr lang="ru-RU" sz="2400" dirty="0"/>
              <a:t> </a:t>
            </a:r>
            <a:r>
              <a:rPr lang="ru-RU" sz="2400" dirty="0" err="1"/>
              <a:t>режисерської</a:t>
            </a:r>
            <a:r>
              <a:rPr lang="ru-RU" sz="2400" dirty="0"/>
              <a:t> та </a:t>
            </a:r>
            <a:r>
              <a:rPr lang="ru-RU" sz="2400" dirty="0" err="1"/>
              <a:t>акторської</a:t>
            </a:r>
            <a:r>
              <a:rPr lang="ru-RU" sz="2400" dirty="0"/>
              <a:t> </a:t>
            </a:r>
            <a:r>
              <a:rPr lang="ru-RU" sz="2400" dirty="0" err="1"/>
              <a:t>обдарованості</a:t>
            </a:r>
            <a:r>
              <a:rPr lang="ru-RU" sz="2400" dirty="0"/>
              <a:t>.</a:t>
            </a:r>
          </a:p>
        </p:txBody>
      </p:sp>
      <p:pic>
        <p:nvPicPr>
          <p:cNvPr id="11274" name="Picture 10" descr="фильм «Щор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2" y="3644845"/>
            <a:ext cx="3671887"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1" descr="фыльм Щор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4027" y="3501008"/>
            <a:ext cx="3744912"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Rectangle 12"/>
          <p:cNvSpPr>
            <a:spLocks noChangeArrowheads="1"/>
          </p:cNvSpPr>
          <p:nvPr/>
        </p:nvSpPr>
        <p:spPr bwMode="auto">
          <a:xfrm>
            <a:off x="3131840" y="6453336"/>
            <a:ext cx="2295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uk-UA" sz="1400" dirty="0"/>
              <a:t>Кадри із фільму «Щорс». </a:t>
            </a:r>
          </a:p>
        </p:txBody>
      </p:sp>
    </p:spTree>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sz="quarter" idx="13"/>
          </p:nvPr>
        </p:nvSpPr>
        <p:spPr>
          <a:xfrm>
            <a:off x="457200" y="214313"/>
            <a:ext cx="8229600" cy="5911850"/>
          </a:xfrm>
        </p:spPr>
        <p:txBody>
          <a:bodyPr/>
          <a:lstStyle/>
          <a:p>
            <a:pPr eaLnBrk="1" hangingPunct="1">
              <a:buFontTx/>
              <a:buNone/>
            </a:pPr>
            <a:endParaRPr lang="uk-UA" sz="2400" dirty="0" smtClean="0"/>
          </a:p>
          <a:p>
            <a:pPr eaLnBrk="1" hangingPunct="1">
              <a:buFont typeface="Wingdings" pitchFamily="2" charset="2"/>
              <a:buChar char="Ø"/>
            </a:pPr>
            <a:endParaRPr lang="ru-RU" sz="2800" dirty="0" smtClean="0"/>
          </a:p>
        </p:txBody>
      </p:sp>
      <p:sp>
        <p:nvSpPr>
          <p:cNvPr id="12292" name="Rectangle 4"/>
          <p:cNvSpPr>
            <a:spLocks noChangeArrowheads="1"/>
          </p:cNvSpPr>
          <p:nvPr/>
        </p:nvSpPr>
        <p:spPr bwMode="auto">
          <a:xfrm>
            <a:off x="304745" y="188640"/>
            <a:ext cx="8712968"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eaLnBrk="0" hangingPunct="0"/>
            <a:r>
              <a:rPr lang="uk-UA" sz="2400" dirty="0"/>
              <a:t>Українське кіно часів Другої світової війни, частково евакуйоване на схід, було переважно підпорядковане ідеологічним завданням воєнної доби. </a:t>
            </a:r>
            <a:r>
              <a:rPr lang="ru-RU" sz="2400" dirty="0"/>
              <a:t>Разом з </a:t>
            </a:r>
            <a:r>
              <a:rPr lang="ru-RU" sz="2400" dirty="0" err="1"/>
              <a:t>тим</a:t>
            </a:r>
            <a:r>
              <a:rPr lang="ru-RU" sz="2400" dirty="0"/>
              <a:t>, у </a:t>
            </a:r>
            <a:r>
              <a:rPr lang="ru-RU" sz="2400" dirty="0" err="1"/>
              <a:t>цей</a:t>
            </a:r>
            <a:r>
              <a:rPr lang="ru-RU" sz="2400" dirty="0"/>
              <a:t> час </a:t>
            </a:r>
            <a:r>
              <a:rPr lang="ru-RU" sz="2400" dirty="0" err="1"/>
              <a:t>були</a:t>
            </a:r>
            <a:r>
              <a:rPr lang="ru-RU" sz="2400" dirty="0"/>
              <a:t> </a:t>
            </a:r>
            <a:r>
              <a:rPr lang="ru-RU" sz="2400" dirty="0" err="1"/>
              <a:t>зняті</a:t>
            </a:r>
            <a:r>
              <a:rPr lang="ru-RU" sz="2400" dirty="0"/>
              <a:t> і </a:t>
            </a:r>
            <a:r>
              <a:rPr lang="ru-RU" sz="2400" dirty="0" err="1"/>
              <a:t>справжні</a:t>
            </a:r>
            <a:r>
              <a:rPr lang="ru-RU" sz="2400" dirty="0"/>
              <a:t> </a:t>
            </a:r>
            <a:r>
              <a:rPr lang="ru-RU" sz="2400" dirty="0" err="1"/>
              <a:t>кіношедеври</a:t>
            </a:r>
            <a:r>
              <a:rPr lang="ru-RU" sz="2400" dirty="0"/>
              <a:t>. До них </a:t>
            </a:r>
            <a:r>
              <a:rPr lang="ru-RU" sz="2400" dirty="0" err="1"/>
              <a:t>можна</a:t>
            </a:r>
            <a:r>
              <a:rPr lang="ru-RU" sz="2400" dirty="0"/>
              <a:t> </a:t>
            </a:r>
            <a:r>
              <a:rPr lang="ru-RU" sz="2400" dirty="0" err="1"/>
              <a:t>віднести</a:t>
            </a:r>
            <a:r>
              <a:rPr lang="ru-RU" sz="2400" dirty="0"/>
              <a:t> </a:t>
            </a:r>
            <a:r>
              <a:rPr lang="ru-RU" sz="2400" dirty="0" err="1"/>
              <a:t>фільм</a:t>
            </a:r>
            <a:r>
              <a:rPr lang="ru-RU" sz="2400" dirty="0"/>
              <a:t> «</a:t>
            </a:r>
            <a:r>
              <a:rPr lang="ru-RU" sz="2400" dirty="0" err="1"/>
              <a:t>Райдуга</a:t>
            </a:r>
            <a:r>
              <a:rPr lang="ru-RU" sz="2400" dirty="0"/>
              <a:t>» Марка </a:t>
            </a:r>
            <a:r>
              <a:rPr lang="ru-RU" sz="2400" dirty="0" err="1"/>
              <a:t>Донського</a:t>
            </a:r>
            <a:r>
              <a:rPr lang="ru-RU" sz="2400" dirty="0"/>
              <a:t> за </a:t>
            </a:r>
            <a:r>
              <a:rPr lang="ru-RU" sz="2400" dirty="0" err="1"/>
              <a:t>сценарієм</a:t>
            </a:r>
            <a:r>
              <a:rPr lang="ru-RU" sz="2400" dirty="0"/>
              <a:t> </a:t>
            </a:r>
            <a:r>
              <a:rPr lang="ru-RU" sz="2400" dirty="0" err="1"/>
              <a:t>Ванди</a:t>
            </a:r>
            <a:r>
              <a:rPr lang="ru-RU" sz="2400" dirty="0"/>
              <a:t> </a:t>
            </a:r>
            <a:r>
              <a:rPr lang="ru-RU" sz="2400" dirty="0" err="1"/>
              <a:t>Василевської</a:t>
            </a:r>
            <a:r>
              <a:rPr lang="ru-RU" sz="2400" dirty="0"/>
              <a:t>, </a:t>
            </a:r>
            <a:r>
              <a:rPr lang="ru-RU" sz="2400" dirty="0" err="1"/>
              <a:t>який</a:t>
            </a:r>
            <a:r>
              <a:rPr lang="ru-RU" sz="2400" dirty="0"/>
              <a:t> з </a:t>
            </a:r>
            <a:r>
              <a:rPr lang="ru-RU" sz="2400" dirty="0" err="1"/>
              <a:t>надзвичайною</a:t>
            </a:r>
            <a:r>
              <a:rPr lang="ru-RU" sz="2400" dirty="0"/>
              <a:t> </a:t>
            </a:r>
            <a:r>
              <a:rPr lang="ru-RU" sz="2400" dirty="0" err="1"/>
              <a:t>художньою</a:t>
            </a:r>
            <a:r>
              <a:rPr lang="ru-RU" sz="2400" dirty="0"/>
              <a:t> силою </a:t>
            </a:r>
            <a:r>
              <a:rPr lang="ru-RU" sz="2400" dirty="0" err="1"/>
              <a:t>передає</a:t>
            </a:r>
            <a:r>
              <a:rPr lang="ru-RU" sz="2400" dirty="0"/>
              <a:t> </a:t>
            </a:r>
            <a:r>
              <a:rPr lang="ru-RU" sz="2400" dirty="0" err="1"/>
              <a:t>трагедію</a:t>
            </a:r>
            <a:r>
              <a:rPr lang="ru-RU" sz="2400" dirty="0"/>
              <a:t> </a:t>
            </a:r>
            <a:r>
              <a:rPr lang="ru-RU" sz="2400" dirty="0" err="1"/>
              <a:t>окупованого</a:t>
            </a:r>
            <a:r>
              <a:rPr lang="ru-RU" sz="2400" dirty="0"/>
              <a:t> фашистами </a:t>
            </a:r>
            <a:r>
              <a:rPr lang="ru-RU" sz="2400" dirty="0" err="1"/>
              <a:t>українського</a:t>
            </a:r>
            <a:r>
              <a:rPr lang="ru-RU" sz="2400" dirty="0"/>
              <a:t> села. </a:t>
            </a:r>
          </a:p>
        </p:txBody>
      </p:sp>
      <p:pic>
        <p:nvPicPr>
          <p:cNvPr id="12293" name="Picture 5" descr="Марк Донско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511868"/>
            <a:ext cx="1738313"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6"/>
          <p:cNvSpPr>
            <a:spLocks noChangeArrowheads="1"/>
          </p:cNvSpPr>
          <p:nvPr/>
        </p:nvSpPr>
        <p:spPr bwMode="auto">
          <a:xfrm>
            <a:off x="323528" y="5907088"/>
            <a:ext cx="14017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uk-UA" sz="1400" dirty="0" err="1"/>
              <a:t>Марк</a:t>
            </a:r>
            <a:r>
              <a:rPr lang="uk-UA" sz="1400" dirty="0"/>
              <a:t> </a:t>
            </a:r>
            <a:r>
              <a:rPr lang="uk-UA" sz="1400" dirty="0" err="1"/>
              <a:t>Донской</a:t>
            </a:r>
            <a:r>
              <a:rPr lang="ru-RU" dirty="0"/>
              <a:t> </a:t>
            </a:r>
          </a:p>
        </p:txBody>
      </p:sp>
      <p:pic>
        <p:nvPicPr>
          <p:cNvPr id="12295" name="Picture 7" descr="фільм «Райдуга» Марка Донськог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3745866"/>
            <a:ext cx="3311525" cy="24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8" descr="ф «Райдуга» Марка Донського"/>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088" y="3368442"/>
            <a:ext cx="218598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Rectangle 9"/>
          <p:cNvSpPr>
            <a:spLocks noChangeArrowheads="1"/>
          </p:cNvSpPr>
          <p:nvPr/>
        </p:nvSpPr>
        <p:spPr bwMode="auto">
          <a:xfrm>
            <a:off x="3923928" y="6276477"/>
            <a:ext cx="3101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uk-UA" sz="1400" dirty="0"/>
              <a:t>Фільм «Райдуга» Марка Донського</a:t>
            </a:r>
            <a:r>
              <a:rPr lang="ru-RU" sz="1400" dirty="0"/>
              <a:t> </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nodePh="1">
                                  <p:stCondLst>
                                    <p:cond delay="0"/>
                                  </p:stCondLst>
                                  <p:endCondLst>
                                    <p:cond evt="begin" delay="0">
                                      <p:tn val="5"/>
                                    </p:cond>
                                  </p:endCondLst>
                                  <p:iterate type="lt">
                                    <p:tmPct val="50000"/>
                                  </p:iterate>
                                  <p:childTnLst>
                                    <p:set>
                                      <p:cBhvr>
                                        <p:cTn id="6" dur="1" fill="hold">
                                          <p:stCondLst>
                                            <p:cond delay="0"/>
                                          </p:stCondLst>
                                        </p:cTn>
                                        <p:tgtEl>
                                          <p:spTgt spid="21507">
                                            <p:txEl>
                                              <p:pRg st="0" end="0"/>
                                            </p:txEl>
                                          </p:spTgt>
                                        </p:tgtEl>
                                        <p:attrNameLst>
                                          <p:attrName>style.visibility</p:attrName>
                                        </p:attrNameLst>
                                      </p:cBhvr>
                                      <p:to>
                                        <p:strVal val="visible"/>
                                      </p:to>
                                    </p:set>
                                    <p:anim calcmode="discrete" valueType="clr">
                                      <p:cBhvr override="childStyle">
                                        <p:cTn id="7" dur="80"/>
                                        <p:tgtEl>
                                          <p:spTgt spid="2150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50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150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sz="quarter" idx="13"/>
          </p:nvPr>
        </p:nvSpPr>
        <p:spPr/>
        <p:txBody>
          <a:bodyPr/>
          <a:lstStyle/>
          <a:p>
            <a:endParaRPr lang="uk-UA" smtClean="0"/>
          </a:p>
        </p:txBody>
      </p:sp>
      <p:sp>
        <p:nvSpPr>
          <p:cNvPr id="45060" name="Rectangle 4"/>
          <p:cNvSpPr>
            <a:spLocks noChangeArrowheads="1"/>
          </p:cNvSpPr>
          <p:nvPr/>
        </p:nvSpPr>
        <p:spPr bwMode="auto">
          <a:xfrm>
            <a:off x="224233" y="136558"/>
            <a:ext cx="8668247"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eaLnBrk="0" hangingPunct="0"/>
            <a:r>
              <a:rPr lang="ru-RU" sz="2400" dirty="0" err="1"/>
              <a:t>Сценарій</a:t>
            </a:r>
            <a:r>
              <a:rPr lang="ru-RU" sz="2400" dirty="0"/>
              <a:t> </a:t>
            </a:r>
            <a:r>
              <a:rPr lang="ru-RU" sz="2400" dirty="0" err="1"/>
              <a:t>Олександра</a:t>
            </a:r>
            <a:r>
              <a:rPr lang="ru-RU" sz="2400" dirty="0"/>
              <a:t> </a:t>
            </a:r>
            <a:r>
              <a:rPr lang="ru-RU" sz="2400" dirty="0" err="1"/>
              <a:t>Довженка</a:t>
            </a:r>
            <a:r>
              <a:rPr lang="ru-RU" sz="2400" dirty="0"/>
              <a:t> «</a:t>
            </a:r>
            <a:r>
              <a:rPr lang="ru-RU" sz="2400" dirty="0" err="1"/>
              <a:t>Україна</a:t>
            </a:r>
            <a:r>
              <a:rPr lang="ru-RU" sz="2400" dirty="0"/>
              <a:t> в </a:t>
            </a:r>
            <a:r>
              <a:rPr lang="ru-RU" sz="2400" dirty="0" err="1"/>
              <a:t>огні</a:t>
            </a:r>
            <a:r>
              <a:rPr lang="ru-RU" sz="2400" dirty="0"/>
              <a:t>», </a:t>
            </a:r>
            <a:r>
              <a:rPr lang="ru-RU" sz="2400" dirty="0" err="1"/>
              <a:t>який</a:t>
            </a:r>
            <a:r>
              <a:rPr lang="ru-RU" sz="2400" dirty="0"/>
              <a:t> </a:t>
            </a:r>
            <a:r>
              <a:rPr lang="ru-RU" sz="2400" dirty="0" err="1"/>
              <a:t>Сталін</a:t>
            </a:r>
            <a:r>
              <a:rPr lang="ru-RU" sz="2400" dirty="0"/>
              <a:t> </a:t>
            </a:r>
            <a:r>
              <a:rPr lang="ru-RU" sz="2400" dirty="0" err="1"/>
              <a:t>спочатку</a:t>
            </a:r>
            <a:r>
              <a:rPr lang="ru-RU" sz="2400" dirty="0"/>
              <a:t> </a:t>
            </a:r>
            <a:r>
              <a:rPr lang="ru-RU" sz="2400" dirty="0" err="1"/>
              <a:t>сприйняв</a:t>
            </a:r>
            <a:r>
              <a:rPr lang="ru-RU" sz="2400" dirty="0"/>
              <a:t> </a:t>
            </a:r>
            <a:r>
              <a:rPr lang="ru-RU" sz="2400" dirty="0" err="1"/>
              <a:t>схвально</a:t>
            </a:r>
            <a:r>
              <a:rPr lang="ru-RU" sz="2400" dirty="0"/>
              <a:t>, </a:t>
            </a:r>
            <a:r>
              <a:rPr lang="ru-RU" sz="2400" dirty="0" err="1"/>
              <a:t>потім</a:t>
            </a:r>
            <a:r>
              <a:rPr lang="ru-RU" sz="2400" dirty="0"/>
              <a:t> </a:t>
            </a:r>
            <a:r>
              <a:rPr lang="ru-RU" sz="2400" dirty="0" err="1"/>
              <a:t>було</a:t>
            </a:r>
            <a:r>
              <a:rPr lang="ru-RU" sz="2400" dirty="0"/>
              <a:t> </a:t>
            </a:r>
            <a:r>
              <a:rPr lang="ru-RU" sz="2400" dirty="0" err="1"/>
              <a:t>піддано</a:t>
            </a:r>
            <a:r>
              <a:rPr lang="ru-RU" sz="2400" dirty="0"/>
              <a:t> </a:t>
            </a:r>
            <a:r>
              <a:rPr lang="ru-RU" sz="2400" dirty="0" err="1"/>
              <a:t>розгромній</a:t>
            </a:r>
            <a:r>
              <a:rPr lang="ru-RU" sz="2400" dirty="0"/>
              <a:t> </a:t>
            </a:r>
            <a:r>
              <a:rPr lang="ru-RU" sz="2400" dirty="0" err="1"/>
              <a:t>критиці</a:t>
            </a:r>
            <a:r>
              <a:rPr lang="ru-RU" sz="2400" dirty="0"/>
              <a:t>. Одною з причин </a:t>
            </a:r>
            <a:r>
              <a:rPr lang="ru-RU" sz="2400" dirty="0" err="1"/>
              <a:t>цього</a:t>
            </a:r>
            <a:r>
              <a:rPr lang="ru-RU" sz="2400" dirty="0"/>
              <a:t>, про </a:t>
            </a:r>
            <a:r>
              <a:rPr lang="ru-RU" sz="2400" dirty="0" err="1"/>
              <a:t>що</a:t>
            </a:r>
            <a:r>
              <a:rPr lang="ru-RU" sz="2400" dirty="0"/>
              <a:t> </a:t>
            </a:r>
            <a:r>
              <a:rPr lang="ru-RU" sz="2400" dirty="0" err="1"/>
              <a:t>Довженкові</a:t>
            </a:r>
            <a:r>
              <a:rPr lang="ru-RU" sz="2400" dirty="0"/>
              <a:t> </a:t>
            </a:r>
            <a:r>
              <a:rPr lang="ru-RU" sz="2400" dirty="0" err="1"/>
              <a:t>натякнули</a:t>
            </a:r>
            <a:r>
              <a:rPr lang="ru-RU" sz="2400" dirty="0"/>
              <a:t>, </a:t>
            </a:r>
            <a:r>
              <a:rPr lang="ru-RU" sz="2400" dirty="0" err="1"/>
              <a:t>було</a:t>
            </a:r>
            <a:r>
              <a:rPr lang="ru-RU" sz="2400" dirty="0"/>
              <a:t> те, </a:t>
            </a:r>
            <a:r>
              <a:rPr lang="ru-RU" sz="2400" dirty="0" err="1"/>
              <a:t>що</a:t>
            </a:r>
            <a:r>
              <a:rPr lang="ru-RU" sz="2400" dirty="0"/>
              <a:t> у </a:t>
            </a:r>
            <a:r>
              <a:rPr lang="ru-RU" sz="2400" dirty="0" err="1"/>
              <a:t>сценарії</a:t>
            </a:r>
            <a:r>
              <a:rPr lang="ru-RU" sz="2400" dirty="0"/>
              <a:t> </a:t>
            </a:r>
            <a:r>
              <a:rPr lang="ru-RU" sz="2400" dirty="0" err="1"/>
              <a:t>нічого</a:t>
            </a:r>
            <a:r>
              <a:rPr lang="ru-RU" sz="2400" dirty="0"/>
              <a:t> не </a:t>
            </a:r>
            <a:r>
              <a:rPr lang="ru-RU" sz="2400" dirty="0" err="1"/>
              <a:t>було</a:t>
            </a:r>
            <a:r>
              <a:rPr lang="ru-RU" sz="2400" dirty="0"/>
              <a:t> сказано про </a:t>
            </a:r>
            <a:r>
              <a:rPr lang="ru-RU" sz="2400" dirty="0" err="1"/>
              <a:t>вирішальну</a:t>
            </a:r>
            <a:r>
              <a:rPr lang="ru-RU" sz="2400" dirty="0"/>
              <a:t> роль </a:t>
            </a:r>
            <a:r>
              <a:rPr lang="ru-RU" sz="2400" dirty="0" err="1"/>
              <a:t>Сталіна</a:t>
            </a:r>
            <a:r>
              <a:rPr lang="ru-RU" sz="2400" dirty="0"/>
              <a:t> у </a:t>
            </a:r>
            <a:r>
              <a:rPr lang="ru-RU" sz="2400" dirty="0" err="1"/>
              <a:t>перемозі</a:t>
            </a:r>
            <a:r>
              <a:rPr lang="ru-RU" sz="2400" dirty="0"/>
              <a:t> над ворогом. </a:t>
            </a:r>
            <a:r>
              <a:rPr lang="ru-RU" sz="2400" dirty="0" err="1"/>
              <a:t>Крім</a:t>
            </a:r>
            <a:r>
              <a:rPr lang="ru-RU" sz="2400" dirty="0"/>
              <a:t> того, у </a:t>
            </a:r>
            <a:r>
              <a:rPr lang="ru-RU" sz="2400" dirty="0" err="1"/>
              <a:t>фільмах</a:t>
            </a:r>
            <a:r>
              <a:rPr lang="ru-RU" sz="2400" dirty="0"/>
              <a:t> </a:t>
            </a:r>
            <a:r>
              <a:rPr lang="ru-RU" sz="2400" dirty="0" err="1"/>
              <a:t>воєнних</a:t>
            </a:r>
            <a:r>
              <a:rPr lang="ru-RU" sz="2400" dirty="0"/>
              <a:t> </a:t>
            </a:r>
            <a:r>
              <a:rPr lang="ru-RU" sz="2400" dirty="0" err="1"/>
              <a:t>років</a:t>
            </a:r>
            <a:r>
              <a:rPr lang="ru-RU" sz="2400" dirty="0"/>
              <a:t> за </a:t>
            </a:r>
            <a:r>
              <a:rPr lang="ru-RU" sz="2400" dirty="0" err="1"/>
              <a:t>вказівкою</a:t>
            </a:r>
            <a:r>
              <a:rPr lang="ru-RU" sz="2400" dirty="0"/>
              <a:t> «вождя» </a:t>
            </a:r>
            <a:r>
              <a:rPr lang="ru-RU" sz="2400" dirty="0" err="1"/>
              <a:t>пропагувалася</a:t>
            </a:r>
            <a:r>
              <a:rPr lang="ru-RU" sz="2400" dirty="0"/>
              <a:t> </a:t>
            </a:r>
            <a:r>
              <a:rPr lang="ru-RU" sz="2400" dirty="0" err="1"/>
              <a:t>ідея</a:t>
            </a:r>
            <a:r>
              <a:rPr lang="ru-RU" sz="2400" dirty="0"/>
              <a:t> </a:t>
            </a:r>
            <a:r>
              <a:rPr lang="ru-RU" sz="2400" dirty="0" err="1"/>
              <a:t>швидкої</a:t>
            </a:r>
            <a:r>
              <a:rPr lang="ru-RU" sz="2400" dirty="0"/>
              <a:t> та </a:t>
            </a:r>
            <a:r>
              <a:rPr lang="ru-RU" sz="2400" dirty="0" err="1"/>
              <a:t>легкої</a:t>
            </a:r>
            <a:r>
              <a:rPr lang="ru-RU" sz="2400" dirty="0"/>
              <a:t> перемоги над фашизмом.</a:t>
            </a:r>
          </a:p>
        </p:txBody>
      </p:sp>
      <p:pic>
        <p:nvPicPr>
          <p:cNvPr id="45061" name="Picture 5" descr="О Довженко «Україна в огн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9477" y="3666374"/>
            <a:ext cx="3527425"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6" descr="Довженко «Україна в огні»"/>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202824"/>
            <a:ext cx="1997075"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Rectangle 7"/>
          <p:cNvSpPr>
            <a:spLocks noChangeArrowheads="1"/>
          </p:cNvSpPr>
          <p:nvPr/>
        </p:nvSpPr>
        <p:spPr bwMode="auto">
          <a:xfrm>
            <a:off x="4875878" y="6197574"/>
            <a:ext cx="2714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uk-UA" sz="1400" dirty="0"/>
              <a:t>О. Довженко «Україна в огні».</a:t>
            </a:r>
            <a:r>
              <a:rPr lang="uk-UA" dirty="0"/>
              <a:t> </a:t>
            </a:r>
          </a:p>
        </p:txBody>
      </p:sp>
    </p:spTree>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7" name="Rectangle 5"/>
          <p:cNvSpPr>
            <a:spLocks noChangeArrowheads="1"/>
          </p:cNvSpPr>
          <p:nvPr/>
        </p:nvSpPr>
        <p:spPr bwMode="auto">
          <a:xfrm>
            <a:off x="1116013" y="196850"/>
            <a:ext cx="7183437"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uk-UA" b="1" dirty="0"/>
              <a:t>Хоча українські фільми 1945-53 рр. були обмежені жорсткими канонами “соціалістичного реалізму”, їх велику цінність складають високий рівень акторської гри (на екрані в цей час з'являються Михайло Романов, Амвросій Бучма, Дмитро </a:t>
            </a:r>
            <a:r>
              <a:rPr lang="uk-UA" b="1" dirty="0" err="1"/>
              <a:t>Мілютенко</a:t>
            </a:r>
            <a:r>
              <a:rPr lang="uk-UA" b="1" dirty="0"/>
              <a:t>, молодий Сергій Бондарчук) і </a:t>
            </a:r>
            <a:r>
              <a:rPr lang="uk-UA" b="1" dirty="0" err="1"/>
              <a:t>високофахові</a:t>
            </a:r>
            <a:r>
              <a:rPr lang="uk-UA" b="1" dirty="0"/>
              <a:t> роботи кінооператорів (“Подвиг розвідника”, режисер Борис </a:t>
            </a:r>
            <a:r>
              <a:rPr lang="uk-UA" b="1" dirty="0" err="1"/>
              <a:t>Барнет</a:t>
            </a:r>
            <a:r>
              <a:rPr lang="uk-UA" b="1" dirty="0"/>
              <a:t>, оператор Данило </a:t>
            </a:r>
            <a:r>
              <a:rPr lang="uk-UA" b="1" dirty="0" err="1"/>
              <a:t>Демуцький</a:t>
            </a:r>
            <a:r>
              <a:rPr lang="uk-UA" b="1" dirty="0"/>
              <a:t>; “Тарас Шевченко”, 1951, режисер Ігор Савченко, оператор Данило </a:t>
            </a:r>
            <a:r>
              <a:rPr lang="uk-UA" b="1" dirty="0" err="1"/>
              <a:t>Демуцький</a:t>
            </a:r>
            <a:r>
              <a:rPr lang="uk-UA" b="1" dirty="0"/>
              <a:t> та інші).</a:t>
            </a:r>
          </a:p>
        </p:txBody>
      </p:sp>
      <p:sp>
        <p:nvSpPr>
          <p:cNvPr id="13321" name="AutoShape 9" descr="9k="/>
          <p:cNvSpPr>
            <a:spLocks noChangeAspect="1" noChangeArrowheads="1"/>
          </p:cNvSpPr>
          <p:nvPr/>
        </p:nvSpPr>
        <p:spPr bwMode="auto">
          <a:xfrm>
            <a:off x="3590925" y="2266950"/>
            <a:ext cx="1962150" cy="23241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ru-RU"/>
          </a:p>
        </p:txBody>
      </p:sp>
      <p:sp>
        <p:nvSpPr>
          <p:cNvPr id="13323" name="AutoShape 11" descr="9k="/>
          <p:cNvSpPr>
            <a:spLocks noChangeAspect="1" noChangeArrowheads="1"/>
          </p:cNvSpPr>
          <p:nvPr/>
        </p:nvSpPr>
        <p:spPr bwMode="auto">
          <a:xfrm>
            <a:off x="3590925" y="2266950"/>
            <a:ext cx="1962150" cy="23241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ru-RU"/>
          </a:p>
        </p:txBody>
      </p:sp>
      <p:pic>
        <p:nvPicPr>
          <p:cNvPr id="13324" name="Picture 12" descr="indм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2903678"/>
            <a:ext cx="2672153" cy="3164706"/>
          </a:xfrm>
          <a:prstGeom prst="rect">
            <a:avLst/>
          </a:prstGeom>
          <a:noFill/>
          <a:extLst>
            <a:ext uri="{909E8E84-426E-40DD-AFC4-6F175D3DCCD1}">
              <a14:hiddenFill xmlns:a14="http://schemas.microsoft.com/office/drawing/2010/main">
                <a:solidFill>
                  <a:srgbClr val="FFFFFF"/>
                </a:solidFill>
              </a14:hiddenFill>
            </a:ext>
          </a:extLst>
        </p:spPr>
      </p:pic>
      <p:sp>
        <p:nvSpPr>
          <p:cNvPr id="13325" name="Rectangle 13"/>
          <p:cNvSpPr>
            <a:spLocks noChangeArrowheads="1"/>
          </p:cNvSpPr>
          <p:nvPr/>
        </p:nvSpPr>
        <p:spPr bwMode="auto">
          <a:xfrm>
            <a:off x="6300192" y="6162676"/>
            <a:ext cx="1514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uk-UA" sz="1400" dirty="0"/>
              <a:t>Амвросій Бучма</a:t>
            </a:r>
          </a:p>
        </p:txBody>
      </p:sp>
      <p:sp>
        <p:nvSpPr>
          <p:cNvPr id="13326" name="Rectangle 14"/>
          <p:cNvSpPr>
            <a:spLocks noChangeArrowheads="1"/>
          </p:cNvSpPr>
          <p:nvPr/>
        </p:nvSpPr>
        <p:spPr bwMode="auto">
          <a:xfrm>
            <a:off x="467544" y="6100763"/>
            <a:ext cx="17954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ru-RU" sz="1400" dirty="0" err="1"/>
              <a:t>Дмитро</a:t>
            </a:r>
            <a:r>
              <a:rPr lang="ru-RU" sz="1400" dirty="0"/>
              <a:t> </a:t>
            </a:r>
            <a:r>
              <a:rPr lang="ru-RU" sz="1400" dirty="0" err="1"/>
              <a:t>Мілютенко</a:t>
            </a:r>
            <a:r>
              <a:rPr lang="ru-RU" dirty="0"/>
              <a:t> </a:t>
            </a:r>
          </a:p>
        </p:txBody>
      </p:sp>
      <p:pic>
        <p:nvPicPr>
          <p:cNvPr id="13328" name="Picture 16" descr="ANd9GcRAY8NI4XYSXcjTUd3HeR5JDSLl1TUdWGPt32AbfZLfR26RB9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827" y="3039550"/>
            <a:ext cx="2286895" cy="2999423"/>
          </a:xfrm>
          <a:prstGeom prst="rect">
            <a:avLst/>
          </a:prstGeom>
          <a:noFill/>
          <a:extLst>
            <a:ext uri="{909E8E84-426E-40DD-AFC4-6F175D3DCCD1}">
              <a14:hiddenFill xmlns:a14="http://schemas.microsoft.com/office/drawing/2010/main">
                <a:solidFill>
                  <a:srgbClr val="FFFFFF"/>
                </a:solidFill>
              </a14:hiddenFill>
            </a:ext>
          </a:extLst>
        </p:spPr>
      </p:pic>
      <p:pic>
        <p:nvPicPr>
          <p:cNvPr id="13330" name="Picture 18" descr="Bondarchuk portre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4191" y="3068961"/>
            <a:ext cx="2262689" cy="3020690"/>
          </a:xfrm>
          <a:prstGeom prst="rect">
            <a:avLst/>
          </a:prstGeom>
          <a:noFill/>
          <a:extLst>
            <a:ext uri="{909E8E84-426E-40DD-AFC4-6F175D3DCCD1}">
              <a14:hiddenFill xmlns:a14="http://schemas.microsoft.com/office/drawing/2010/main">
                <a:solidFill>
                  <a:srgbClr val="FFFFFF"/>
                </a:solidFill>
              </a14:hiddenFill>
            </a:ext>
          </a:extLst>
        </p:spPr>
      </p:pic>
      <p:sp>
        <p:nvSpPr>
          <p:cNvPr id="13331" name="Rectangle 19"/>
          <p:cNvSpPr>
            <a:spLocks noChangeArrowheads="1"/>
          </p:cNvSpPr>
          <p:nvPr/>
        </p:nvSpPr>
        <p:spPr bwMode="auto">
          <a:xfrm>
            <a:off x="3289338" y="6089650"/>
            <a:ext cx="17351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ru-RU" sz="1400" dirty="0" err="1"/>
              <a:t>Сергій</a:t>
            </a:r>
            <a:r>
              <a:rPr lang="ru-RU" sz="1400" dirty="0"/>
              <a:t>  Бондарчук </a:t>
            </a:r>
          </a:p>
        </p:txBody>
      </p:sp>
    </p:spTree>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902274" y="821772"/>
            <a:ext cx="5134222" cy="6036228"/>
          </a:xfrm>
        </p:spPr>
        <p:txBody>
          <a:bodyPr>
            <a:normAutofit fontScale="85000" lnSpcReduction="20000"/>
          </a:bodyPr>
          <a:lstStyle/>
          <a:p>
            <a:r>
              <a:rPr lang="vi-VN" dirty="0">
                <a:solidFill>
                  <a:schemeClr val="tx1"/>
                </a:solidFill>
                <a:latin typeface="Arial" pitchFamily="34" charset="0"/>
                <a:cs typeface="Arial" pitchFamily="34" charset="0"/>
              </a:rPr>
              <a:t>Амвро́сій Максиміліа́нович </a:t>
            </a:r>
            <a:r>
              <a:rPr lang="vi-VN" dirty="0" smtClean="0">
                <a:solidFill>
                  <a:schemeClr val="tx1"/>
                </a:solidFill>
                <a:latin typeface="Arial" pitchFamily="34" charset="0"/>
                <a:cs typeface="Arial" pitchFamily="34" charset="0"/>
              </a:rPr>
              <a:t>Бу́чма— </a:t>
            </a:r>
            <a:r>
              <a:rPr lang="vi-VN" dirty="0">
                <a:solidFill>
                  <a:schemeClr val="tx1"/>
                </a:solidFill>
                <a:latin typeface="Arial" pitchFamily="34" charset="0"/>
                <a:cs typeface="Arial" pitchFamily="34" charset="0"/>
              </a:rPr>
              <a:t>український актор і режисер</a:t>
            </a:r>
            <a:r>
              <a:rPr lang="vi-VN" dirty="0" smtClean="0">
                <a:solidFill>
                  <a:schemeClr val="tx1"/>
                </a:solidFill>
                <a:latin typeface="Arial" pitchFamily="34" charset="0"/>
                <a:cs typeface="Arial" pitchFamily="34" charset="0"/>
              </a:rPr>
              <a:t>.</a:t>
            </a:r>
            <a:endParaRPr lang="uk-UA" dirty="0" smtClean="0">
              <a:solidFill>
                <a:schemeClr val="tx1"/>
              </a:solidFill>
              <a:latin typeface="Arial" pitchFamily="34" charset="0"/>
              <a:cs typeface="Arial" pitchFamily="34" charset="0"/>
            </a:endParaRPr>
          </a:p>
          <a:p>
            <a:r>
              <a:rPr lang="ru-RU" dirty="0" smtClean="0">
                <a:solidFill>
                  <a:schemeClr val="tx1"/>
                </a:solidFill>
                <a:latin typeface="Arial" pitchFamily="34" charset="0"/>
                <a:cs typeface="Arial" pitchFamily="34" charset="0"/>
              </a:rPr>
              <a:t> </a:t>
            </a:r>
            <a:r>
              <a:rPr lang="ru-RU" dirty="0">
                <a:solidFill>
                  <a:schemeClr val="tx1"/>
                </a:solidFill>
                <a:latin typeface="Arial" pitchFamily="34" charset="0"/>
                <a:cs typeface="Arial" pitchFamily="34" charset="0"/>
              </a:rPr>
              <a:t>У 1922-26 та 1930-36 — </a:t>
            </a:r>
            <a:r>
              <a:rPr lang="ru-RU" dirty="0" err="1">
                <a:solidFill>
                  <a:schemeClr val="tx1"/>
                </a:solidFill>
                <a:latin typeface="Arial" pitchFamily="34" charset="0"/>
                <a:cs typeface="Arial" pitchFamily="34" charset="0"/>
              </a:rPr>
              <a:t>провідний</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актор</a:t>
            </a:r>
            <a:r>
              <a:rPr lang="ru-RU" dirty="0">
                <a:solidFill>
                  <a:schemeClr val="tx1"/>
                </a:solidFill>
                <a:latin typeface="Arial" pitchFamily="34" charset="0"/>
                <a:cs typeface="Arial" pitchFamily="34" charset="0"/>
              </a:rPr>
              <a:t> театру «</a:t>
            </a:r>
            <a:r>
              <a:rPr lang="ru-RU" dirty="0" err="1">
                <a:solidFill>
                  <a:schemeClr val="tx1"/>
                </a:solidFill>
                <a:latin typeface="Arial" pitchFamily="34" charset="0"/>
                <a:cs typeface="Arial" pitchFamily="34" charset="0"/>
              </a:rPr>
              <a:t>Березіль</a:t>
            </a:r>
            <a:r>
              <a:rPr lang="ru-RU" dirty="0">
                <a:solidFill>
                  <a:schemeClr val="tx1"/>
                </a:solidFill>
                <a:latin typeface="Arial" pitchFamily="34" charset="0"/>
                <a:cs typeface="Arial" pitchFamily="34" charset="0"/>
              </a:rPr>
              <a:t>» </a:t>
            </a:r>
            <a:r>
              <a:rPr lang="ru-RU" dirty="0" smtClean="0">
                <a:solidFill>
                  <a:schemeClr val="tx1"/>
                </a:solidFill>
                <a:latin typeface="Arial" pitchFamily="34" charset="0"/>
                <a:cs typeface="Arial" pitchFamily="34" charset="0"/>
              </a:rPr>
              <a:t>Тут </a:t>
            </a:r>
            <a:r>
              <a:rPr lang="ru-RU" dirty="0" err="1">
                <a:solidFill>
                  <a:schemeClr val="tx1"/>
                </a:solidFill>
                <a:latin typeface="Arial" pitchFamily="34" charset="0"/>
                <a:cs typeface="Arial" pitchFamily="34" charset="0"/>
              </a:rPr>
              <a:t>талановитий</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Бучма</a:t>
            </a:r>
            <a:r>
              <a:rPr lang="ru-RU" dirty="0">
                <a:solidFill>
                  <a:schemeClr val="tx1"/>
                </a:solidFill>
                <a:latin typeface="Arial" pitchFamily="34" charset="0"/>
                <a:cs typeface="Arial" pitchFamily="34" charset="0"/>
              </a:rPr>
              <a:t> став </a:t>
            </a:r>
            <a:r>
              <a:rPr lang="ru-RU" dirty="0" err="1">
                <a:solidFill>
                  <a:schemeClr val="tx1"/>
                </a:solidFill>
                <a:latin typeface="Arial" pitchFamily="34" charset="0"/>
                <a:cs typeface="Arial" pitchFamily="34" charset="0"/>
              </a:rPr>
              <a:t>тим</a:t>
            </a:r>
            <a:r>
              <a:rPr lang="ru-RU" dirty="0">
                <a:solidFill>
                  <a:schemeClr val="tx1"/>
                </a:solidFill>
                <a:latin typeface="Arial" pitchFamily="34" charset="0"/>
                <a:cs typeface="Arial" pitchFamily="34" charset="0"/>
              </a:rPr>
              <a:t> самим великим, </a:t>
            </a:r>
            <a:r>
              <a:rPr lang="ru-RU" dirty="0" err="1">
                <a:solidFill>
                  <a:schemeClr val="tx1"/>
                </a:solidFill>
                <a:latin typeface="Arial" pitchFamily="34" charset="0"/>
                <a:cs typeface="Arial" pitchFamily="34" charset="0"/>
              </a:rPr>
              <a:t>геніальним</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актором</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української</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сцени</a:t>
            </a:r>
            <a:r>
              <a:rPr lang="ru-RU" dirty="0">
                <a:solidFill>
                  <a:schemeClr val="tx1"/>
                </a:solidFill>
                <a:latin typeface="Arial" pitchFamily="34" charset="0"/>
                <a:cs typeface="Arial" pitchFamily="34" charset="0"/>
              </a:rPr>
              <a:t>. </a:t>
            </a:r>
            <a:endParaRPr lang="ru-RU" dirty="0" smtClean="0">
              <a:solidFill>
                <a:schemeClr val="tx1"/>
              </a:solidFill>
              <a:latin typeface="Arial" pitchFamily="34" charset="0"/>
              <a:cs typeface="Arial" pitchFamily="34" charset="0"/>
            </a:endParaRPr>
          </a:p>
          <a:p>
            <a:r>
              <a:rPr lang="ru-RU" dirty="0" smtClean="0">
                <a:solidFill>
                  <a:schemeClr val="tx1"/>
                </a:solidFill>
                <a:latin typeface="Arial" pitchFamily="34" charset="0"/>
                <a:cs typeface="Arial" pitchFamily="34" charset="0"/>
              </a:rPr>
              <a:t> </a:t>
            </a:r>
            <a:r>
              <a:rPr lang="ru-RU" dirty="0">
                <a:solidFill>
                  <a:schemeClr val="tx1"/>
                </a:solidFill>
                <a:latin typeface="Arial" pitchFamily="34" charset="0"/>
                <a:cs typeface="Arial" pitchFamily="34" charset="0"/>
              </a:rPr>
              <a:t>У 1926-30 </a:t>
            </a:r>
            <a:r>
              <a:rPr lang="ru-RU" dirty="0" err="1">
                <a:solidFill>
                  <a:schemeClr val="tx1"/>
                </a:solidFill>
                <a:latin typeface="Arial" pitchFamily="34" charset="0"/>
                <a:cs typeface="Arial" pitchFamily="34" charset="0"/>
              </a:rPr>
              <a:t>працював</a:t>
            </a:r>
            <a:r>
              <a:rPr lang="ru-RU" dirty="0">
                <a:solidFill>
                  <a:schemeClr val="tx1"/>
                </a:solidFill>
                <a:latin typeface="Arial" pitchFamily="34" charset="0"/>
                <a:cs typeface="Arial" pitchFamily="34" charset="0"/>
              </a:rPr>
              <a:t> у </a:t>
            </a:r>
            <a:r>
              <a:rPr lang="ru-RU" dirty="0" err="1">
                <a:solidFill>
                  <a:schemeClr val="tx1"/>
                </a:solidFill>
                <a:latin typeface="Arial" pitchFamily="34" charset="0"/>
                <a:cs typeface="Arial" pitchFamily="34" charset="0"/>
              </a:rPr>
              <a:t>кінематографії</a:t>
            </a:r>
            <a:r>
              <a:rPr lang="ru-RU" dirty="0">
                <a:solidFill>
                  <a:schemeClr val="tx1"/>
                </a:solidFill>
                <a:latin typeface="Arial" pitchFamily="34" charset="0"/>
                <a:cs typeface="Arial" pitchFamily="34" charset="0"/>
              </a:rPr>
              <a:t> як </a:t>
            </a:r>
            <a:r>
              <a:rPr lang="ru-RU" dirty="0" err="1">
                <a:solidFill>
                  <a:schemeClr val="tx1"/>
                </a:solidFill>
                <a:latin typeface="Arial" pitchFamily="34" charset="0"/>
                <a:cs typeface="Arial" pitchFamily="34" charset="0"/>
              </a:rPr>
              <a:t>актор</a:t>
            </a:r>
            <a:r>
              <a:rPr lang="ru-RU" dirty="0">
                <a:solidFill>
                  <a:schemeClr val="tx1"/>
                </a:solidFill>
                <a:latin typeface="Arial" pitchFamily="34" charset="0"/>
                <a:cs typeface="Arial" pitchFamily="34" charset="0"/>
              </a:rPr>
              <a:t> і режиссер. На </a:t>
            </a:r>
            <a:r>
              <a:rPr lang="ru-RU" dirty="0" err="1">
                <a:solidFill>
                  <a:schemeClr val="tx1"/>
                </a:solidFill>
                <a:latin typeface="Arial" pitchFamily="34" charset="0"/>
                <a:cs typeface="Arial" pitchFamily="34" charset="0"/>
              </a:rPr>
              <a:t>Одеській</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кінофабриці</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зіграв</a:t>
            </a:r>
            <a:r>
              <a:rPr lang="ru-RU" dirty="0">
                <a:solidFill>
                  <a:schemeClr val="tx1"/>
                </a:solidFill>
                <a:latin typeface="Arial" pitchFamily="34" charset="0"/>
                <a:cs typeface="Arial" pitchFamily="34" charset="0"/>
              </a:rPr>
              <a:t> першу роль — Тараса </a:t>
            </a:r>
            <a:r>
              <a:rPr lang="ru-RU" dirty="0" err="1">
                <a:solidFill>
                  <a:schemeClr val="tx1"/>
                </a:solidFill>
                <a:latin typeface="Arial" pitchFamily="34" charset="0"/>
                <a:cs typeface="Arial" pitchFamily="34" charset="0"/>
              </a:rPr>
              <a:t>Шевченка</a:t>
            </a:r>
            <a:r>
              <a:rPr lang="ru-RU" dirty="0">
                <a:solidFill>
                  <a:schemeClr val="tx1"/>
                </a:solidFill>
                <a:latin typeface="Arial" pitchFamily="34" charset="0"/>
                <a:cs typeface="Arial" pitchFamily="34" charset="0"/>
              </a:rPr>
              <a:t> в </a:t>
            </a:r>
            <a:r>
              <a:rPr lang="ru-RU" dirty="0" err="1">
                <a:solidFill>
                  <a:schemeClr val="tx1"/>
                </a:solidFill>
                <a:latin typeface="Arial" pitchFamily="34" charset="0"/>
                <a:cs typeface="Arial" pitchFamily="34" charset="0"/>
              </a:rPr>
              <a:t>однойменному</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фільмі</a:t>
            </a:r>
            <a:r>
              <a:rPr lang="ru-RU" dirty="0">
                <a:solidFill>
                  <a:schemeClr val="tx1"/>
                </a:solidFill>
                <a:latin typeface="Arial" pitchFamily="34" charset="0"/>
                <a:cs typeface="Arial" pitchFamily="34" charset="0"/>
              </a:rPr>
              <a:t> 1926 року</a:t>
            </a:r>
            <a:r>
              <a:rPr lang="ru-RU" dirty="0" smtClean="0">
                <a:solidFill>
                  <a:schemeClr val="tx1"/>
                </a:solidFill>
                <a:latin typeface="Arial" pitchFamily="34" charset="0"/>
                <a:cs typeface="Arial" pitchFamily="34" charset="0"/>
              </a:rPr>
              <a:t>.</a:t>
            </a:r>
          </a:p>
          <a:p>
            <a:r>
              <a:rPr lang="ru-RU" dirty="0" smtClean="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Він</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багато</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знімається</a:t>
            </a:r>
            <a:r>
              <a:rPr lang="ru-RU" dirty="0">
                <a:solidFill>
                  <a:schemeClr val="tx1"/>
                </a:solidFill>
                <a:latin typeface="Arial" pitchFamily="34" charset="0"/>
                <a:cs typeface="Arial" pitchFamily="34" charset="0"/>
              </a:rPr>
              <a:t> в </a:t>
            </a:r>
            <a:r>
              <a:rPr lang="ru-RU" dirty="0" err="1">
                <a:solidFill>
                  <a:schemeClr val="tx1"/>
                </a:solidFill>
                <a:latin typeface="Arial" pitchFamily="34" charset="0"/>
                <a:cs typeface="Arial" pitchFamily="34" charset="0"/>
              </a:rPr>
              <a:t>німому</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кіно</a:t>
            </a:r>
            <a:r>
              <a:rPr lang="ru-RU" dirty="0">
                <a:solidFill>
                  <a:schemeClr val="tx1"/>
                </a:solidFill>
                <a:latin typeface="Arial" pitchFamily="34" charset="0"/>
                <a:cs typeface="Arial" pitchFamily="34" charset="0"/>
              </a:rPr>
              <a:t> — </a:t>
            </a:r>
            <a:r>
              <a:rPr lang="ru-RU" dirty="0" err="1">
                <a:solidFill>
                  <a:schemeClr val="tx1"/>
                </a:solidFill>
                <a:latin typeface="Arial" pitchFamily="34" charset="0"/>
                <a:cs typeface="Arial" pitchFamily="34" charset="0"/>
              </a:rPr>
              <a:t>Микола</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Микола</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Джеря</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Ярощук</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Нічний</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візник</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німецький</a:t>
            </a:r>
            <a:r>
              <a:rPr lang="ru-RU" dirty="0">
                <a:solidFill>
                  <a:schemeClr val="tx1"/>
                </a:solidFill>
                <a:latin typeface="Arial" pitchFamily="34" charset="0"/>
                <a:cs typeface="Arial" pitchFamily="34" charset="0"/>
              </a:rPr>
              <a:t> солдат («Арсенал»), Лейзер та </a:t>
            </a:r>
            <a:r>
              <a:rPr lang="ru-RU" dirty="0" err="1">
                <a:solidFill>
                  <a:schemeClr val="tx1"/>
                </a:solidFill>
                <a:latin typeface="Arial" pitchFamily="34" charset="0"/>
                <a:cs typeface="Arial" pitchFamily="34" charset="0"/>
              </a:rPr>
              <a:t>Йоселе</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П'ять</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наречених</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Еміль</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Проданий</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апетит</a:t>
            </a:r>
            <a:r>
              <a:rPr lang="ru-RU" dirty="0">
                <a:solidFill>
                  <a:schemeClr val="tx1"/>
                </a:solidFill>
                <a:latin typeface="Arial" pitchFamily="34" charset="0"/>
                <a:cs typeface="Arial" pitchFamily="34" charset="0"/>
              </a:rPr>
              <a:t>»), Сашко-</a:t>
            </a:r>
            <a:r>
              <a:rPr lang="ru-RU" dirty="0" err="1">
                <a:solidFill>
                  <a:schemeClr val="tx1"/>
                </a:solidFill>
                <a:latin typeface="Arial" pitchFamily="34" charset="0"/>
                <a:cs typeface="Arial" pitchFamily="34" charset="0"/>
              </a:rPr>
              <a:t>музикант</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Напередодні</a:t>
            </a:r>
            <a:r>
              <a:rPr lang="ru-RU" dirty="0">
                <a:solidFill>
                  <a:schemeClr val="tx1"/>
                </a:solidFill>
                <a:latin typeface="Arial" pitchFamily="34" charset="0"/>
                <a:cs typeface="Arial" pitchFamily="34" charset="0"/>
              </a:rPr>
              <a:t>») та </a:t>
            </a:r>
            <a:r>
              <a:rPr lang="ru-RU" dirty="0" err="1">
                <a:solidFill>
                  <a:schemeClr val="tx1"/>
                </a:solidFill>
                <a:latin typeface="Arial" pitchFamily="34" charset="0"/>
                <a:cs typeface="Arial" pitchFamily="34" charset="0"/>
              </a:rPr>
              <a:t>ін</a:t>
            </a:r>
            <a:r>
              <a:rPr lang="ru-RU" dirty="0" smtClean="0">
                <a:solidFill>
                  <a:schemeClr val="tx1"/>
                </a:solidFill>
                <a:latin typeface="Arial" pitchFamily="34" charset="0"/>
                <a:cs typeface="Arial" pitchFamily="34" charset="0"/>
              </a:rPr>
              <a:t>.</a:t>
            </a:r>
            <a:r>
              <a:rPr lang="ru-RU" dirty="0">
                <a:solidFill>
                  <a:schemeClr val="tx1"/>
                </a:solidFill>
                <a:latin typeface="Arial" pitchFamily="34" charset="0"/>
                <a:cs typeface="Arial" pitchFamily="34" charset="0"/>
              </a:rPr>
              <a:t>  </a:t>
            </a:r>
            <a:endParaRPr lang="ru-RU" dirty="0" smtClean="0">
              <a:solidFill>
                <a:schemeClr val="tx1"/>
              </a:solidFill>
              <a:latin typeface="Arial" pitchFamily="34" charset="0"/>
              <a:cs typeface="Arial" pitchFamily="34" charset="0"/>
            </a:endParaRPr>
          </a:p>
          <a:p>
            <a:r>
              <a:rPr lang="ru-RU" dirty="0" smtClean="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Виступав</a:t>
            </a:r>
            <a:r>
              <a:rPr lang="ru-RU" dirty="0">
                <a:solidFill>
                  <a:schemeClr val="tx1"/>
                </a:solidFill>
                <a:latin typeface="Arial" pitchFamily="34" charset="0"/>
                <a:cs typeface="Arial" pitchFamily="34" charset="0"/>
              </a:rPr>
              <a:t> на </a:t>
            </a:r>
            <a:r>
              <a:rPr lang="ru-RU" dirty="0" err="1">
                <a:solidFill>
                  <a:schemeClr val="tx1"/>
                </a:solidFill>
                <a:latin typeface="Arial" pitchFamily="34" charset="0"/>
                <a:cs typeface="Arial" pitchFamily="34" charset="0"/>
              </a:rPr>
              <a:t>радіо</a:t>
            </a:r>
            <a:r>
              <a:rPr lang="ru-RU" dirty="0">
                <a:solidFill>
                  <a:schemeClr val="tx1"/>
                </a:solidFill>
                <a:latin typeface="Arial" pitchFamily="34" charset="0"/>
                <a:cs typeface="Arial" pitchFamily="34" charset="0"/>
              </a:rPr>
              <a:t> і </a:t>
            </a:r>
            <a:r>
              <a:rPr lang="ru-RU" dirty="0" err="1">
                <a:solidFill>
                  <a:schemeClr val="tx1"/>
                </a:solidFill>
                <a:latin typeface="Arial" pitchFamily="34" charset="0"/>
                <a:cs typeface="Arial" pitchFamily="34" charset="0"/>
              </a:rPr>
              <a:t>телебаченні</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Обирався</a:t>
            </a:r>
            <a:r>
              <a:rPr lang="ru-RU" dirty="0">
                <a:solidFill>
                  <a:schemeClr val="tx1"/>
                </a:solidFill>
                <a:latin typeface="Arial" pitchFamily="34" charset="0"/>
                <a:cs typeface="Arial" pitchFamily="34" charset="0"/>
              </a:rPr>
              <a:t> депутатом </a:t>
            </a:r>
            <a:r>
              <a:rPr lang="ru-RU" dirty="0" err="1">
                <a:solidFill>
                  <a:schemeClr val="tx1"/>
                </a:solidFill>
                <a:latin typeface="Arial" pitchFamily="34" charset="0"/>
                <a:cs typeface="Arial" pitchFamily="34" charset="0"/>
              </a:rPr>
              <a:t>Київської</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міськради</a:t>
            </a:r>
            <a:r>
              <a:rPr lang="ru-RU" dirty="0">
                <a:solidFill>
                  <a:schemeClr val="tx1"/>
                </a:solidFill>
                <a:latin typeface="Arial" pitchFamily="34" charset="0"/>
                <a:cs typeface="Arial" pitchFamily="34" charset="0"/>
              </a:rPr>
              <a:t>, членом </a:t>
            </a:r>
            <a:r>
              <a:rPr lang="ru-RU" dirty="0" err="1">
                <a:solidFill>
                  <a:schemeClr val="tx1"/>
                </a:solidFill>
                <a:latin typeface="Arial" pitchFamily="34" charset="0"/>
                <a:cs typeface="Arial" pitchFamily="34" charset="0"/>
              </a:rPr>
              <a:t>першої</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Президії</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новоутвореного</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після</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війни</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Українського</a:t>
            </a:r>
            <a:r>
              <a:rPr lang="ru-RU" dirty="0">
                <a:solidFill>
                  <a:schemeClr val="tx1"/>
                </a:solidFill>
                <a:latin typeface="Arial" pitchFamily="34" charset="0"/>
                <a:cs typeface="Arial" pitchFamily="34" charset="0"/>
              </a:rPr>
              <a:t> Театрального </a:t>
            </a:r>
            <a:r>
              <a:rPr lang="ru-RU" dirty="0" err="1">
                <a:solidFill>
                  <a:schemeClr val="tx1"/>
                </a:solidFill>
                <a:latin typeface="Arial" pitchFamily="34" charset="0"/>
                <a:cs typeface="Arial" pitchFamily="34" charset="0"/>
              </a:rPr>
              <a:t>Товариства</a:t>
            </a:r>
            <a:r>
              <a:rPr lang="ru-RU" dirty="0" smtClean="0">
                <a:solidFill>
                  <a:schemeClr val="tx1"/>
                </a:solidFill>
                <a:latin typeface="Arial" pitchFamily="34" charset="0"/>
                <a:cs typeface="Arial" pitchFamily="34" charset="0"/>
              </a:rPr>
              <a:t>.</a:t>
            </a:r>
            <a:endParaRPr lang="ru-RU" dirty="0">
              <a:solidFill>
                <a:schemeClr val="tx1"/>
              </a:solidFill>
              <a:latin typeface="Arial" pitchFamily="34" charset="0"/>
              <a:cs typeface="Arial" pitchFamily="34" charset="0"/>
            </a:endParaRPr>
          </a:p>
        </p:txBody>
      </p:sp>
      <p:sp>
        <p:nvSpPr>
          <p:cNvPr id="4" name="Прямоугольник 3"/>
          <p:cNvSpPr/>
          <p:nvPr/>
        </p:nvSpPr>
        <p:spPr>
          <a:xfrm>
            <a:off x="4067944" y="116632"/>
            <a:ext cx="4752528" cy="5847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uk-UA" sz="3200" dirty="0"/>
              <a:t>Бучма Амвросій</a:t>
            </a:r>
          </a:p>
        </p:txBody>
      </p:sp>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21772"/>
            <a:ext cx="3722762" cy="4704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116893874"/>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295855" y="908720"/>
            <a:ext cx="4587494" cy="5616624"/>
          </a:xfrm>
        </p:spPr>
        <p:txBody>
          <a:bodyPr>
            <a:noAutofit/>
          </a:bodyPr>
          <a:lstStyle/>
          <a:p>
            <a:r>
              <a:rPr lang="ru-RU" sz="2000" dirty="0" err="1">
                <a:solidFill>
                  <a:schemeClr val="tx1"/>
                </a:solidFill>
                <a:latin typeface="Arial" pitchFamily="34" charset="0"/>
                <a:cs typeface="Arial" pitchFamily="34" charset="0"/>
              </a:rPr>
              <a:t>Дмитро</a:t>
            </a:r>
            <a:r>
              <a:rPr lang="ru-RU" sz="2000" dirty="0">
                <a:solidFill>
                  <a:schemeClr val="tx1"/>
                </a:solidFill>
                <a:latin typeface="Arial" pitchFamily="34" charset="0"/>
                <a:cs typeface="Arial" pitchFamily="34" charset="0"/>
              </a:rPr>
              <a:t> </a:t>
            </a:r>
            <a:r>
              <a:rPr lang="ru-RU" sz="2000" dirty="0" err="1">
                <a:solidFill>
                  <a:schemeClr val="tx1"/>
                </a:solidFill>
                <a:latin typeface="Arial" pitchFamily="34" charset="0"/>
                <a:cs typeface="Arial" pitchFamily="34" charset="0"/>
              </a:rPr>
              <a:t>Омелянович</a:t>
            </a:r>
            <a:r>
              <a:rPr lang="ru-RU" sz="2000" dirty="0">
                <a:solidFill>
                  <a:schemeClr val="tx1"/>
                </a:solidFill>
                <a:latin typeface="Arial" pitchFamily="34" charset="0"/>
                <a:cs typeface="Arial" pitchFamily="34" charset="0"/>
              </a:rPr>
              <a:t> </a:t>
            </a:r>
            <a:r>
              <a:rPr lang="ru-RU" sz="2000" dirty="0" err="1">
                <a:solidFill>
                  <a:schemeClr val="tx1"/>
                </a:solidFill>
                <a:latin typeface="Arial" pitchFamily="34" charset="0"/>
                <a:cs typeface="Arial" pitchFamily="34" charset="0"/>
              </a:rPr>
              <a:t>Мілютенко</a:t>
            </a:r>
            <a:r>
              <a:rPr lang="ru-RU" sz="2000" dirty="0">
                <a:solidFill>
                  <a:schemeClr val="tx1"/>
                </a:solidFill>
                <a:latin typeface="Arial" pitchFamily="34" charset="0"/>
                <a:cs typeface="Arial" pitchFamily="34" charset="0"/>
              </a:rPr>
              <a:t>— </a:t>
            </a:r>
            <a:r>
              <a:rPr lang="ru-RU" sz="2000" dirty="0" err="1">
                <a:solidFill>
                  <a:schemeClr val="tx1"/>
                </a:solidFill>
                <a:latin typeface="Arial" pitchFamily="34" charset="0"/>
                <a:cs typeface="Arial" pitchFamily="34" charset="0"/>
              </a:rPr>
              <a:t>український</a:t>
            </a:r>
            <a:r>
              <a:rPr lang="ru-RU" sz="2000" dirty="0">
                <a:solidFill>
                  <a:schemeClr val="tx1"/>
                </a:solidFill>
                <a:latin typeface="Arial" pitchFamily="34" charset="0"/>
                <a:cs typeface="Arial" pitchFamily="34" charset="0"/>
              </a:rPr>
              <a:t> </a:t>
            </a:r>
            <a:r>
              <a:rPr lang="ru-RU" sz="2000" dirty="0" err="1">
                <a:solidFill>
                  <a:schemeClr val="tx1"/>
                </a:solidFill>
                <a:latin typeface="Arial" pitchFamily="34" charset="0"/>
                <a:cs typeface="Arial" pitchFamily="34" charset="0"/>
              </a:rPr>
              <a:t>радянський</a:t>
            </a:r>
            <a:r>
              <a:rPr lang="ru-RU" sz="2000" dirty="0">
                <a:solidFill>
                  <a:schemeClr val="tx1"/>
                </a:solidFill>
                <a:latin typeface="Arial" pitchFamily="34" charset="0"/>
                <a:cs typeface="Arial" pitchFamily="34" charset="0"/>
              </a:rPr>
              <a:t> </a:t>
            </a:r>
            <a:r>
              <a:rPr lang="ru-RU" sz="2000" dirty="0" err="1">
                <a:solidFill>
                  <a:schemeClr val="tx1"/>
                </a:solidFill>
                <a:latin typeface="Arial" pitchFamily="34" charset="0"/>
                <a:cs typeface="Arial" pitchFamily="34" charset="0"/>
              </a:rPr>
              <a:t>драматичний</a:t>
            </a:r>
            <a:r>
              <a:rPr lang="ru-RU" sz="2000" dirty="0">
                <a:solidFill>
                  <a:schemeClr val="tx1"/>
                </a:solidFill>
                <a:latin typeface="Arial" pitchFamily="34" charset="0"/>
                <a:cs typeface="Arial" pitchFamily="34" charset="0"/>
              </a:rPr>
              <a:t> </a:t>
            </a:r>
            <a:r>
              <a:rPr lang="ru-RU" sz="2000" dirty="0" err="1">
                <a:solidFill>
                  <a:schemeClr val="tx1"/>
                </a:solidFill>
                <a:latin typeface="Arial" pitchFamily="34" charset="0"/>
                <a:cs typeface="Arial" pitchFamily="34" charset="0"/>
              </a:rPr>
              <a:t>актор</a:t>
            </a:r>
            <a:r>
              <a:rPr lang="ru-RU" sz="2000" dirty="0">
                <a:solidFill>
                  <a:schemeClr val="tx1"/>
                </a:solidFill>
                <a:latin typeface="Arial" pitchFamily="34" charset="0"/>
                <a:cs typeface="Arial" pitchFamily="34" charset="0"/>
              </a:rPr>
              <a:t> театру і </a:t>
            </a:r>
            <a:r>
              <a:rPr lang="ru-RU" sz="2000" dirty="0" err="1">
                <a:solidFill>
                  <a:schemeClr val="tx1"/>
                </a:solidFill>
                <a:latin typeface="Arial" pitchFamily="34" charset="0"/>
                <a:cs typeface="Arial" pitchFamily="34" charset="0"/>
              </a:rPr>
              <a:t>кіно</a:t>
            </a:r>
            <a:r>
              <a:rPr lang="ru-RU" sz="2000" dirty="0">
                <a:solidFill>
                  <a:schemeClr val="tx1"/>
                </a:solidFill>
                <a:latin typeface="Arial" pitchFamily="34" charset="0"/>
                <a:cs typeface="Arial" pitchFamily="34" charset="0"/>
              </a:rPr>
              <a:t>.</a:t>
            </a:r>
          </a:p>
          <a:p>
            <a:r>
              <a:rPr lang="ru-RU" sz="2000" dirty="0" err="1">
                <a:solidFill>
                  <a:schemeClr val="tx1"/>
                </a:solidFill>
                <a:latin typeface="Arial" pitchFamily="34" charset="0"/>
                <a:cs typeface="Arial" pitchFamily="34" charset="0"/>
              </a:rPr>
              <a:t>Зіграв</a:t>
            </a:r>
            <a:r>
              <a:rPr lang="ru-RU" sz="2000" dirty="0">
                <a:solidFill>
                  <a:schemeClr val="tx1"/>
                </a:solidFill>
                <a:latin typeface="Arial" pitchFamily="34" charset="0"/>
                <a:cs typeface="Arial" pitchFamily="34" charset="0"/>
              </a:rPr>
              <a:t> </a:t>
            </a:r>
            <a:r>
              <a:rPr lang="ru-RU" sz="2000" dirty="0" err="1">
                <a:solidFill>
                  <a:schemeClr val="tx1"/>
                </a:solidFill>
                <a:latin typeface="Arial" pitchFamily="34" charset="0"/>
                <a:cs typeface="Arial" pitchFamily="34" charset="0"/>
              </a:rPr>
              <a:t>понад</a:t>
            </a:r>
            <a:r>
              <a:rPr lang="ru-RU" sz="2000" dirty="0">
                <a:solidFill>
                  <a:schemeClr val="tx1"/>
                </a:solidFill>
                <a:latin typeface="Arial" pitchFamily="34" charset="0"/>
                <a:cs typeface="Arial" pitchFamily="34" charset="0"/>
              </a:rPr>
              <a:t> 200 ролей, </a:t>
            </a:r>
            <a:r>
              <a:rPr lang="ru-RU" sz="2000" dirty="0" err="1">
                <a:solidFill>
                  <a:schemeClr val="tx1"/>
                </a:solidFill>
                <a:latin typeface="Arial" pitchFamily="34" charset="0"/>
                <a:cs typeface="Arial" pitchFamily="34" charset="0"/>
              </a:rPr>
              <a:t>багато</a:t>
            </a:r>
            <a:r>
              <a:rPr lang="ru-RU" sz="2000" dirty="0">
                <a:solidFill>
                  <a:schemeClr val="tx1"/>
                </a:solidFill>
                <a:latin typeface="Arial" pitchFamily="34" charset="0"/>
                <a:cs typeface="Arial" pitchFamily="34" charset="0"/>
              </a:rPr>
              <a:t> з них </a:t>
            </a:r>
            <a:r>
              <a:rPr lang="ru-RU" sz="2000" dirty="0" err="1">
                <a:solidFill>
                  <a:schemeClr val="tx1"/>
                </a:solidFill>
                <a:latin typeface="Arial" pitchFamily="34" charset="0"/>
                <a:cs typeface="Arial" pitchFamily="34" charset="0"/>
              </a:rPr>
              <a:t>відзначені</a:t>
            </a:r>
            <a:r>
              <a:rPr lang="ru-RU" sz="2000" dirty="0">
                <a:solidFill>
                  <a:schemeClr val="tx1"/>
                </a:solidFill>
                <a:latin typeface="Arial" pitchFamily="34" charset="0"/>
                <a:cs typeface="Arial" pitchFamily="34" charset="0"/>
              </a:rPr>
              <a:t> </a:t>
            </a:r>
            <a:r>
              <a:rPr lang="ru-RU" sz="2000" dirty="0" err="1">
                <a:solidFill>
                  <a:schemeClr val="tx1"/>
                </a:solidFill>
                <a:latin typeface="Arial" pitchFamily="34" charset="0"/>
                <a:cs typeface="Arial" pitchFamily="34" charset="0"/>
              </a:rPr>
              <a:t>преміями</a:t>
            </a:r>
            <a:r>
              <a:rPr lang="ru-RU" sz="2000" dirty="0">
                <a:solidFill>
                  <a:schemeClr val="tx1"/>
                </a:solidFill>
                <a:latin typeface="Arial" pitchFamily="34" charset="0"/>
                <a:cs typeface="Arial" pitchFamily="34" charset="0"/>
              </a:rPr>
              <a:t>, </a:t>
            </a:r>
            <a:r>
              <a:rPr lang="ru-RU" sz="2000" dirty="0" err="1">
                <a:solidFill>
                  <a:schemeClr val="tx1"/>
                </a:solidFill>
                <a:latin typeface="Arial" pitchFamily="34" charset="0"/>
                <a:cs typeface="Arial" pitchFamily="34" charset="0"/>
              </a:rPr>
              <a:t>театральними</a:t>
            </a:r>
            <a:r>
              <a:rPr lang="ru-RU" sz="2000" dirty="0">
                <a:solidFill>
                  <a:schemeClr val="tx1"/>
                </a:solidFill>
                <a:latin typeface="Arial" pitchFamily="34" charset="0"/>
                <a:cs typeface="Arial" pitchFamily="34" charset="0"/>
              </a:rPr>
              <a:t> </a:t>
            </a:r>
            <a:r>
              <a:rPr lang="ru-RU" sz="2000" dirty="0" err="1">
                <a:solidFill>
                  <a:schemeClr val="tx1"/>
                </a:solidFill>
                <a:latin typeface="Arial" pitchFamily="34" charset="0"/>
                <a:cs typeface="Arial" pitchFamily="34" charset="0"/>
              </a:rPr>
              <a:t>нагородами</a:t>
            </a:r>
            <a:r>
              <a:rPr lang="ru-RU" sz="2000" dirty="0">
                <a:solidFill>
                  <a:schemeClr val="tx1"/>
                </a:solidFill>
                <a:latin typeface="Arial" pitchFamily="34" charset="0"/>
                <a:cs typeface="Arial" pitchFamily="34" charset="0"/>
              </a:rPr>
              <a:t>.</a:t>
            </a:r>
          </a:p>
          <a:p>
            <a:r>
              <a:rPr lang="ru-RU" sz="2000" dirty="0" err="1">
                <a:solidFill>
                  <a:schemeClr val="tx1"/>
                </a:solidFill>
                <a:latin typeface="Arial" pitchFamily="34" charset="0"/>
                <a:cs typeface="Arial" pitchFamily="34" charset="0"/>
              </a:rPr>
              <a:t>Фільмографія</a:t>
            </a:r>
            <a:r>
              <a:rPr lang="ru-RU" sz="2000" dirty="0">
                <a:solidFill>
                  <a:schemeClr val="tx1"/>
                </a:solidFill>
                <a:latin typeface="Arial" pitchFamily="34" charset="0"/>
                <a:cs typeface="Arial" pitchFamily="34" charset="0"/>
              </a:rPr>
              <a:t> </a:t>
            </a:r>
          </a:p>
          <a:p>
            <a:r>
              <a:rPr lang="ru-RU" sz="2000" dirty="0">
                <a:solidFill>
                  <a:schemeClr val="tx1"/>
                </a:solidFill>
                <a:latin typeface="Arial" pitchFamily="34" charset="0"/>
                <a:cs typeface="Arial" pitchFamily="34" charset="0"/>
              </a:rPr>
              <a:t>«Велика </a:t>
            </a:r>
            <a:r>
              <a:rPr lang="ru-RU" sz="2000" dirty="0" err="1">
                <a:solidFill>
                  <a:schemeClr val="tx1"/>
                </a:solidFill>
                <a:latin typeface="Arial" pitchFamily="34" charset="0"/>
                <a:cs typeface="Arial" pitchFamily="34" charset="0"/>
              </a:rPr>
              <a:t>гра</a:t>
            </a:r>
            <a:r>
              <a:rPr lang="ru-RU" sz="2000" dirty="0">
                <a:solidFill>
                  <a:schemeClr val="tx1"/>
                </a:solidFill>
                <a:latin typeface="Arial" pitchFamily="34" charset="0"/>
                <a:cs typeface="Arial" pitchFamily="34" charset="0"/>
              </a:rPr>
              <a:t>»,«Том </a:t>
            </a:r>
            <a:r>
              <a:rPr lang="ru-RU" sz="2000" dirty="0" err="1">
                <a:solidFill>
                  <a:schemeClr val="tx1"/>
                </a:solidFill>
                <a:latin typeface="Arial" pitchFamily="34" charset="0"/>
                <a:cs typeface="Arial" pitchFamily="34" charset="0"/>
              </a:rPr>
              <a:t>Сойер</a:t>
            </a:r>
            <a:r>
              <a:rPr lang="ru-RU" sz="2000" dirty="0">
                <a:solidFill>
                  <a:schemeClr val="tx1"/>
                </a:solidFill>
                <a:latin typeface="Arial" pitchFamily="34" charset="0"/>
                <a:cs typeface="Arial" pitchFamily="34" charset="0"/>
              </a:rPr>
              <a:t>», «</a:t>
            </a:r>
            <a:r>
              <a:rPr lang="ru-RU" sz="2000" dirty="0" err="1">
                <a:solidFill>
                  <a:schemeClr val="tx1"/>
                </a:solidFill>
                <a:latin typeface="Arial" pitchFamily="34" charset="0"/>
                <a:cs typeface="Arial" pitchFamily="34" charset="0"/>
              </a:rPr>
              <a:t>Кармелюк</a:t>
            </a:r>
            <a:r>
              <a:rPr lang="ru-RU" sz="2000" dirty="0">
                <a:solidFill>
                  <a:schemeClr val="tx1"/>
                </a:solidFill>
                <a:latin typeface="Arial" pitchFamily="34" charset="0"/>
                <a:cs typeface="Arial" pitchFamily="34" charset="0"/>
              </a:rPr>
              <a:t>», «</a:t>
            </a:r>
            <a:r>
              <a:rPr lang="ru-RU" sz="2000" dirty="0" err="1">
                <a:solidFill>
                  <a:schemeClr val="tx1"/>
                </a:solidFill>
                <a:latin typeface="Arial" pitchFamily="34" charset="0"/>
                <a:cs typeface="Arial" pitchFamily="34" charset="0"/>
              </a:rPr>
              <a:t>Кубанці</a:t>
            </a:r>
            <a:r>
              <a:rPr lang="ru-RU" sz="2000" dirty="0">
                <a:solidFill>
                  <a:schemeClr val="tx1"/>
                </a:solidFill>
                <a:latin typeface="Arial" pitchFamily="34" charset="0"/>
                <a:cs typeface="Arial" pitchFamily="34" charset="0"/>
              </a:rPr>
              <a:t>» , «Щорс» , «Богдан </a:t>
            </a:r>
            <a:r>
              <a:rPr lang="ru-RU" sz="2000" dirty="0" err="1">
                <a:solidFill>
                  <a:schemeClr val="tx1"/>
                </a:solidFill>
                <a:latin typeface="Arial" pitchFamily="34" charset="0"/>
                <a:cs typeface="Arial" pitchFamily="34" charset="0"/>
              </a:rPr>
              <a:t>Хмельницький</a:t>
            </a:r>
            <a:r>
              <a:rPr lang="ru-RU" sz="2000" dirty="0">
                <a:solidFill>
                  <a:schemeClr val="tx1"/>
                </a:solidFill>
                <a:latin typeface="Arial" pitchFamily="34" charset="0"/>
                <a:cs typeface="Arial" pitchFamily="34" charset="0"/>
              </a:rPr>
              <a:t>» — </a:t>
            </a:r>
            <a:r>
              <a:rPr lang="ru-RU" sz="2000" dirty="0" err="1">
                <a:solidFill>
                  <a:schemeClr val="tx1"/>
                </a:solidFill>
                <a:latin typeface="Arial" pitchFamily="34" charset="0"/>
                <a:cs typeface="Arial" pitchFamily="34" charset="0"/>
              </a:rPr>
              <a:t>гетьман</a:t>
            </a:r>
            <a:r>
              <a:rPr lang="ru-RU" sz="2000" dirty="0">
                <a:solidFill>
                  <a:schemeClr val="tx1"/>
                </a:solidFill>
                <a:latin typeface="Arial" pitchFamily="34" charset="0"/>
                <a:cs typeface="Arial" pitchFamily="34" charset="0"/>
              </a:rPr>
              <a:t> </a:t>
            </a:r>
            <a:r>
              <a:rPr lang="ru-RU" sz="2000" dirty="0" err="1">
                <a:solidFill>
                  <a:schemeClr val="tx1"/>
                </a:solidFill>
                <a:latin typeface="Arial" pitchFamily="34" charset="0"/>
                <a:cs typeface="Arial" pitchFamily="34" charset="0"/>
              </a:rPr>
              <a:t>Потоцький</a:t>
            </a:r>
            <a:r>
              <a:rPr lang="ru-RU" sz="2000" dirty="0">
                <a:solidFill>
                  <a:schemeClr val="tx1"/>
                </a:solidFill>
                <a:latin typeface="Arial" pitchFamily="34" charset="0"/>
                <a:cs typeface="Arial" pitchFamily="34" charset="0"/>
              </a:rPr>
              <a:t>, «Зигмунд </a:t>
            </a:r>
            <a:r>
              <a:rPr lang="ru-RU" sz="2000" dirty="0" err="1">
                <a:solidFill>
                  <a:schemeClr val="tx1"/>
                </a:solidFill>
                <a:latin typeface="Arial" pitchFamily="34" charset="0"/>
                <a:cs typeface="Arial" pitchFamily="34" charset="0"/>
              </a:rPr>
              <a:t>Колосовський</a:t>
            </a:r>
            <a:r>
              <a:rPr lang="ru-RU" sz="2000" dirty="0">
                <a:solidFill>
                  <a:schemeClr val="tx1"/>
                </a:solidFill>
                <a:latin typeface="Arial" pitchFamily="34" charset="0"/>
                <a:cs typeface="Arial" pitchFamily="34" charset="0"/>
              </a:rPr>
              <a:t>» ,«Подвиг </a:t>
            </a:r>
            <a:r>
              <a:rPr lang="ru-RU" sz="2000" dirty="0" err="1">
                <a:solidFill>
                  <a:schemeClr val="tx1"/>
                </a:solidFill>
                <a:latin typeface="Arial" pitchFamily="34" charset="0"/>
                <a:cs typeface="Arial" pitchFamily="34" charset="0"/>
              </a:rPr>
              <a:t>розвідника</a:t>
            </a:r>
            <a:r>
              <a:rPr lang="ru-RU" sz="2000" dirty="0">
                <a:solidFill>
                  <a:schemeClr val="tx1"/>
                </a:solidFill>
                <a:latin typeface="Arial" pitchFamily="34" charset="0"/>
                <a:cs typeface="Arial" pitchFamily="34" charset="0"/>
              </a:rPr>
              <a:t>»,«Тарас Шевченко» ,«Мартин </a:t>
            </a:r>
            <a:r>
              <a:rPr lang="ru-RU" sz="2000" dirty="0" err="1">
                <a:solidFill>
                  <a:schemeClr val="tx1"/>
                </a:solidFill>
                <a:latin typeface="Arial" pitchFamily="34" charset="0"/>
                <a:cs typeface="Arial" pitchFamily="34" charset="0"/>
              </a:rPr>
              <a:t>Боруля</a:t>
            </a:r>
            <a:r>
              <a:rPr lang="ru-RU" sz="2000" dirty="0">
                <a:solidFill>
                  <a:schemeClr val="tx1"/>
                </a:solidFill>
                <a:latin typeface="Arial" pitchFamily="34" charset="0"/>
                <a:cs typeface="Arial" pitchFamily="34" charset="0"/>
              </a:rPr>
              <a:t>»  ,«</a:t>
            </a:r>
            <a:r>
              <a:rPr lang="ru-RU" sz="2000" dirty="0" err="1">
                <a:solidFill>
                  <a:schemeClr val="tx1"/>
                </a:solidFill>
                <a:latin typeface="Arial" pitchFamily="34" charset="0"/>
                <a:cs typeface="Arial" pitchFamily="34" charset="0"/>
              </a:rPr>
              <a:t>Іван</a:t>
            </a:r>
            <a:r>
              <a:rPr lang="ru-RU" sz="2000" dirty="0">
                <a:solidFill>
                  <a:schemeClr val="tx1"/>
                </a:solidFill>
                <a:latin typeface="Arial" pitchFamily="34" charset="0"/>
                <a:cs typeface="Arial" pitchFamily="34" charset="0"/>
              </a:rPr>
              <a:t> Франко» та </a:t>
            </a:r>
            <a:r>
              <a:rPr lang="ru-RU" sz="2000" dirty="0" err="1">
                <a:solidFill>
                  <a:schemeClr val="tx1"/>
                </a:solidFill>
                <a:latin typeface="Arial" pitchFamily="34" charset="0"/>
                <a:cs typeface="Arial" pitchFamily="34" charset="0"/>
              </a:rPr>
              <a:t>ін</a:t>
            </a:r>
            <a:r>
              <a:rPr lang="ru-RU" sz="2000" dirty="0">
                <a:solidFill>
                  <a:schemeClr val="tx1"/>
                </a:solidFill>
                <a:latin typeface="Arial" pitchFamily="34" charset="0"/>
                <a:cs typeface="Arial" pitchFamily="34" charset="0"/>
              </a:rPr>
              <a:t>.</a:t>
            </a:r>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97051"/>
            <a:ext cx="3981459" cy="5574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4" name="Прямоугольник 3"/>
          <p:cNvSpPr/>
          <p:nvPr/>
        </p:nvSpPr>
        <p:spPr>
          <a:xfrm>
            <a:off x="4283968" y="112276"/>
            <a:ext cx="4587492" cy="5847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3200" dirty="0" err="1" smtClean="0"/>
              <a:t>Мілютенко</a:t>
            </a:r>
            <a:r>
              <a:rPr lang="ru-RU" sz="3200" dirty="0" smtClean="0"/>
              <a:t> </a:t>
            </a:r>
            <a:r>
              <a:rPr lang="ru-RU" sz="3200" dirty="0" err="1" smtClean="0"/>
              <a:t>Дмитро</a:t>
            </a:r>
            <a:endParaRPr lang="ru-RU" sz="3200" dirty="0"/>
          </a:p>
        </p:txBody>
      </p:sp>
    </p:spTree>
    <p:extLst>
      <p:ext uri="{BB962C8B-B14F-4D97-AF65-F5344CB8AC3E}">
        <p14:creationId xmlns:p14="http://schemas.microsoft.com/office/powerpoint/2010/main" val="3806471985"/>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283968" y="1052736"/>
            <a:ext cx="4680520" cy="5805264"/>
          </a:xfrm>
        </p:spPr>
        <p:txBody>
          <a:bodyPr>
            <a:normAutofit fontScale="92500" lnSpcReduction="20000"/>
          </a:bodyPr>
          <a:lstStyle/>
          <a:p>
            <a:r>
              <a:rPr lang="vi-VN" dirty="0">
                <a:solidFill>
                  <a:schemeClr val="tx1"/>
                </a:solidFill>
                <a:latin typeface="Arial" pitchFamily="34" charset="0"/>
                <a:cs typeface="Arial" pitchFamily="34" charset="0"/>
              </a:rPr>
              <a:t>Сергі́й Фе́дорович Бондарчу́к— український радянський режисер, актор. Режисер кіноепопеї «Війна і мир» (за Львом Толстим), яка 1968 року удостоєна Оскара в категорії «Найкращий іноземний фільм».</a:t>
            </a:r>
          </a:p>
          <a:p>
            <a:r>
              <a:rPr lang="vi-VN" dirty="0">
                <a:solidFill>
                  <a:schemeClr val="tx1"/>
                </a:solidFill>
                <a:latin typeface="Arial" pitchFamily="34" charset="0"/>
                <a:cs typeface="Arial" pitchFamily="34" charset="0"/>
              </a:rPr>
              <a:t>Світову славу Сергієві Бондарчукові принесла режисерська діяльність, розпочата наприкінці 1950-х років.</a:t>
            </a:r>
          </a:p>
          <a:p>
            <a:r>
              <a:rPr lang="vi-VN" dirty="0">
                <a:solidFill>
                  <a:schemeClr val="tx1"/>
                </a:solidFill>
                <a:latin typeface="Arial" pitchFamily="34" charset="0"/>
                <a:cs typeface="Arial" pitchFamily="34" charset="0"/>
              </a:rPr>
              <a:t>Його дебютом як кінорежисера став фільм «Доля людини» (1959), що одразу ж був потрактований як етапна подія у кінематографі постсталінської доби й засвідчив посилення гуманістичних, людинолюбних тенденцій у мистецтві.</a:t>
            </a:r>
          </a:p>
          <a:p>
            <a:r>
              <a:rPr lang="vi-VN" dirty="0">
                <a:solidFill>
                  <a:schemeClr val="tx1"/>
                </a:solidFill>
                <a:latin typeface="Arial" pitchFamily="34" charset="0"/>
                <a:cs typeface="Arial" pitchFamily="34" charset="0"/>
              </a:rPr>
              <a:t>Сергій Бондарчук став фундатором кінематографічної династії. </a:t>
            </a:r>
          </a:p>
          <a:p>
            <a:endParaRPr lang="ru-RU" dirty="0">
              <a:solidFill>
                <a:schemeClr val="tx1"/>
              </a:solidFill>
              <a:latin typeface="Arial" pitchFamily="34" charset="0"/>
              <a:cs typeface="Arial" pitchFamily="34" charset="0"/>
            </a:endParaRPr>
          </a:p>
        </p:txBody>
      </p:sp>
      <p:sp>
        <p:nvSpPr>
          <p:cNvPr id="4" name="Прямоугольник 3"/>
          <p:cNvSpPr/>
          <p:nvPr/>
        </p:nvSpPr>
        <p:spPr>
          <a:xfrm>
            <a:off x="4499992" y="286165"/>
            <a:ext cx="3525902" cy="584775"/>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uk-UA" sz="3200" dirty="0"/>
              <a:t>Бондарчук Сергій</a:t>
            </a:r>
          </a:p>
        </p:txBody>
      </p:sp>
      <p:pic>
        <p:nvPicPr>
          <p:cNvPr id="573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805354"/>
            <a:ext cx="3806823"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249468965"/>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ChangeArrowheads="1"/>
          </p:cNvSpPr>
          <p:nvPr/>
        </p:nvSpPr>
        <p:spPr bwMode="auto">
          <a:xfrm>
            <a:off x="2988781" y="64771"/>
            <a:ext cx="3185487" cy="684742"/>
          </a:xfrm>
          <a:prstGeom prst="rect">
            <a:avLst/>
          </a:prstGeom>
          <a:ln/>
        </p:spPr>
        <p:style>
          <a:lnRef idx="1">
            <a:schemeClr val="accent2"/>
          </a:lnRef>
          <a:fillRef idx="2">
            <a:schemeClr val="accent2"/>
          </a:fillRef>
          <a:effectRef idx="1">
            <a:schemeClr val="accent2"/>
          </a:effectRef>
          <a:fontRef idx="minor">
            <a:schemeClr val="dk1"/>
          </a:fontRef>
        </p:style>
        <p:txBody>
          <a:bodyPr wrap="none" tIns="152352" bIns="38088" anchor="ctr">
            <a:spAutoFit/>
          </a:bodyPr>
          <a:lstStyle/>
          <a:p>
            <a:pPr eaLnBrk="0" hangingPunct="0"/>
            <a:r>
              <a:rPr lang="uk-UA" sz="3200" b="1" dirty="0"/>
              <a:t>Кіно “відлиги</a:t>
            </a:r>
            <a:r>
              <a:rPr lang="uk-UA" sz="3200" b="1" dirty="0" smtClean="0"/>
              <a:t>”</a:t>
            </a:r>
            <a:endParaRPr lang="uk-UA" sz="3200" b="1" dirty="0"/>
          </a:p>
        </p:txBody>
      </p:sp>
      <p:sp>
        <p:nvSpPr>
          <p:cNvPr id="46085" name="Rectangle 5"/>
          <p:cNvSpPr>
            <a:spLocks noChangeArrowheads="1"/>
          </p:cNvSpPr>
          <p:nvPr/>
        </p:nvSpPr>
        <p:spPr bwMode="auto">
          <a:xfrm>
            <a:off x="312738" y="927889"/>
            <a:ext cx="808355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lang="ru-RU" dirty="0"/>
              <a:t>У </a:t>
            </a:r>
            <a:r>
              <a:rPr lang="ru-RU" dirty="0" err="1"/>
              <a:t>часи</a:t>
            </a:r>
            <a:r>
              <a:rPr lang="ru-RU" dirty="0"/>
              <a:t> </a:t>
            </a:r>
            <a:r>
              <a:rPr lang="ru-RU" dirty="0" err="1"/>
              <a:t>політичної</a:t>
            </a:r>
            <a:r>
              <a:rPr lang="ru-RU" dirty="0"/>
              <a:t> «</a:t>
            </a:r>
            <a:r>
              <a:rPr lang="ru-RU" dirty="0" err="1"/>
              <a:t>відлиги</a:t>
            </a:r>
            <a:r>
              <a:rPr lang="ru-RU" dirty="0"/>
              <a:t>» </a:t>
            </a:r>
            <a:r>
              <a:rPr lang="ru-RU" dirty="0" err="1"/>
              <a:t>другої</a:t>
            </a:r>
            <a:r>
              <a:rPr lang="ru-RU" dirty="0"/>
              <a:t> </a:t>
            </a:r>
            <a:r>
              <a:rPr lang="ru-RU" dirty="0" err="1"/>
              <a:t>половини</a:t>
            </a:r>
            <a:r>
              <a:rPr lang="ru-RU" dirty="0"/>
              <a:t> 1950-х — </a:t>
            </a:r>
            <a:r>
              <a:rPr lang="ru-RU" dirty="0" err="1"/>
              <a:t>поч</a:t>
            </a:r>
            <a:r>
              <a:rPr lang="ru-RU" dirty="0"/>
              <a:t>. 60-х </a:t>
            </a:r>
            <a:r>
              <a:rPr lang="ru-RU" dirty="0" err="1"/>
              <a:t>рр</a:t>
            </a:r>
            <a:r>
              <a:rPr lang="ru-RU" dirty="0"/>
              <a:t>. </a:t>
            </a:r>
            <a:r>
              <a:rPr lang="ru-RU" dirty="0" err="1"/>
              <a:t>стрімко</a:t>
            </a:r>
            <a:r>
              <a:rPr lang="ru-RU" dirty="0"/>
              <a:t> </a:t>
            </a:r>
            <a:r>
              <a:rPr lang="ru-RU" dirty="0" err="1"/>
              <a:t>зростає</a:t>
            </a:r>
            <a:r>
              <a:rPr lang="ru-RU" dirty="0"/>
              <a:t> </a:t>
            </a:r>
            <a:r>
              <a:rPr lang="ru-RU" dirty="0" err="1"/>
              <a:t>українська</a:t>
            </a:r>
            <a:r>
              <a:rPr lang="ru-RU" dirty="0"/>
              <a:t> </a:t>
            </a:r>
            <a:r>
              <a:rPr lang="ru-RU" dirty="0" err="1"/>
              <a:t>кінопродукція</a:t>
            </a:r>
            <a:r>
              <a:rPr lang="ru-RU" dirty="0"/>
              <a:t>. </a:t>
            </a:r>
            <a:r>
              <a:rPr lang="ru-RU" dirty="0" err="1"/>
              <a:t>З'являються</a:t>
            </a:r>
            <a:r>
              <a:rPr lang="ru-RU" dirty="0"/>
              <a:t> </a:t>
            </a:r>
            <a:r>
              <a:rPr lang="ru-RU" dirty="0" err="1"/>
              <a:t>фільми</a:t>
            </a:r>
            <a:r>
              <a:rPr lang="ru-RU" dirty="0"/>
              <a:t>, </a:t>
            </a:r>
            <a:r>
              <a:rPr lang="ru-RU" dirty="0" err="1"/>
              <a:t>які</a:t>
            </a:r>
            <a:r>
              <a:rPr lang="ru-RU" dirty="0"/>
              <a:t> </a:t>
            </a:r>
            <a:r>
              <a:rPr lang="ru-RU" dirty="0" err="1"/>
              <a:t>досі</a:t>
            </a:r>
            <a:r>
              <a:rPr lang="ru-RU" dirty="0"/>
              <a:t> </a:t>
            </a:r>
            <a:r>
              <a:rPr lang="ru-RU" dirty="0" err="1"/>
              <a:t>користуються</a:t>
            </a:r>
            <a:r>
              <a:rPr lang="ru-RU" dirty="0"/>
              <a:t> великим </a:t>
            </a:r>
            <a:r>
              <a:rPr lang="ru-RU" dirty="0" err="1"/>
              <a:t>глядацьким</a:t>
            </a:r>
            <a:r>
              <a:rPr lang="ru-RU" dirty="0"/>
              <a:t> </a:t>
            </a:r>
            <a:r>
              <a:rPr lang="ru-RU" dirty="0" err="1"/>
              <a:t>успіхом</a:t>
            </a:r>
            <a:r>
              <a:rPr lang="ru-RU" dirty="0"/>
              <a:t>: «Весна на </a:t>
            </a:r>
            <a:r>
              <a:rPr lang="ru-RU" dirty="0" err="1"/>
              <a:t>Зарічній</a:t>
            </a:r>
            <a:r>
              <a:rPr lang="ru-RU" dirty="0"/>
              <a:t> </a:t>
            </a:r>
            <a:r>
              <a:rPr lang="ru-RU" dirty="0" err="1"/>
              <a:t>вулиці</a:t>
            </a:r>
            <a:r>
              <a:rPr lang="ru-RU" dirty="0"/>
              <a:t>» (1956, </a:t>
            </a:r>
            <a:r>
              <a:rPr lang="ru-RU" dirty="0" err="1"/>
              <a:t>режисери</a:t>
            </a:r>
            <a:r>
              <a:rPr lang="ru-RU" dirty="0"/>
              <a:t> Марлен </a:t>
            </a:r>
            <a:r>
              <a:rPr lang="ru-RU" dirty="0" err="1"/>
              <a:t>Хуцієв</a:t>
            </a:r>
            <a:r>
              <a:rPr lang="ru-RU" dirty="0"/>
              <a:t> і </a:t>
            </a:r>
            <a:r>
              <a:rPr lang="ru-RU" dirty="0" err="1"/>
              <a:t>Фелікс</a:t>
            </a:r>
            <a:r>
              <a:rPr lang="ru-RU" dirty="0"/>
              <a:t> </a:t>
            </a:r>
            <a:r>
              <a:rPr lang="ru-RU" dirty="0" err="1"/>
              <a:t>Миронер</a:t>
            </a:r>
            <a:r>
              <a:rPr lang="ru-RU" dirty="0"/>
              <a:t>), «</a:t>
            </a:r>
            <a:r>
              <a:rPr lang="ru-RU" dirty="0" err="1"/>
              <a:t>Спрага</a:t>
            </a:r>
            <a:r>
              <a:rPr lang="ru-RU" dirty="0"/>
              <a:t>» (1959, </a:t>
            </a:r>
            <a:r>
              <a:rPr lang="ru-RU" dirty="0" err="1"/>
              <a:t>Євген</a:t>
            </a:r>
            <a:r>
              <a:rPr lang="ru-RU" dirty="0"/>
              <a:t> </a:t>
            </a:r>
            <a:r>
              <a:rPr lang="ru-RU" dirty="0" err="1"/>
              <a:t>Ташков</a:t>
            </a:r>
            <a:r>
              <a:rPr lang="ru-RU" dirty="0"/>
              <a:t>), «</a:t>
            </a:r>
            <a:r>
              <a:rPr lang="ru-RU" dirty="0" err="1"/>
              <a:t>Іванна</a:t>
            </a:r>
            <a:r>
              <a:rPr lang="ru-RU" dirty="0"/>
              <a:t>» (1960, </a:t>
            </a:r>
            <a:r>
              <a:rPr lang="ru-RU" dirty="0" err="1"/>
              <a:t>Віктор</a:t>
            </a:r>
            <a:r>
              <a:rPr lang="ru-RU" dirty="0"/>
              <a:t> </a:t>
            </a:r>
            <a:r>
              <a:rPr lang="ru-RU" dirty="0" err="1"/>
              <a:t>Івченко</a:t>
            </a:r>
            <a:r>
              <a:rPr lang="ru-RU" dirty="0"/>
              <a:t>), «Сон» (1964, </a:t>
            </a:r>
            <a:r>
              <a:rPr lang="ru-RU" dirty="0" err="1"/>
              <a:t>Володимир</a:t>
            </a:r>
            <a:r>
              <a:rPr lang="ru-RU" dirty="0"/>
              <a:t> Денисенко) «За </a:t>
            </a:r>
            <a:r>
              <a:rPr lang="ru-RU" dirty="0" err="1"/>
              <a:t>двома</a:t>
            </a:r>
            <a:r>
              <a:rPr lang="ru-RU" dirty="0"/>
              <a:t> </a:t>
            </a:r>
            <a:r>
              <a:rPr lang="ru-RU" dirty="0" err="1"/>
              <a:t>зайцями</a:t>
            </a:r>
            <a:r>
              <a:rPr lang="ru-RU" dirty="0"/>
              <a:t>» (1961, </a:t>
            </a:r>
            <a:r>
              <a:rPr lang="ru-RU" dirty="0" err="1"/>
              <a:t>режисер</a:t>
            </a:r>
            <a:r>
              <a:rPr lang="ru-RU" dirty="0"/>
              <a:t> </a:t>
            </a:r>
            <a:r>
              <a:rPr lang="ru-RU" dirty="0" err="1"/>
              <a:t>Віктор</a:t>
            </a:r>
            <a:r>
              <a:rPr lang="ru-RU" dirty="0"/>
              <a:t> </a:t>
            </a:r>
            <a:r>
              <a:rPr lang="ru-RU" dirty="0" err="1"/>
              <a:t>Іванов</a:t>
            </a:r>
            <a:r>
              <a:rPr lang="ru-RU" dirty="0"/>
              <a:t>).</a:t>
            </a:r>
          </a:p>
        </p:txBody>
      </p:sp>
      <p:pic>
        <p:nvPicPr>
          <p:cNvPr id="46086" name="Picture 6" descr="«Весна на Зарічній вулиц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997200"/>
            <a:ext cx="1728788"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7" descr="ф«Весна на Зарічній вулиці»"/>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a:xfrm>
            <a:off x="2051050" y="4075113"/>
            <a:ext cx="2881313" cy="2039937"/>
          </a:xfrm>
          <a:ln/>
        </p:spPr>
      </p:pic>
      <p:sp>
        <p:nvSpPr>
          <p:cNvPr id="46088" name="Rectangle 8"/>
          <p:cNvSpPr>
            <a:spLocks noChangeArrowheads="1"/>
          </p:cNvSpPr>
          <p:nvPr/>
        </p:nvSpPr>
        <p:spPr bwMode="auto">
          <a:xfrm>
            <a:off x="2124075" y="6092825"/>
            <a:ext cx="2482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uk-UA"/>
              <a:t>“</a:t>
            </a:r>
            <a:r>
              <a:rPr lang="uk-UA" sz="1400"/>
              <a:t>Весна на Зарічній вулиці”.</a:t>
            </a:r>
            <a:r>
              <a:rPr lang="uk-UA"/>
              <a:t> </a:t>
            </a:r>
          </a:p>
        </p:txBody>
      </p:sp>
      <p:pic>
        <p:nvPicPr>
          <p:cNvPr id="46089" name="Picture 9" descr="«За двома зайцями»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5537" y="2708274"/>
            <a:ext cx="252095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0" name="Picture 10" descr="«За двома зайцями»"/>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6012" y="4436269"/>
            <a:ext cx="2447925" cy="183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1" name="Rectangle 11"/>
          <p:cNvSpPr>
            <a:spLocks noChangeArrowheads="1"/>
          </p:cNvSpPr>
          <p:nvPr/>
        </p:nvSpPr>
        <p:spPr bwMode="auto">
          <a:xfrm>
            <a:off x="6443663" y="6237288"/>
            <a:ext cx="1952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uk-UA" sz="1400" dirty="0"/>
              <a:t>«За двома зайцями»</a:t>
            </a:r>
            <a:r>
              <a:rPr lang="ru-RU" sz="1400" dirty="0"/>
              <a:t> </a:t>
            </a:r>
          </a:p>
        </p:txBody>
      </p:sp>
    </p:spTree>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7"/>
          <p:cNvSpPr>
            <a:spLocks noChangeArrowheads="1"/>
          </p:cNvSpPr>
          <p:nvPr/>
        </p:nvSpPr>
        <p:spPr bwMode="auto">
          <a:xfrm>
            <a:off x="1475656" y="137834"/>
            <a:ext cx="4032448" cy="769441"/>
          </a:xfrm>
          <a:prstGeom prst="rect">
            <a:avLst/>
          </a:prstGeom>
          <a:ln/>
        </p:spPr>
        <p:style>
          <a:lnRef idx="1">
            <a:schemeClr val="accent2"/>
          </a:lnRef>
          <a:fillRef idx="2">
            <a:schemeClr val="accent2"/>
          </a:fillRef>
          <a:effectRef idx="1">
            <a:schemeClr val="accent2"/>
          </a:effectRef>
          <a:fontRef idx="minor">
            <a:schemeClr val="dk1"/>
          </a:fontRef>
        </p:style>
        <p:txBody>
          <a:bodyPr wrap="square" anchor="ctr">
            <a:spAutoFit/>
          </a:bodyPr>
          <a:lstStyle/>
          <a:p>
            <a:pPr algn="ctr" eaLnBrk="0" hangingPunct="0"/>
            <a:r>
              <a:rPr lang="ru-RU" sz="4400" b="1" i="1" dirty="0" smtClean="0"/>
              <a:t>План</a:t>
            </a:r>
            <a:endParaRPr lang="ru-RU" sz="2400" b="1" i="1" dirty="0"/>
          </a:p>
        </p:txBody>
      </p:sp>
      <p:pic>
        <p:nvPicPr>
          <p:cNvPr id="4105" name="Picture 9" descr="кино1"/>
          <p:cNvPicPr>
            <a:picLocks noChangeAspect="1" noChangeArrowheads="1"/>
          </p:cNvPicPr>
          <p:nvPr/>
        </p:nvPicPr>
        <p:blipFill rotWithShape="1">
          <a:blip r:embed="rId2">
            <a:extLst>
              <a:ext uri="{28A0092B-C50C-407E-A947-70E740481C1C}">
                <a14:useLocalDpi xmlns:a14="http://schemas.microsoft.com/office/drawing/2010/main" val="0"/>
              </a:ext>
            </a:extLst>
          </a:blip>
          <a:srcRect t="6081" b="58174"/>
          <a:stretch/>
        </p:blipFill>
        <p:spPr bwMode="auto">
          <a:xfrm>
            <a:off x="6084168" y="40"/>
            <a:ext cx="2880320" cy="1045029"/>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Объект 3"/>
          <p:cNvSpPr>
            <a:spLocks noGrp="1"/>
          </p:cNvSpPr>
          <p:nvPr>
            <p:ph sz="quarter" idx="13"/>
          </p:nvPr>
        </p:nvSpPr>
        <p:spPr>
          <a:xfrm>
            <a:off x="467544" y="1340768"/>
            <a:ext cx="6400800" cy="3474720"/>
          </a:xfrm>
        </p:spPr>
        <p:txBody>
          <a:bodyPr/>
          <a:lstStyle/>
          <a:p>
            <a:pPr marL="502920" indent="-457200">
              <a:buFont typeface="+mj-lt"/>
              <a:buAutoNum type="arabicPeriod"/>
            </a:pPr>
            <a:r>
              <a:rPr lang="ru-RU" sz="2400" b="1" dirty="0" err="1" smtClean="0">
                <a:latin typeface="Arial" pitchFamily="34" charset="0"/>
                <a:cs typeface="Arial" pitchFamily="34" charset="0"/>
              </a:rPr>
              <a:t>Перші</a:t>
            </a:r>
            <a:r>
              <a:rPr lang="ru-RU" sz="2400" b="1" dirty="0" smtClean="0">
                <a:latin typeface="Arial" pitchFamily="34" charset="0"/>
                <a:cs typeface="Arial" pitchFamily="34" charset="0"/>
              </a:rPr>
              <a:t> </a:t>
            </a:r>
            <a:r>
              <a:rPr lang="ru-RU" sz="2400" b="1" dirty="0" err="1" smtClean="0">
                <a:latin typeface="Arial" pitchFamily="34" charset="0"/>
                <a:cs typeface="Arial" pitchFamily="34" charset="0"/>
              </a:rPr>
              <a:t>кінозніманн</a:t>
            </a:r>
            <a:endParaRPr lang="ru-RU" sz="2400" b="1" dirty="0" smtClean="0">
              <a:latin typeface="Arial" pitchFamily="34" charset="0"/>
              <a:cs typeface="Arial" pitchFamily="34" charset="0"/>
            </a:endParaRPr>
          </a:p>
          <a:p>
            <a:pPr marL="502920" indent="-457200">
              <a:buFont typeface="+mj-lt"/>
              <a:buAutoNum type="arabicPeriod"/>
            </a:pPr>
            <a:r>
              <a:rPr lang="uk-UA" sz="2400" dirty="0" smtClean="0">
                <a:latin typeface="Arial" pitchFamily="34" charset="0"/>
                <a:cs typeface="Arial" pitchFamily="34" charset="0"/>
              </a:rPr>
              <a:t>Розвиток  </a:t>
            </a:r>
            <a:r>
              <a:rPr lang="uk-UA" sz="2400" dirty="0">
                <a:latin typeface="Arial" pitchFamily="34" charset="0"/>
                <a:cs typeface="Arial" pitchFamily="34" charset="0"/>
              </a:rPr>
              <a:t>українського </a:t>
            </a:r>
            <a:r>
              <a:rPr lang="uk-UA" sz="2400" dirty="0" smtClean="0">
                <a:latin typeface="Arial" pitchFamily="34" charset="0"/>
                <a:cs typeface="Arial" pitchFamily="34" charset="0"/>
              </a:rPr>
              <a:t>фільму</a:t>
            </a:r>
          </a:p>
          <a:p>
            <a:pPr marL="502920" indent="-457200">
              <a:buFont typeface="+mj-lt"/>
              <a:buAutoNum type="arabicPeriod"/>
            </a:pPr>
            <a:r>
              <a:rPr lang="ru-RU" sz="2400" b="1" dirty="0" err="1"/>
              <a:t>Кіно</a:t>
            </a:r>
            <a:r>
              <a:rPr lang="ru-RU" sz="2400" b="1" dirty="0"/>
              <a:t> </a:t>
            </a:r>
            <a:r>
              <a:rPr lang="ru-RU" sz="2400" b="1" dirty="0" err="1"/>
              <a:t>сталінської</a:t>
            </a:r>
            <a:r>
              <a:rPr lang="ru-RU" sz="2400" b="1" dirty="0"/>
              <a:t> </a:t>
            </a:r>
            <a:r>
              <a:rPr lang="ru-RU" sz="2400" b="1" dirty="0" err="1" smtClean="0"/>
              <a:t>доби</a:t>
            </a:r>
            <a:endParaRPr lang="ru-RU" sz="2400" b="1" dirty="0"/>
          </a:p>
          <a:p>
            <a:pPr marL="502920" indent="-457200">
              <a:buFont typeface="+mj-lt"/>
              <a:buAutoNum type="arabicPeriod"/>
            </a:pPr>
            <a:r>
              <a:rPr lang="uk-UA" sz="2400" dirty="0" smtClean="0">
                <a:latin typeface="Arial" pitchFamily="34" charset="0"/>
                <a:cs typeface="Arial" pitchFamily="34" charset="0"/>
              </a:rPr>
              <a:t> </a:t>
            </a:r>
          </a:p>
          <a:p>
            <a:pPr marL="502920" indent="-457200">
              <a:buFont typeface="+mj-lt"/>
              <a:buAutoNum type="arabicPeriod"/>
            </a:pPr>
            <a:endParaRPr lang="ru-RU" sz="2400" dirty="0">
              <a:latin typeface="Arial" pitchFamily="34" charset="0"/>
              <a:cs typeface="Arial" pitchFamily="34" charset="0"/>
            </a:endParaRPr>
          </a:p>
          <a:p>
            <a:pPr marL="502920" indent="-457200">
              <a:buFont typeface="+mj-lt"/>
              <a:buAutoNum type="arabicPeriod"/>
            </a:pPr>
            <a:endParaRPr lang="ru-RU" sz="2400" b="1" i="1" dirty="0" smtClean="0"/>
          </a:p>
          <a:p>
            <a:pPr marL="45720" indent="0">
              <a:buNone/>
            </a:pPr>
            <a:endParaRPr lang="ru-RU" sz="2400" b="1" i="1" dirty="0"/>
          </a:p>
          <a:p>
            <a:endParaRPr lang="ru-RU" dirty="0"/>
          </a:p>
        </p:txBody>
      </p:sp>
    </p:spTree>
    <p:extLst>
      <p:ext uri="{BB962C8B-B14F-4D97-AF65-F5344CB8AC3E}">
        <p14:creationId xmlns:p14="http://schemas.microsoft.com/office/powerpoint/2010/main" val="1650217408"/>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6"/>
          <p:cNvSpPr>
            <a:spLocks noChangeArrowheads="1"/>
          </p:cNvSpPr>
          <p:nvPr/>
        </p:nvSpPr>
        <p:spPr bwMode="auto">
          <a:xfrm>
            <a:off x="2195513" y="0"/>
            <a:ext cx="528637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52352" bIns="38088" anchor="ctr">
            <a:spAutoFit/>
          </a:bodyPr>
          <a:lstStyle/>
          <a:p>
            <a:pPr eaLnBrk="0" hangingPunct="0"/>
            <a:r>
              <a:rPr lang="uk-UA" sz="3200" b="1"/>
              <a:t>Українське поетичне кіно</a:t>
            </a:r>
          </a:p>
          <a:p>
            <a:pPr eaLnBrk="0" hangingPunct="0"/>
            <a:endParaRPr lang="uk-UA"/>
          </a:p>
        </p:txBody>
      </p:sp>
      <p:sp>
        <p:nvSpPr>
          <p:cNvPr id="14343" name="Rectangle 7"/>
          <p:cNvSpPr>
            <a:spLocks noChangeArrowheads="1"/>
          </p:cNvSpPr>
          <p:nvPr/>
        </p:nvSpPr>
        <p:spPr bwMode="auto">
          <a:xfrm>
            <a:off x="900113" y="771525"/>
            <a:ext cx="7666037"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ru-RU" b="1"/>
              <a:t>Український кінематограф 1960-70-х років представлений іменами світової ваги: режисери Сергій Параджанов, Юрій Іллєнко, Леонід Осика, Микола Мащенко, актори Іван Миколайчук, Юрій Шумський, Гнат Юра, Костянтин Степанков, Микола Гринько, Богдан Ступка.</a:t>
            </a:r>
          </a:p>
        </p:txBody>
      </p:sp>
      <p:pic>
        <p:nvPicPr>
          <p:cNvPr id="14344" name="Picture 8" descr="Юрій Іллєнк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781300"/>
            <a:ext cx="266382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9" descr="Сергій Параджано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2781300"/>
            <a:ext cx="252095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0" descr="Богдан Ступк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365625"/>
            <a:ext cx="259080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Rectangle 11"/>
          <p:cNvSpPr>
            <a:spLocks noChangeArrowheads="1"/>
          </p:cNvSpPr>
          <p:nvPr/>
        </p:nvSpPr>
        <p:spPr bwMode="auto">
          <a:xfrm>
            <a:off x="684213" y="4652963"/>
            <a:ext cx="13350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uk-UA" sz="1400"/>
              <a:t>Юрій Іллєнко</a:t>
            </a:r>
            <a:r>
              <a:rPr lang="ru-RU"/>
              <a:t> </a:t>
            </a:r>
          </a:p>
        </p:txBody>
      </p:sp>
      <p:sp>
        <p:nvSpPr>
          <p:cNvPr id="14348" name="Rectangle 12"/>
          <p:cNvSpPr>
            <a:spLocks noChangeArrowheads="1"/>
          </p:cNvSpPr>
          <p:nvPr/>
        </p:nvSpPr>
        <p:spPr bwMode="auto">
          <a:xfrm>
            <a:off x="6659563" y="4652963"/>
            <a:ext cx="1898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uk-UA" sz="1400"/>
              <a:t>Сергій Параджанов.</a:t>
            </a:r>
            <a:r>
              <a:rPr lang="ru-RU" sz="1400"/>
              <a:t> </a:t>
            </a:r>
          </a:p>
        </p:txBody>
      </p:sp>
      <p:sp>
        <p:nvSpPr>
          <p:cNvPr id="14349" name="Rectangle 13"/>
          <p:cNvSpPr>
            <a:spLocks noChangeArrowheads="1"/>
          </p:cNvSpPr>
          <p:nvPr/>
        </p:nvSpPr>
        <p:spPr bwMode="auto">
          <a:xfrm>
            <a:off x="3851275" y="6237288"/>
            <a:ext cx="14843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uk-UA" sz="1400"/>
              <a:t>Богдан Ступка.</a:t>
            </a:r>
            <a:r>
              <a:rPr lang="ru-RU" sz="1400"/>
              <a:t> </a:t>
            </a:r>
          </a:p>
        </p:txBody>
      </p:sp>
    </p:spTree>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666324" y="244545"/>
            <a:ext cx="5482545" cy="6062218"/>
          </a:xfrm>
        </p:spPr>
        <p:txBody>
          <a:bodyPr>
            <a:noAutofit/>
          </a:bodyPr>
          <a:lstStyle/>
          <a:p>
            <a:r>
              <a:rPr lang="vi-VN" sz="1800" dirty="0">
                <a:solidFill>
                  <a:schemeClr val="tx1"/>
                </a:solidFill>
              </a:rPr>
              <a:t>Богда́н Сильве́стрович Сту́пка— український актор театру і кіно, лауреат Шевченківської премії , Народний артист УРСР, Народний артист СРСР , Герой України.</a:t>
            </a:r>
          </a:p>
          <a:p>
            <a:r>
              <a:rPr lang="vi-VN" sz="1800" dirty="0">
                <a:solidFill>
                  <a:schemeClr val="tx1"/>
                </a:solidFill>
              </a:rPr>
              <a:t>За всю кар'єру актор виконав понад 100 ролей у кіно.</a:t>
            </a:r>
          </a:p>
          <a:p>
            <a:r>
              <a:rPr lang="vi-VN" sz="1800" dirty="0">
                <a:solidFill>
                  <a:schemeClr val="tx1"/>
                </a:solidFill>
              </a:rPr>
              <a:t> </a:t>
            </a:r>
            <a:r>
              <a:rPr lang="uk-UA" sz="1800" dirty="0" smtClean="0">
                <a:solidFill>
                  <a:schemeClr val="tx1"/>
                </a:solidFill>
              </a:rPr>
              <a:t>З </a:t>
            </a:r>
            <a:r>
              <a:rPr lang="vi-VN" sz="1800" dirty="0" smtClean="0">
                <a:solidFill>
                  <a:schemeClr val="tx1"/>
                </a:solidFill>
              </a:rPr>
              <a:t>переліку </a:t>
            </a:r>
            <a:r>
              <a:rPr lang="vi-VN" sz="1800" dirty="0">
                <a:solidFill>
                  <a:schemeClr val="tx1"/>
                </a:solidFill>
              </a:rPr>
              <a:t>ролей Б.Ступки — багато історичних постатей: гетьмани Іван Брюховецький («Чорна рада»), Іван Мазепа («Молитва за гетьмана Мазепу»), Богдан Хмельницький («Вогнем і мечем»), а також Чингісхан («Таємниця Чингісхана»), Олександр Керенський («Червоні дзвони»), Борис Годунов («Кремлівські таємниці»), Остап Вишня («Із житія Остапа Вишні»).</a:t>
            </a:r>
          </a:p>
          <a:p>
            <a:r>
              <a:rPr lang="vi-VN" sz="1800" dirty="0">
                <a:solidFill>
                  <a:schemeClr val="tx1"/>
                </a:solidFill>
              </a:rPr>
              <a:t>2006 — на екрани вийшла стрічка Тиграна Кеосаяна «Заєць над безоднею» (Росія), де Ступка зіграв генсека Бежнєва (натяк на Брежнєва).</a:t>
            </a:r>
          </a:p>
          <a:p>
            <a:r>
              <a:rPr lang="vi-VN" sz="1800" dirty="0" smtClean="0">
                <a:solidFill>
                  <a:schemeClr val="tx1"/>
                </a:solidFill>
              </a:rPr>
              <a:t>2007 </a:t>
            </a:r>
            <a:r>
              <a:rPr lang="vi-VN" sz="1800" dirty="0">
                <a:solidFill>
                  <a:schemeClr val="tx1"/>
                </a:solidFill>
              </a:rPr>
              <a:t>— виконав головну роль у неоднозначно сприйнятому фільмі Володимира Бортка «Тарас Бульба» </a:t>
            </a:r>
            <a:r>
              <a:rPr lang="uk-UA" sz="1800" dirty="0" smtClean="0">
                <a:solidFill>
                  <a:schemeClr val="tx1"/>
                </a:solidFill>
              </a:rPr>
              <a:t>.</a:t>
            </a:r>
            <a:endParaRPr lang="vi-VN" sz="1800" dirty="0">
              <a:solidFill>
                <a:schemeClr val="tx1"/>
              </a:solidFill>
            </a:endParaRPr>
          </a:p>
        </p:txBody>
      </p:sp>
      <p:sp>
        <p:nvSpPr>
          <p:cNvPr id="4" name="Прямоугольник 3"/>
          <p:cNvSpPr/>
          <p:nvPr/>
        </p:nvSpPr>
        <p:spPr>
          <a:xfrm>
            <a:off x="66556" y="164867"/>
            <a:ext cx="356934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uk-UA" sz="3600" dirty="0"/>
              <a:t>Ступка Богдан</a:t>
            </a:r>
          </a:p>
        </p:txBody>
      </p:sp>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56" y="1080809"/>
            <a:ext cx="3452491" cy="5199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2340779327"/>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8" name="Rectangle 8"/>
          <p:cNvSpPr>
            <a:spLocks noChangeArrowheads="1"/>
          </p:cNvSpPr>
          <p:nvPr/>
        </p:nvSpPr>
        <p:spPr bwMode="auto">
          <a:xfrm>
            <a:off x="827088" y="549275"/>
            <a:ext cx="7710487"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uk-UA" b="1">
                <a:solidFill>
                  <a:srgbClr val="080808"/>
                </a:solidFill>
              </a:rPr>
              <a:t>У цей час з'являються стрічки, які поклали початок унікальному феномену «українського поетичного кіно»: “Тіні забутих предків” Сергія Параджанова (1964), який отримав другу премію на 7 Міжнародному кінофестивалі в Аргентині; “Криниця для спраглих” Юрія Іллєнка (1965); “Камінний хрест” Леоніда Осики (1968), “Вірність” Петра Тодоровського (1965).</a:t>
            </a:r>
          </a:p>
        </p:txBody>
      </p:sp>
      <p:pic>
        <p:nvPicPr>
          <p:cNvPr id="15369" name="Picture 9" descr="тыны забутих предкы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4365625"/>
            <a:ext cx="36718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0" descr="«Тіні забутих предкі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2492375"/>
            <a:ext cx="2160587"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Rectangle 11"/>
          <p:cNvSpPr>
            <a:spLocks noChangeArrowheads="1"/>
          </p:cNvSpPr>
          <p:nvPr/>
        </p:nvSpPr>
        <p:spPr bwMode="auto">
          <a:xfrm>
            <a:off x="1331913" y="5876925"/>
            <a:ext cx="19986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uk-UA" sz="1400"/>
              <a:t>“Тіні забутих предків”</a:t>
            </a:r>
            <a:r>
              <a:rPr lang="ru-RU"/>
              <a:t> </a:t>
            </a:r>
          </a:p>
        </p:txBody>
      </p:sp>
      <p:pic>
        <p:nvPicPr>
          <p:cNvPr id="15372" name="Picture 12" descr="«Камінний хрест» Леоніда Осики"/>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2565400"/>
            <a:ext cx="199707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232259" y="731520"/>
            <a:ext cx="4660221" cy="5937840"/>
          </a:xfrm>
        </p:spPr>
        <p:txBody>
          <a:bodyPr>
            <a:normAutofit fontScale="92500"/>
          </a:bodyPr>
          <a:lstStyle/>
          <a:p>
            <a:r>
              <a:rPr lang="vi-VN" dirty="0">
                <a:solidFill>
                  <a:schemeClr val="tx1"/>
                </a:solidFill>
              </a:rPr>
              <a:t>Костянти́н Петро́вич Степанко́в (* 3 червня 1928, Печеськи — † 22 липня 2004) — радянський і український актор.Справжнє прізвище — Волощук.</a:t>
            </a:r>
          </a:p>
          <a:p>
            <a:r>
              <a:rPr lang="vi-VN" dirty="0">
                <a:solidFill>
                  <a:schemeClr val="tx1"/>
                </a:solidFill>
              </a:rPr>
              <a:t>Від 1955 року грав у театрі ім. Івана Франка.</a:t>
            </a:r>
          </a:p>
          <a:p>
            <a:r>
              <a:rPr lang="vi-VN" dirty="0">
                <a:solidFill>
                  <a:schemeClr val="tx1"/>
                </a:solidFill>
              </a:rPr>
              <a:t>Від 1968 — актор Київської кіностудії імені Довженка. </a:t>
            </a:r>
          </a:p>
          <a:p>
            <a:r>
              <a:rPr lang="vi-VN" dirty="0">
                <a:solidFill>
                  <a:schemeClr val="tx1"/>
                </a:solidFill>
              </a:rPr>
              <a:t>Фільмографія </a:t>
            </a:r>
          </a:p>
          <a:p>
            <a:r>
              <a:rPr lang="uk-UA" dirty="0" smtClean="0">
                <a:solidFill>
                  <a:schemeClr val="tx1"/>
                </a:solidFill>
              </a:rPr>
              <a:t>«</a:t>
            </a:r>
            <a:r>
              <a:rPr lang="vi-VN" dirty="0" smtClean="0">
                <a:solidFill>
                  <a:schemeClr val="tx1"/>
                </a:solidFill>
              </a:rPr>
              <a:t>Камінний хрест</a:t>
            </a:r>
            <a:r>
              <a:rPr lang="uk-UA" dirty="0" smtClean="0">
                <a:solidFill>
                  <a:schemeClr val="tx1"/>
                </a:solidFill>
              </a:rPr>
              <a:t>»</a:t>
            </a:r>
            <a:endParaRPr lang="vi-VN" dirty="0">
              <a:solidFill>
                <a:schemeClr val="tx1"/>
              </a:solidFill>
            </a:endParaRPr>
          </a:p>
          <a:p>
            <a:r>
              <a:rPr lang="uk-UA" dirty="0" smtClean="0">
                <a:solidFill>
                  <a:schemeClr val="tx1"/>
                </a:solidFill>
              </a:rPr>
              <a:t>«</a:t>
            </a:r>
            <a:r>
              <a:rPr lang="vi-VN" dirty="0" smtClean="0">
                <a:solidFill>
                  <a:schemeClr val="tx1"/>
                </a:solidFill>
              </a:rPr>
              <a:t>Весь </a:t>
            </a:r>
            <a:r>
              <a:rPr lang="vi-VN" dirty="0">
                <a:solidFill>
                  <a:schemeClr val="tx1"/>
                </a:solidFill>
              </a:rPr>
              <a:t>світ в очах </a:t>
            </a:r>
            <a:r>
              <a:rPr lang="vi-VN" dirty="0" smtClean="0">
                <a:solidFill>
                  <a:schemeClr val="tx1"/>
                </a:solidFill>
              </a:rPr>
              <a:t>твоїх</a:t>
            </a:r>
            <a:r>
              <a:rPr lang="uk-UA" dirty="0" smtClean="0">
                <a:solidFill>
                  <a:schemeClr val="tx1"/>
                </a:solidFill>
              </a:rPr>
              <a:t>»</a:t>
            </a:r>
            <a:endParaRPr lang="vi-VN" dirty="0">
              <a:solidFill>
                <a:schemeClr val="tx1"/>
              </a:solidFill>
            </a:endParaRPr>
          </a:p>
          <a:p>
            <a:r>
              <a:rPr lang="uk-UA" dirty="0" smtClean="0">
                <a:solidFill>
                  <a:schemeClr val="tx1"/>
                </a:solidFill>
              </a:rPr>
              <a:t>«</a:t>
            </a:r>
            <a:r>
              <a:rPr lang="vi-VN" dirty="0" smtClean="0">
                <a:solidFill>
                  <a:schemeClr val="tx1"/>
                </a:solidFill>
              </a:rPr>
              <a:t>Легенда </a:t>
            </a:r>
            <a:r>
              <a:rPr lang="vi-VN" dirty="0">
                <a:solidFill>
                  <a:schemeClr val="tx1"/>
                </a:solidFill>
              </a:rPr>
              <a:t>про </a:t>
            </a:r>
            <a:r>
              <a:rPr lang="vi-VN" dirty="0" smtClean="0">
                <a:solidFill>
                  <a:schemeClr val="tx1"/>
                </a:solidFill>
              </a:rPr>
              <a:t>княгиню</a:t>
            </a:r>
            <a:r>
              <a:rPr lang="uk-UA" dirty="0" smtClean="0">
                <a:solidFill>
                  <a:schemeClr val="tx1"/>
                </a:solidFill>
              </a:rPr>
              <a:t>»</a:t>
            </a:r>
            <a:r>
              <a:rPr lang="vi-VN" dirty="0" smtClean="0">
                <a:solidFill>
                  <a:schemeClr val="tx1"/>
                </a:solidFill>
              </a:rPr>
              <a:t> </a:t>
            </a:r>
            <a:endParaRPr lang="uk-UA" dirty="0" smtClean="0">
              <a:solidFill>
                <a:schemeClr val="tx1"/>
              </a:solidFill>
            </a:endParaRPr>
          </a:p>
          <a:p>
            <a:r>
              <a:rPr lang="uk-UA" dirty="0" smtClean="0">
                <a:solidFill>
                  <a:schemeClr val="tx1"/>
                </a:solidFill>
              </a:rPr>
              <a:t>«</a:t>
            </a:r>
            <a:r>
              <a:rPr lang="vi-VN" dirty="0" smtClean="0">
                <a:solidFill>
                  <a:schemeClr val="tx1"/>
                </a:solidFill>
              </a:rPr>
              <a:t>ОльгуВишневі ночі</a:t>
            </a:r>
            <a:r>
              <a:rPr lang="uk-UA" dirty="0" smtClean="0">
                <a:solidFill>
                  <a:schemeClr val="tx1"/>
                </a:solidFill>
              </a:rPr>
              <a:t>»</a:t>
            </a:r>
            <a:endParaRPr lang="vi-VN" dirty="0">
              <a:solidFill>
                <a:schemeClr val="tx1"/>
              </a:solidFill>
            </a:endParaRPr>
          </a:p>
          <a:p>
            <a:r>
              <a:rPr lang="uk-UA" dirty="0" smtClean="0">
                <a:solidFill>
                  <a:schemeClr val="tx1"/>
                </a:solidFill>
              </a:rPr>
              <a:t>«</a:t>
            </a:r>
            <a:r>
              <a:rPr lang="vi-VN" dirty="0" smtClean="0">
                <a:solidFill>
                  <a:schemeClr val="tx1"/>
                </a:solidFill>
              </a:rPr>
              <a:t>Гетьманські клейноди</a:t>
            </a:r>
            <a:r>
              <a:rPr lang="uk-UA" dirty="0" smtClean="0">
                <a:solidFill>
                  <a:schemeClr val="tx1"/>
                </a:solidFill>
              </a:rPr>
              <a:t>» та ін..</a:t>
            </a:r>
            <a:r>
              <a:rPr lang="vi-VN" dirty="0"/>
              <a:t>	</a:t>
            </a:r>
          </a:p>
          <a:p>
            <a:endParaRPr lang="ru-RU" dirty="0"/>
          </a:p>
        </p:txBody>
      </p:sp>
      <p:sp>
        <p:nvSpPr>
          <p:cNvPr id="4" name="Прямоугольник 3"/>
          <p:cNvSpPr/>
          <p:nvPr/>
        </p:nvSpPr>
        <p:spPr>
          <a:xfrm>
            <a:off x="3275856" y="188640"/>
            <a:ext cx="5184576"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2800" dirty="0" smtClean="0"/>
              <a:t>Степанков </a:t>
            </a:r>
            <a:r>
              <a:rPr lang="ru-RU" sz="2800" dirty="0" err="1" smtClean="0"/>
              <a:t>Костянтин</a:t>
            </a:r>
            <a:r>
              <a:rPr lang="ru-RU" sz="2800" dirty="0" smtClean="0"/>
              <a:t> </a:t>
            </a:r>
            <a:endParaRPr lang="ru-RU" sz="2800" dirty="0"/>
          </a:p>
        </p:txBody>
      </p:sp>
      <p:pic>
        <p:nvPicPr>
          <p:cNvPr id="583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728"/>
          <a:stretch/>
        </p:blipFill>
        <p:spPr bwMode="auto">
          <a:xfrm>
            <a:off x="179512" y="1412776"/>
            <a:ext cx="4052747" cy="3802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4258531729"/>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Text Box 6"/>
          <p:cNvSpPr txBox="1">
            <a:spLocks noChangeArrowheads="1"/>
          </p:cNvSpPr>
          <p:nvPr/>
        </p:nvSpPr>
        <p:spPr bwMode="auto">
          <a:xfrm>
            <a:off x="323850" y="1700213"/>
            <a:ext cx="8424863" cy="141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ru-RU" sz="2400">
              <a:solidFill>
                <a:srgbClr val="741EE6"/>
              </a:solidFill>
              <a:latin typeface="Bookman Old Style" pitchFamily="18" charset="0"/>
            </a:endParaRPr>
          </a:p>
          <a:p>
            <a:pPr eaLnBrk="1" hangingPunct="1">
              <a:spcBef>
                <a:spcPct val="50000"/>
              </a:spcBef>
            </a:pPr>
            <a:endParaRPr lang="ru-RU" sz="2400">
              <a:solidFill>
                <a:srgbClr val="339933"/>
              </a:solidFill>
              <a:latin typeface="Bookman Old Style" pitchFamily="18" charset="0"/>
            </a:endParaRPr>
          </a:p>
          <a:p>
            <a:pPr eaLnBrk="1" hangingPunct="1">
              <a:spcBef>
                <a:spcPct val="50000"/>
              </a:spcBef>
              <a:buFontTx/>
              <a:buChar char="•"/>
            </a:pPr>
            <a:endParaRPr lang="ru-RU"/>
          </a:p>
        </p:txBody>
      </p:sp>
      <p:pic>
        <p:nvPicPr>
          <p:cNvPr id="17415" name="Picture 7" descr="«Білий птах з чорною ознакою»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8350" y="2243138"/>
            <a:ext cx="1000125" cy="1381125"/>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Білий птах з чорною ознакою»"/>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8350" y="3624263"/>
            <a:ext cx="1866900" cy="1447800"/>
          </a:xfrm>
          <a:prstGeom prst="rect">
            <a:avLst/>
          </a:prstGeom>
          <a:noFill/>
          <a:extLst>
            <a:ext uri="{909E8E84-426E-40DD-AFC4-6F175D3DCCD1}">
              <a14:hiddenFill xmlns:a14="http://schemas.microsoft.com/office/drawing/2010/main">
                <a:solidFill>
                  <a:srgbClr val="FFFFFF"/>
                </a:solidFill>
              </a14:hiddenFill>
            </a:ext>
          </a:extLst>
        </p:spPr>
      </p:pic>
      <p:sp>
        <p:nvSpPr>
          <p:cNvPr id="17416" name="Rectangle 8"/>
          <p:cNvSpPr>
            <a:spLocks noChangeArrowheads="1"/>
          </p:cNvSpPr>
          <p:nvPr/>
        </p:nvSpPr>
        <p:spPr bwMode="auto">
          <a:xfrm>
            <a:off x="539750" y="541338"/>
            <a:ext cx="8280400"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ru-RU" b="1">
                <a:solidFill>
                  <a:srgbClr val="000000"/>
                </a:solidFill>
                <a:cs typeface="Times New Roman" pitchFamily="18" charset="0"/>
              </a:rPr>
              <a:t>Однак реакційна політика т.зв. «застою» фактично знищила українське поетичне кіно. Режисер С.Параджанов був вилучений з кінематографу і громадянського життя. «Авторський» шедевр Кіри Муратової «Довгі проводи (1971) опинився під забороною. Драматична доля також спіткала фільми Юрія Іллєнка «Вечір на Івана Купала» (1968) та «Білий птах з чорною ознакою» (1971), який тріумфально отримав Золотий приз Міжнародного Московського фестивалю.</a:t>
            </a:r>
            <a:endParaRPr lang="ru-RU" b="1"/>
          </a:p>
        </p:txBody>
      </p:sp>
      <p:pic>
        <p:nvPicPr>
          <p:cNvPr id="17417" name="Picture 9" descr="«Білий птах з чорною ознакою»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636838"/>
            <a:ext cx="1565275"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0" descr="«Білий птах з чорною ознакою»"/>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2708275"/>
            <a:ext cx="252095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Rectangle 11"/>
          <p:cNvSpPr>
            <a:spLocks noChangeArrowheads="1"/>
          </p:cNvSpPr>
          <p:nvPr/>
        </p:nvSpPr>
        <p:spPr bwMode="auto">
          <a:xfrm>
            <a:off x="2555875" y="4581525"/>
            <a:ext cx="2822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uk-UA"/>
              <a:t> </a:t>
            </a:r>
            <a:r>
              <a:rPr lang="uk-UA" sz="1400"/>
              <a:t>“Білий птах з чорною ознакою”</a:t>
            </a:r>
            <a:r>
              <a:rPr lang="ru-RU" sz="1400"/>
              <a:t> </a:t>
            </a:r>
          </a:p>
        </p:txBody>
      </p:sp>
      <p:pic>
        <p:nvPicPr>
          <p:cNvPr id="17420" name="Picture 12" descr="Кіри Муратової «Довгі проводи»"/>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2708275"/>
            <a:ext cx="176847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Rectangle 13"/>
          <p:cNvSpPr>
            <a:spLocks noChangeArrowheads="1"/>
          </p:cNvSpPr>
          <p:nvPr/>
        </p:nvSpPr>
        <p:spPr bwMode="auto">
          <a:xfrm>
            <a:off x="5843588" y="5373688"/>
            <a:ext cx="33004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uk-UA" sz="1400"/>
              <a:t>Фільм К. Муратової «Довгі проводи».</a:t>
            </a:r>
            <a:r>
              <a:rPr lang="ru-RU"/>
              <a:t> </a:t>
            </a:r>
          </a:p>
        </p:txBody>
      </p:sp>
      <p:pic>
        <p:nvPicPr>
          <p:cNvPr id="17422" name="Picture 14" descr="Юрія Іллєнка «Вечір на Івана Купала»"/>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4941888"/>
            <a:ext cx="2951163"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3" name="Rectangle 15"/>
          <p:cNvSpPr>
            <a:spLocks noChangeArrowheads="1"/>
          </p:cNvSpPr>
          <p:nvPr/>
        </p:nvSpPr>
        <p:spPr bwMode="auto">
          <a:xfrm>
            <a:off x="3492500" y="6267450"/>
            <a:ext cx="3740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uk-UA" sz="1400"/>
              <a:t>Фільм Ю. Іллєнка «Вечір на Івана Купала».</a:t>
            </a:r>
          </a:p>
        </p:txBody>
      </p:sp>
    </p:spTree>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endParaRPr lang="uk-UA" smtClean="0"/>
          </a:p>
        </p:txBody>
      </p:sp>
      <p:sp>
        <p:nvSpPr>
          <p:cNvPr id="47107" name="Rectangle 3"/>
          <p:cNvSpPr>
            <a:spLocks noGrp="1" noChangeArrowheads="1"/>
          </p:cNvSpPr>
          <p:nvPr>
            <p:ph sz="quarter" idx="13"/>
          </p:nvPr>
        </p:nvSpPr>
        <p:spPr/>
        <p:txBody>
          <a:bodyPr/>
          <a:lstStyle/>
          <a:p>
            <a:endParaRPr lang="uk-UA" smtClean="0"/>
          </a:p>
        </p:txBody>
      </p:sp>
      <p:sp>
        <p:nvSpPr>
          <p:cNvPr id="47108" name="Rectangle 4"/>
          <p:cNvSpPr>
            <a:spLocks noChangeArrowheads="1"/>
          </p:cNvSpPr>
          <p:nvPr/>
        </p:nvSpPr>
        <p:spPr bwMode="auto">
          <a:xfrm>
            <a:off x="539750" y="476250"/>
            <a:ext cx="817562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uk-UA" b="1">
                <a:solidFill>
                  <a:srgbClr val="080808"/>
                </a:solidFill>
              </a:rPr>
              <a:t>Згодом естетика українського поетичного кіно стимулювала режисерський дебют актора Івана Миколайчука (“Вавілон – ХХ”, 1979), а суттєві елементи поетичного кіно проявляються в стрічках Миколи Мащенка “Комісари” (1971) і “Як гартувалась сталь” (1973).</a:t>
            </a:r>
            <a:r>
              <a:rPr lang="ru-RU" b="1"/>
              <a:t> </a:t>
            </a:r>
          </a:p>
        </p:txBody>
      </p:sp>
      <p:pic>
        <p:nvPicPr>
          <p:cNvPr id="47109" name="Picture 5" descr="«Як гартувалася сталь»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916113"/>
            <a:ext cx="4176712"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Rectangle 6"/>
          <p:cNvSpPr>
            <a:spLocks noChangeArrowheads="1"/>
          </p:cNvSpPr>
          <p:nvPr/>
        </p:nvSpPr>
        <p:spPr bwMode="auto">
          <a:xfrm>
            <a:off x="1258888" y="4076700"/>
            <a:ext cx="2225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uk-UA" sz="1400"/>
              <a:t>«Як гартувалася сталь»</a:t>
            </a:r>
            <a:r>
              <a:rPr lang="uk-UA"/>
              <a:t> </a:t>
            </a:r>
          </a:p>
        </p:txBody>
      </p:sp>
      <p:pic>
        <p:nvPicPr>
          <p:cNvPr id="47111" name="Picture 7" descr="«Вавілон-ХХ»"/>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3141663"/>
            <a:ext cx="3959225"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2" name="Rectangle 8"/>
          <p:cNvSpPr>
            <a:spLocks noChangeArrowheads="1"/>
          </p:cNvSpPr>
          <p:nvPr/>
        </p:nvSpPr>
        <p:spPr bwMode="auto">
          <a:xfrm>
            <a:off x="6227763" y="6092825"/>
            <a:ext cx="13795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uk-UA" sz="1400"/>
              <a:t>«Вавілон-ХХ».</a:t>
            </a:r>
          </a:p>
        </p:txBody>
      </p:sp>
    </p:spTree>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539750" y="86783"/>
            <a:ext cx="8162812" cy="684742"/>
          </a:xfrm>
          <a:prstGeom prst="rect">
            <a:avLst/>
          </a:prstGeom>
          <a:ln/>
        </p:spPr>
        <p:style>
          <a:lnRef idx="1">
            <a:schemeClr val="accent2"/>
          </a:lnRef>
          <a:fillRef idx="2">
            <a:schemeClr val="accent2"/>
          </a:fillRef>
          <a:effectRef idx="1">
            <a:schemeClr val="accent2"/>
          </a:effectRef>
          <a:fontRef idx="minor">
            <a:schemeClr val="dk1"/>
          </a:fontRef>
        </p:style>
        <p:txBody>
          <a:bodyPr wrap="none" tIns="152352" bIns="38088" anchor="ctr">
            <a:spAutoFit/>
          </a:bodyPr>
          <a:lstStyle/>
          <a:p>
            <a:pPr eaLnBrk="0" hangingPunct="0"/>
            <a:r>
              <a:rPr lang="uk-UA" sz="3200" b="1" dirty="0"/>
              <a:t>Радянське кіно України 1970-80-х </a:t>
            </a:r>
            <a:r>
              <a:rPr lang="uk-UA" sz="3200" b="1" dirty="0" smtClean="0"/>
              <a:t>років</a:t>
            </a:r>
            <a:endParaRPr lang="uk-UA" sz="3200" b="1" dirty="0"/>
          </a:p>
        </p:txBody>
      </p:sp>
      <p:sp>
        <p:nvSpPr>
          <p:cNvPr id="18437" name="Rectangle 5"/>
          <p:cNvSpPr>
            <a:spLocks noChangeArrowheads="1"/>
          </p:cNvSpPr>
          <p:nvPr/>
        </p:nvSpPr>
        <p:spPr bwMode="auto">
          <a:xfrm>
            <a:off x="395288" y="981075"/>
            <a:ext cx="84709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ru-RU" b="1"/>
              <a:t>У роки «застою» у СРСР розгортається новий виток боротьби проти національної української культури. Українське поетичне кіно було визнано владою архаїчним, відірваним від життя, ім'я Довженко почали згадували з оглядкою. На багато років, унаслідок ідеологічної цензури, потрапили на полицю деякі зняті кінофільми (серед них «Криниця для спраглих», «Комісари»).</a:t>
            </a:r>
          </a:p>
        </p:txBody>
      </p:sp>
      <p:pic>
        <p:nvPicPr>
          <p:cNvPr id="18438" name="Picture 6" descr="200px-Mykolajchuk_I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924175"/>
            <a:ext cx="2808287"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7"/>
          <p:cNvSpPr>
            <a:spLocks noChangeArrowheads="1"/>
          </p:cNvSpPr>
          <p:nvPr/>
        </p:nvSpPr>
        <p:spPr bwMode="auto">
          <a:xfrm>
            <a:off x="539750" y="5835650"/>
            <a:ext cx="1558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uk-UA" sz="1400"/>
              <a:t>Іван Миколайчук</a:t>
            </a:r>
          </a:p>
        </p:txBody>
      </p:sp>
      <p:sp>
        <p:nvSpPr>
          <p:cNvPr id="18441" name="AutoShape 9" descr="2Q=="/>
          <p:cNvSpPr>
            <a:spLocks noChangeAspect="1" noChangeArrowheads="1"/>
          </p:cNvSpPr>
          <p:nvPr/>
        </p:nvSpPr>
        <p:spPr bwMode="auto">
          <a:xfrm>
            <a:off x="3657600" y="2743200"/>
            <a:ext cx="1828800" cy="1371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ru-RU"/>
          </a:p>
        </p:txBody>
      </p:sp>
      <p:sp>
        <p:nvSpPr>
          <p:cNvPr id="18443" name="AutoShape 11" descr="2Q=="/>
          <p:cNvSpPr>
            <a:spLocks noChangeAspect="1" noChangeArrowheads="1"/>
          </p:cNvSpPr>
          <p:nvPr/>
        </p:nvSpPr>
        <p:spPr bwMode="auto">
          <a:xfrm>
            <a:off x="3657600" y="2743200"/>
            <a:ext cx="1828800" cy="13716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ru-RU"/>
          </a:p>
        </p:txBody>
      </p:sp>
      <p:pic>
        <p:nvPicPr>
          <p:cNvPr id="18444" name="Picture 12" descr="iккnd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924175"/>
            <a:ext cx="4103687" cy="3186113"/>
          </a:xfrm>
          <a:prstGeom prst="rect">
            <a:avLst/>
          </a:prstGeom>
          <a:noFill/>
          <a:extLst>
            <a:ext uri="{909E8E84-426E-40DD-AFC4-6F175D3DCCD1}">
              <a14:hiddenFill xmlns:a14="http://schemas.microsoft.com/office/drawing/2010/main">
                <a:solidFill>
                  <a:srgbClr val="FFFFFF"/>
                </a:solidFill>
              </a14:hiddenFill>
            </a:ext>
          </a:extLst>
        </p:spPr>
      </p:pic>
      <p:sp>
        <p:nvSpPr>
          <p:cNvPr id="18446" name="AutoShape 14" descr="2Q=="/>
          <p:cNvSpPr>
            <a:spLocks noChangeAspect="1" noChangeArrowheads="1"/>
          </p:cNvSpPr>
          <p:nvPr/>
        </p:nvSpPr>
        <p:spPr bwMode="auto">
          <a:xfrm>
            <a:off x="3376613" y="2471738"/>
            <a:ext cx="2390775" cy="19145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ru-RU"/>
          </a:p>
        </p:txBody>
      </p:sp>
      <p:sp>
        <p:nvSpPr>
          <p:cNvPr id="18448" name="AutoShape 16" descr="2Q=="/>
          <p:cNvSpPr>
            <a:spLocks noChangeAspect="1" noChangeArrowheads="1"/>
          </p:cNvSpPr>
          <p:nvPr/>
        </p:nvSpPr>
        <p:spPr bwMode="auto">
          <a:xfrm>
            <a:off x="3638550" y="2705100"/>
            <a:ext cx="1866900" cy="1447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ru-RU"/>
          </a:p>
        </p:txBody>
      </p:sp>
      <p:pic>
        <p:nvPicPr>
          <p:cNvPr id="18449" name="Picture 17" descr="indкккккe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2636838"/>
            <a:ext cx="2592388" cy="1843087"/>
          </a:xfrm>
          <a:prstGeom prst="rect">
            <a:avLst/>
          </a:prstGeom>
          <a:noFill/>
          <a:extLst>
            <a:ext uri="{909E8E84-426E-40DD-AFC4-6F175D3DCCD1}">
              <a14:hiddenFill xmlns:a14="http://schemas.microsoft.com/office/drawing/2010/main">
                <a:solidFill>
                  <a:srgbClr val="FFFFFF"/>
                </a:solidFill>
              </a14:hiddenFill>
            </a:ext>
          </a:extLst>
        </p:spPr>
      </p:pic>
      <p:sp>
        <p:nvSpPr>
          <p:cNvPr id="18451" name="AutoShape 19" descr="2Q=="/>
          <p:cNvSpPr>
            <a:spLocks noChangeAspect="1" noChangeArrowheads="1"/>
          </p:cNvSpPr>
          <p:nvPr/>
        </p:nvSpPr>
        <p:spPr bwMode="auto">
          <a:xfrm>
            <a:off x="3376613" y="2471738"/>
            <a:ext cx="2390775" cy="19145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ru-RU"/>
          </a:p>
        </p:txBody>
      </p:sp>
      <p:sp>
        <p:nvSpPr>
          <p:cNvPr id="18453" name="AutoShape 21" descr="2Q=="/>
          <p:cNvSpPr>
            <a:spLocks noChangeAspect="1" noChangeArrowheads="1"/>
          </p:cNvSpPr>
          <p:nvPr/>
        </p:nvSpPr>
        <p:spPr bwMode="auto">
          <a:xfrm>
            <a:off x="3376613" y="2471738"/>
            <a:ext cx="2390775" cy="19145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ru-RU"/>
          </a:p>
        </p:txBody>
      </p:sp>
      <p:pic>
        <p:nvPicPr>
          <p:cNvPr id="18454" name="Picture 22" descr="ррррр"/>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4943475"/>
            <a:ext cx="2390775" cy="1914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sz="quarter" idx="13"/>
          </p:nvPr>
        </p:nvSpPr>
        <p:spPr>
          <a:xfrm>
            <a:off x="1187450" y="2060575"/>
            <a:ext cx="7581900" cy="2376488"/>
          </a:xfrm>
        </p:spPr>
        <p:txBody>
          <a:bodyPr/>
          <a:lstStyle/>
          <a:p>
            <a:pPr>
              <a:buFontTx/>
              <a:buNone/>
            </a:pPr>
            <a:endParaRPr lang="uk-UA" sz="2000" smtClean="0"/>
          </a:p>
        </p:txBody>
      </p:sp>
      <p:sp>
        <p:nvSpPr>
          <p:cNvPr id="20485" name="Rectangle 5"/>
          <p:cNvSpPr>
            <a:spLocks noChangeArrowheads="1"/>
          </p:cNvSpPr>
          <p:nvPr/>
        </p:nvSpPr>
        <p:spPr bwMode="auto">
          <a:xfrm>
            <a:off x="755650" y="333375"/>
            <a:ext cx="7993063"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ru-RU" b="1"/>
              <a:t>Попри бюрократизм українського кінопроцесу часів брежнєвської реакції в 1970-80 рр. з'являється низка фільмів, створених сильними творчими особистостями. На порозі «застою» Леонід Биков знімає картину «В бій ідуть одні «старики»» (1972.</a:t>
            </a:r>
          </a:p>
        </p:txBody>
      </p:sp>
      <p:pic>
        <p:nvPicPr>
          <p:cNvPr id="20486" name="Picture 6" descr="Л"/>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700213"/>
            <a:ext cx="266382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descr="«В бій ідуть одні „старики“»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1700213"/>
            <a:ext cx="3095625"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8" descr="«В бій ідуть одні „старики“»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4221163"/>
            <a:ext cx="2951162"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9" descr="«В бій ідуть одні „старики“»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4365625"/>
            <a:ext cx="3311525"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Rectangle 10"/>
          <p:cNvSpPr>
            <a:spLocks noChangeArrowheads="1"/>
          </p:cNvSpPr>
          <p:nvPr/>
        </p:nvSpPr>
        <p:spPr bwMode="auto">
          <a:xfrm>
            <a:off x="755650" y="3644900"/>
            <a:ext cx="9032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uk-UA" sz="1400"/>
              <a:t>Л.Биков</a:t>
            </a:r>
            <a:r>
              <a:rPr lang="ru-RU"/>
              <a:t> </a:t>
            </a:r>
          </a:p>
        </p:txBody>
      </p:sp>
      <p:sp>
        <p:nvSpPr>
          <p:cNvPr id="20491" name="Rectangle 11"/>
          <p:cNvSpPr>
            <a:spLocks noChangeArrowheads="1"/>
          </p:cNvSpPr>
          <p:nvPr/>
        </p:nvSpPr>
        <p:spPr bwMode="auto">
          <a:xfrm>
            <a:off x="4427538" y="6308725"/>
            <a:ext cx="37687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uk-UA" sz="1400"/>
              <a:t>Кадри з фільму «В бій ідуть одні „старики“»</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nodePh="1">
                                  <p:stCondLst>
                                    <p:cond delay="0"/>
                                  </p:stCondLst>
                                  <p:endCondLst>
                                    <p:cond evt="begin" delay="0">
                                      <p:tn val="5"/>
                                    </p:cond>
                                  </p:endCondLst>
                                  <p:iterate type="lt">
                                    <p:tmPct val="50000"/>
                                  </p:iterate>
                                  <p:childTnLst>
                                    <p:set>
                                      <p:cBhvr>
                                        <p:cTn id="6" dur="1" fill="hold">
                                          <p:stCondLst>
                                            <p:cond delay="0"/>
                                          </p:stCondLst>
                                        </p:cTn>
                                        <p:tgtEl>
                                          <p:spTgt spid="29699">
                                            <p:txEl>
                                              <p:pRg st="0" end="0"/>
                                            </p:txEl>
                                          </p:spTgt>
                                        </p:tgtEl>
                                        <p:attrNameLst>
                                          <p:attrName>style.visibility</p:attrName>
                                        </p:attrNameLst>
                                      </p:cBhvr>
                                      <p:to>
                                        <p:strVal val="visible"/>
                                      </p:to>
                                    </p:set>
                                    <p:anim calcmode="discrete" valueType="clr">
                                      <p:cBhvr override="childStyle">
                                        <p:cTn id="7" dur="80"/>
                                        <p:tgtEl>
                                          <p:spTgt spid="2969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969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969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395288" y="333375"/>
            <a:ext cx="852805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uk-UA" b="1"/>
              <a:t>Українськими кіностудіями було знято також кінострічки, які набули великої популярності у всьому СРСР: “Д’Артан’ян і три мушкетери” (1978, режисер Георгій Юнгвальд-Хилькевич), “Пригоди Електроніка” (1979, режисер Костянтин Бромберг), “Місце зустрічі змінити не можна” (1979, режисер Станіслав Говорухін), “Чародії” (1982, режисер Костянтин Бромберг), “Самотня жінка бажає познайомитись” (1986, режисер В’ячеслав Криштофович</a:t>
            </a:r>
            <a:r>
              <a:rPr lang="ru-RU" b="1"/>
              <a:t>).</a:t>
            </a:r>
          </a:p>
        </p:txBody>
      </p:sp>
      <p:pic>
        <p:nvPicPr>
          <p:cNvPr id="16388" name="Picture 4" descr="«Пригоди Електроні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492375"/>
            <a:ext cx="3744912"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Місце зустрічі змінити не можна»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2276475"/>
            <a:ext cx="316865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descr="«Чародії»"/>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4724400"/>
            <a:ext cx="2519362"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7"/>
          <p:cNvSpPr>
            <a:spLocks noChangeArrowheads="1"/>
          </p:cNvSpPr>
          <p:nvPr/>
        </p:nvSpPr>
        <p:spPr bwMode="auto">
          <a:xfrm>
            <a:off x="179388" y="4508500"/>
            <a:ext cx="22272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uk-UA" sz="1400"/>
              <a:t>«Пригоди Електроніка».</a:t>
            </a:r>
            <a:r>
              <a:rPr lang="ru-RU"/>
              <a:t> </a:t>
            </a:r>
          </a:p>
        </p:txBody>
      </p:sp>
      <p:sp>
        <p:nvSpPr>
          <p:cNvPr id="16392" name="Rectangle 8"/>
          <p:cNvSpPr>
            <a:spLocks noChangeArrowheads="1"/>
          </p:cNvSpPr>
          <p:nvPr/>
        </p:nvSpPr>
        <p:spPr bwMode="auto">
          <a:xfrm>
            <a:off x="5795963" y="4652963"/>
            <a:ext cx="3082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uk-UA" sz="1400"/>
              <a:t>«Місце зустрічі змінити не можна»</a:t>
            </a:r>
            <a:r>
              <a:rPr lang="uk-UA"/>
              <a:t> </a:t>
            </a:r>
          </a:p>
        </p:txBody>
      </p:sp>
      <p:sp>
        <p:nvSpPr>
          <p:cNvPr id="16393" name="Rectangle 9"/>
          <p:cNvSpPr>
            <a:spLocks noChangeArrowheads="1"/>
          </p:cNvSpPr>
          <p:nvPr/>
        </p:nvSpPr>
        <p:spPr bwMode="auto">
          <a:xfrm>
            <a:off x="5148263" y="6308725"/>
            <a:ext cx="10366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uk-UA" sz="1400"/>
              <a:t>«Чародії».</a:t>
            </a:r>
          </a:p>
        </p:txBody>
      </p:sp>
    </p:spTree>
  </p:cSld>
  <p:clrMapOvr>
    <a:masterClrMapping/>
  </p:clrMapOvr>
  <p:transition spd="slow">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68313" y="260350"/>
            <a:ext cx="8229600" cy="288925"/>
          </a:xfrm>
        </p:spPr>
        <p:txBody>
          <a:bodyPr>
            <a:normAutofit fontScale="90000"/>
          </a:bodyPr>
          <a:lstStyle/>
          <a:p>
            <a:endParaRPr lang="uk-UA" sz="4000" smtClean="0"/>
          </a:p>
        </p:txBody>
      </p:sp>
      <p:sp>
        <p:nvSpPr>
          <p:cNvPr id="48132" name="Rectangle 4"/>
          <p:cNvSpPr>
            <a:spLocks noChangeArrowheads="1"/>
          </p:cNvSpPr>
          <p:nvPr/>
        </p:nvSpPr>
        <p:spPr bwMode="auto">
          <a:xfrm>
            <a:off x="1979613" y="188913"/>
            <a:ext cx="5719762"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52352" bIns="38088" anchor="ctr">
            <a:spAutoFit/>
          </a:bodyPr>
          <a:lstStyle/>
          <a:p>
            <a:pPr eaLnBrk="0" hangingPunct="0"/>
            <a:r>
              <a:rPr lang="uk-UA" sz="3200" b="1"/>
              <a:t>Неігрове та анімаційне кіно</a:t>
            </a:r>
          </a:p>
          <a:p>
            <a:pPr eaLnBrk="0" hangingPunct="0"/>
            <a:endParaRPr lang="uk-UA"/>
          </a:p>
        </p:txBody>
      </p:sp>
      <p:sp>
        <p:nvSpPr>
          <p:cNvPr id="48133" name="Rectangle 5"/>
          <p:cNvSpPr>
            <a:spLocks noChangeArrowheads="1"/>
          </p:cNvSpPr>
          <p:nvPr/>
        </p:nvSpPr>
        <p:spPr bwMode="auto">
          <a:xfrm>
            <a:off x="323850" y="908050"/>
            <a:ext cx="8620125"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ru-RU" b="1"/>
              <a:t>У 1970-80-ті роки справжній розквіт переживало українське неігрове кіно. Київська кіностудія науково-популярних фільмів зняла величезний масив стрічок, серед яких зустрічалися справжні шедеври жанру («Мова тварин», «Чи думають тварини?», «Сім кроків за обрій» режисера Фелікса Соболєва та ін.).</a:t>
            </a:r>
          </a:p>
        </p:txBody>
      </p:sp>
      <p:pic>
        <p:nvPicPr>
          <p:cNvPr id="48135" name="Picture 7" descr="ANd9GcSP1lN7sQPfLukeHppAGuSDzy6WInGKqSicmrgDmjqqvhe8MOa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2852738"/>
            <a:ext cx="1790700" cy="2552700"/>
          </a:xfrm>
          <a:prstGeom prst="rect">
            <a:avLst/>
          </a:prstGeom>
          <a:noFill/>
          <a:extLst>
            <a:ext uri="{909E8E84-426E-40DD-AFC4-6F175D3DCCD1}">
              <a14:hiddenFill xmlns:a14="http://schemas.microsoft.com/office/drawing/2010/main">
                <a:solidFill>
                  <a:srgbClr val="FFFFFF"/>
                </a:solidFill>
              </a14:hiddenFill>
            </a:ext>
          </a:extLst>
        </p:spPr>
      </p:pic>
      <p:sp>
        <p:nvSpPr>
          <p:cNvPr id="48136" name="Rectangle 8"/>
          <p:cNvSpPr>
            <a:spLocks noChangeArrowheads="1"/>
          </p:cNvSpPr>
          <p:nvPr/>
        </p:nvSpPr>
        <p:spPr bwMode="auto">
          <a:xfrm>
            <a:off x="1476375" y="5445125"/>
            <a:ext cx="1555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ru-RU" sz="1400"/>
              <a:t>Фелікс Соболєв</a:t>
            </a:r>
            <a:r>
              <a:rPr lang="ru-RU"/>
              <a:t> </a:t>
            </a:r>
          </a:p>
        </p:txBody>
      </p:sp>
      <p:pic>
        <p:nvPicPr>
          <p:cNvPr id="48138" name="Picture 10" descr="ANd9GcQc3jjnWhqQATO1D-JpudsgToiquqpPiFmjQHg_6M4VBKUMYU1nX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2492375"/>
            <a:ext cx="2744787" cy="3744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3" name="Rectangle 7"/>
          <p:cNvSpPr>
            <a:spLocks noChangeArrowheads="1"/>
          </p:cNvSpPr>
          <p:nvPr/>
        </p:nvSpPr>
        <p:spPr bwMode="auto">
          <a:xfrm>
            <a:off x="4067944" y="188640"/>
            <a:ext cx="4716356" cy="923330"/>
          </a:xfrm>
          <a:prstGeom prst="rect">
            <a:avLst/>
          </a:prstGeom>
          <a:ln/>
        </p:spPr>
        <p:style>
          <a:lnRef idx="1">
            <a:schemeClr val="accent2"/>
          </a:lnRef>
          <a:fillRef idx="2">
            <a:schemeClr val="accent2"/>
          </a:fillRef>
          <a:effectRef idx="1">
            <a:schemeClr val="accent2"/>
          </a:effectRef>
          <a:fontRef idx="minor">
            <a:schemeClr val="dk1"/>
          </a:fontRef>
        </p:style>
        <p:txBody>
          <a:bodyPr wrap="none" anchor="ctr">
            <a:spAutoFit/>
          </a:bodyPr>
          <a:lstStyle/>
          <a:p>
            <a:pPr eaLnBrk="0" hangingPunct="0"/>
            <a:r>
              <a:rPr lang="ru-RU" sz="3600" b="1" i="1" dirty="0" err="1"/>
              <a:t>Перші</a:t>
            </a:r>
            <a:r>
              <a:rPr lang="ru-RU" sz="3600" b="1" i="1" dirty="0"/>
              <a:t> </a:t>
            </a:r>
            <a:r>
              <a:rPr lang="ru-RU" sz="3600" b="1" i="1" dirty="0" err="1"/>
              <a:t>кінознімання</a:t>
            </a:r>
            <a:endParaRPr lang="ru-RU" sz="3600" b="1" i="1" dirty="0"/>
          </a:p>
          <a:p>
            <a:pPr eaLnBrk="0" hangingPunct="0"/>
            <a:endParaRPr lang="ru-RU" b="1" i="1" dirty="0"/>
          </a:p>
        </p:txBody>
      </p:sp>
      <p:sp>
        <p:nvSpPr>
          <p:cNvPr id="4104" name="Rectangle 8"/>
          <p:cNvSpPr>
            <a:spLocks noChangeArrowheads="1"/>
          </p:cNvSpPr>
          <p:nvPr/>
        </p:nvSpPr>
        <p:spPr bwMode="auto">
          <a:xfrm>
            <a:off x="251520" y="1255129"/>
            <a:ext cx="5011232"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eaLnBrk="0" hangingPunct="0"/>
            <a:r>
              <a:rPr lang="ru-RU" sz="2400" dirty="0"/>
              <a:t>У 1893 </a:t>
            </a:r>
            <a:r>
              <a:rPr lang="ru-RU" sz="2400" dirty="0" err="1"/>
              <a:t>році</a:t>
            </a:r>
            <a:r>
              <a:rPr lang="ru-RU" sz="2400" dirty="0"/>
              <a:t> </a:t>
            </a:r>
            <a:r>
              <a:rPr lang="ru-RU" sz="2400" dirty="0" err="1"/>
              <a:t>головний</a:t>
            </a:r>
            <a:r>
              <a:rPr lang="ru-RU" sz="2400" dirty="0"/>
              <a:t> </a:t>
            </a:r>
            <a:r>
              <a:rPr lang="ru-RU" sz="2400" dirty="0" err="1"/>
              <a:t>механік</a:t>
            </a:r>
            <a:r>
              <a:rPr lang="ru-RU" sz="2400" dirty="0"/>
              <a:t> </a:t>
            </a:r>
            <a:r>
              <a:rPr lang="ru-RU" sz="2400" dirty="0" err="1"/>
              <a:t>Одеського</a:t>
            </a:r>
            <a:r>
              <a:rPr lang="ru-RU" sz="2400" dirty="0"/>
              <a:t> </a:t>
            </a:r>
            <a:r>
              <a:rPr lang="ru-RU" sz="2400" dirty="0" err="1"/>
              <a:t>Новоросійського</a:t>
            </a:r>
            <a:r>
              <a:rPr lang="ru-RU" sz="2400" dirty="0"/>
              <a:t> </a:t>
            </a:r>
            <a:r>
              <a:rPr lang="ru-RU" sz="2400" dirty="0" err="1"/>
              <a:t>університету</a:t>
            </a:r>
            <a:r>
              <a:rPr lang="ru-RU" sz="2400" dirty="0"/>
              <a:t> </a:t>
            </a:r>
            <a:r>
              <a:rPr lang="ru-RU" sz="2400" dirty="0" err="1"/>
              <a:t>Йосип</a:t>
            </a:r>
            <a:r>
              <a:rPr lang="ru-RU" sz="2400" dirty="0"/>
              <a:t> Тимченко </a:t>
            </a:r>
            <a:r>
              <a:rPr lang="ru-RU" sz="2400" dirty="0" err="1"/>
              <a:t>винайшов</a:t>
            </a:r>
            <a:r>
              <a:rPr lang="ru-RU" sz="2400" dirty="0"/>
              <a:t> і </a:t>
            </a:r>
            <a:r>
              <a:rPr lang="ru-RU" sz="2400" dirty="0" err="1"/>
              <a:t>сконструював</a:t>
            </a:r>
            <a:r>
              <a:rPr lang="ru-RU" sz="2400" dirty="0"/>
              <a:t> прототип </a:t>
            </a:r>
            <a:r>
              <a:rPr lang="ru-RU" sz="2400" dirty="0" err="1"/>
              <a:t>сучасного</a:t>
            </a:r>
            <a:r>
              <a:rPr lang="ru-RU" sz="2400" dirty="0"/>
              <a:t> </a:t>
            </a:r>
            <a:r>
              <a:rPr lang="ru-RU" sz="2400" dirty="0" err="1"/>
              <a:t>кінознімального</a:t>
            </a:r>
            <a:r>
              <a:rPr lang="ru-RU" sz="2400" dirty="0"/>
              <a:t> </a:t>
            </a:r>
            <a:r>
              <a:rPr lang="ru-RU" sz="2400" dirty="0" err="1"/>
              <a:t>апарату</a:t>
            </a:r>
            <a:r>
              <a:rPr lang="ru-RU" sz="2400" dirty="0"/>
              <a:t> та </a:t>
            </a:r>
            <a:r>
              <a:rPr lang="ru-RU" sz="2400" dirty="0" err="1"/>
              <a:t>апарату</a:t>
            </a:r>
            <a:r>
              <a:rPr lang="ru-RU" sz="2400" dirty="0"/>
              <a:t> для </a:t>
            </a:r>
            <a:r>
              <a:rPr lang="ru-RU" sz="2400" dirty="0" err="1"/>
              <a:t>кінопроекції</a:t>
            </a:r>
            <a:r>
              <a:rPr lang="ru-RU" sz="2400" dirty="0"/>
              <a:t>. </a:t>
            </a:r>
            <a:r>
              <a:rPr lang="ru-RU" sz="2400" dirty="0" err="1"/>
              <a:t>Тоді</a:t>
            </a:r>
            <a:r>
              <a:rPr lang="ru-RU" sz="2400" dirty="0"/>
              <a:t> ж </a:t>
            </a:r>
            <a:r>
              <a:rPr lang="ru-RU" sz="2400" dirty="0" err="1"/>
              <a:t>він</a:t>
            </a:r>
            <a:r>
              <a:rPr lang="ru-RU" sz="2400" dirty="0"/>
              <a:t> </a:t>
            </a:r>
            <a:r>
              <a:rPr lang="ru-RU" sz="2400" dirty="0" err="1"/>
              <a:t>здійснив</a:t>
            </a:r>
            <a:r>
              <a:rPr lang="ru-RU" sz="2400" dirty="0"/>
              <a:t> </a:t>
            </a:r>
            <a:r>
              <a:rPr lang="ru-RU" sz="2400" dirty="0" err="1"/>
              <a:t>перші</a:t>
            </a:r>
            <a:r>
              <a:rPr lang="ru-RU" sz="2400" dirty="0"/>
              <a:t> в </a:t>
            </a:r>
            <a:r>
              <a:rPr lang="ru-RU" sz="2400" dirty="0" err="1"/>
              <a:t>світі</a:t>
            </a:r>
            <a:r>
              <a:rPr lang="ru-RU" sz="2400" dirty="0"/>
              <a:t> </a:t>
            </a:r>
            <a:r>
              <a:rPr lang="ru-RU" sz="2400" dirty="0" err="1"/>
              <a:t>кінозйомки</a:t>
            </a:r>
            <a:r>
              <a:rPr lang="ru-RU" sz="2400" dirty="0"/>
              <a:t> — </a:t>
            </a:r>
            <a:r>
              <a:rPr lang="ru-RU" sz="2400" dirty="0" err="1"/>
              <a:t>зафільмував</a:t>
            </a:r>
            <a:r>
              <a:rPr lang="ru-RU" sz="2400" dirty="0"/>
              <a:t> </a:t>
            </a:r>
            <a:r>
              <a:rPr lang="ru-RU" sz="2400" dirty="0" err="1"/>
              <a:t>вершників</a:t>
            </a:r>
            <a:r>
              <a:rPr lang="ru-RU" sz="2400" dirty="0"/>
              <a:t> і </a:t>
            </a:r>
            <a:r>
              <a:rPr lang="ru-RU" sz="2400" dirty="0" err="1"/>
              <a:t>метальників</a:t>
            </a:r>
            <a:r>
              <a:rPr lang="ru-RU" sz="2400" dirty="0"/>
              <a:t> </a:t>
            </a:r>
            <a:r>
              <a:rPr lang="ru-RU" sz="2400" dirty="0" err="1"/>
              <a:t>списів</a:t>
            </a:r>
            <a:r>
              <a:rPr lang="ru-RU" sz="2400" dirty="0"/>
              <a:t>. </a:t>
            </a:r>
            <a:r>
              <a:rPr lang="ru-RU" sz="2400" dirty="0" err="1"/>
              <a:t>Із</a:t>
            </a:r>
            <a:r>
              <a:rPr lang="ru-RU" sz="2400" dirty="0"/>
              <a:t> 7 листопада до 20 </a:t>
            </a:r>
            <a:r>
              <a:rPr lang="ru-RU" sz="2400" dirty="0" err="1"/>
              <a:t>грудня</a:t>
            </a:r>
            <a:r>
              <a:rPr lang="ru-RU" sz="2400" dirty="0"/>
              <a:t> 1893 року в </a:t>
            </a:r>
            <a:r>
              <a:rPr lang="ru-RU" sz="2400" dirty="0" err="1"/>
              <a:t>готелі</a:t>
            </a:r>
            <a:r>
              <a:rPr lang="ru-RU" sz="2400" dirty="0"/>
              <a:t> «</a:t>
            </a:r>
            <a:r>
              <a:rPr lang="ru-RU" sz="2400" dirty="0" err="1"/>
              <a:t>Франція</a:t>
            </a:r>
            <a:r>
              <a:rPr lang="ru-RU" sz="2400" dirty="0"/>
              <a:t>» (Одеса) </a:t>
            </a:r>
            <a:r>
              <a:rPr lang="ru-RU" sz="2400" dirty="0" err="1"/>
              <a:t>демонструвалися</a:t>
            </a:r>
            <a:r>
              <a:rPr lang="ru-RU" sz="2400" dirty="0"/>
              <a:t> </a:t>
            </a:r>
            <a:r>
              <a:rPr lang="ru-RU" sz="2400" dirty="0" err="1"/>
              <a:t>ці</a:t>
            </a:r>
            <a:r>
              <a:rPr lang="ru-RU" sz="2400" dirty="0"/>
              <a:t> </a:t>
            </a:r>
            <a:r>
              <a:rPr lang="ru-RU" sz="2400" dirty="0" err="1"/>
              <a:t>дві</a:t>
            </a:r>
            <a:r>
              <a:rPr lang="ru-RU" sz="2400" dirty="0"/>
              <a:t> </a:t>
            </a:r>
            <a:r>
              <a:rPr lang="ru-RU" sz="2400" dirty="0" err="1"/>
              <a:t>стрічки</a:t>
            </a:r>
            <a:r>
              <a:rPr lang="ru-RU" sz="2400" dirty="0"/>
              <a:t>. </a:t>
            </a:r>
          </a:p>
        </p:txBody>
      </p:sp>
      <p:pic>
        <p:nvPicPr>
          <p:cNvPr id="4105" name="Picture 9" descr="кино1"/>
          <p:cNvPicPr>
            <a:picLocks noChangeAspect="1" noChangeArrowheads="1"/>
          </p:cNvPicPr>
          <p:nvPr/>
        </p:nvPicPr>
        <p:blipFill rotWithShape="1">
          <a:blip r:embed="rId2">
            <a:extLst>
              <a:ext uri="{28A0092B-C50C-407E-A947-70E740481C1C}">
                <a14:useLocalDpi xmlns:a14="http://schemas.microsoft.com/office/drawing/2010/main" val="0"/>
              </a:ext>
            </a:extLst>
          </a:blip>
          <a:srcRect t="6081" b="58174"/>
          <a:stretch/>
        </p:blipFill>
        <p:spPr bwMode="auto">
          <a:xfrm>
            <a:off x="611560" y="188640"/>
            <a:ext cx="2880320" cy="1045029"/>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233669"/>
            <a:ext cx="2857500" cy="401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3" name="Прямоугольник 2"/>
          <p:cNvSpPr/>
          <p:nvPr/>
        </p:nvSpPr>
        <p:spPr>
          <a:xfrm>
            <a:off x="5262752" y="5373216"/>
            <a:ext cx="3413704" cy="1200329"/>
          </a:xfrm>
          <a:prstGeom prst="rect">
            <a:avLst/>
          </a:prstGeom>
        </p:spPr>
        <p:txBody>
          <a:bodyPr wrap="square">
            <a:spAutoFit/>
          </a:bodyPr>
          <a:lstStyle/>
          <a:p>
            <a:pPr algn="ctr"/>
            <a:r>
              <a:rPr lang="vi-VN" dirty="0" smtClean="0"/>
              <a:t>Ти́мченко Йо́сип— український механік-винахідник, фактично — першовідкривач кіно.</a:t>
            </a:r>
            <a:endParaRPr lang="ru-RU" dirty="0"/>
          </a:p>
        </p:txBody>
      </p:sp>
    </p:spTree>
  </p:cSld>
  <p:clrMapOvr>
    <a:masterClrMapping/>
  </p:clrMapOvr>
  <p:transition spd="slow">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ChangeArrowheads="1"/>
          </p:cNvSpPr>
          <p:nvPr/>
        </p:nvSpPr>
        <p:spPr bwMode="auto">
          <a:xfrm>
            <a:off x="323850" y="549275"/>
            <a:ext cx="8602663"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ru-RU" b="1"/>
              <a:t>Надзвичайно успішним був цей період і для українського анімаційного кіно. Стрічки режисерів Володимира Дахна (серіал «Як козаки…»), Давида Черкаського («Пригоди капітана Врунгеля, «Крила» та ін.), Леоніда Зарубіна («Солом’яний бичок»), Володимира Гончарова («Чумацький шлях») прославили українську анімацію за межами країни.</a:t>
            </a:r>
          </a:p>
        </p:txBody>
      </p:sp>
      <p:sp>
        <p:nvSpPr>
          <p:cNvPr id="21510" name="AutoShape 6" descr="2Q=="/>
          <p:cNvSpPr>
            <a:spLocks noChangeAspect="1" noChangeArrowheads="1"/>
          </p:cNvSpPr>
          <p:nvPr/>
        </p:nvSpPr>
        <p:spPr bwMode="auto">
          <a:xfrm>
            <a:off x="3376613" y="2471738"/>
            <a:ext cx="2390775" cy="19145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ru-RU"/>
          </a:p>
        </p:txBody>
      </p:sp>
      <p:pic>
        <p:nvPicPr>
          <p:cNvPr id="21511" name="Picture 7" descr="indаааааааааааааа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133600"/>
            <a:ext cx="2447925" cy="1960563"/>
          </a:xfrm>
          <a:prstGeom prst="rect">
            <a:avLst/>
          </a:prstGeom>
          <a:noFill/>
          <a:extLst>
            <a:ext uri="{909E8E84-426E-40DD-AFC4-6F175D3DCCD1}">
              <a14:hiddenFill xmlns:a14="http://schemas.microsoft.com/office/drawing/2010/main">
                <a:solidFill>
                  <a:srgbClr val="FFFFFF"/>
                </a:solidFill>
              </a14:hiddenFill>
            </a:ext>
          </a:extLst>
        </p:spPr>
      </p:pic>
      <p:sp>
        <p:nvSpPr>
          <p:cNvPr id="21512" name="Rectangle 8"/>
          <p:cNvSpPr>
            <a:spLocks noChangeArrowheads="1"/>
          </p:cNvSpPr>
          <p:nvPr/>
        </p:nvSpPr>
        <p:spPr bwMode="auto">
          <a:xfrm>
            <a:off x="611188" y="4005263"/>
            <a:ext cx="17446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ru-RU" sz="1400"/>
              <a:t>Володимир Дахно</a:t>
            </a:r>
            <a:r>
              <a:rPr lang="ru-RU"/>
              <a:t> </a:t>
            </a:r>
          </a:p>
        </p:txBody>
      </p:sp>
      <p:pic>
        <p:nvPicPr>
          <p:cNvPr id="21514" name="Picture 10" descr="ANd9GcRwzpa_zpqgHY6IbZuwSMSfhGH0P2gkTYmYSZEA_GkGn3-ZJ-DRW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2276475"/>
            <a:ext cx="2476500" cy="1847850"/>
          </a:xfrm>
          <a:prstGeom prst="rect">
            <a:avLst/>
          </a:prstGeom>
          <a:noFill/>
          <a:extLst>
            <a:ext uri="{909E8E84-426E-40DD-AFC4-6F175D3DCCD1}">
              <a14:hiddenFill xmlns:a14="http://schemas.microsoft.com/office/drawing/2010/main">
                <a:solidFill>
                  <a:srgbClr val="FFFFFF"/>
                </a:solidFill>
              </a14:hiddenFill>
            </a:ext>
          </a:extLst>
        </p:spPr>
      </p:pic>
      <p:sp>
        <p:nvSpPr>
          <p:cNvPr id="21516" name="AutoShape 12" descr="9k="/>
          <p:cNvSpPr>
            <a:spLocks noChangeAspect="1" noChangeArrowheads="1"/>
          </p:cNvSpPr>
          <p:nvPr/>
        </p:nvSpPr>
        <p:spPr bwMode="auto">
          <a:xfrm>
            <a:off x="3219450" y="2586038"/>
            <a:ext cx="2705100" cy="1685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ru-RU"/>
          </a:p>
        </p:txBody>
      </p:sp>
      <p:pic>
        <p:nvPicPr>
          <p:cNvPr id="21518" name="Picture 14" descr="ANd9GcSGHAj2nVKGMrh96gXMfSWI4xHx-PiZ_xOrHgwQd1dJK5qGkaLnI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4581525"/>
            <a:ext cx="2159000" cy="1839913"/>
          </a:xfrm>
          <a:prstGeom prst="rect">
            <a:avLst/>
          </a:prstGeom>
          <a:noFill/>
          <a:extLst>
            <a:ext uri="{909E8E84-426E-40DD-AFC4-6F175D3DCCD1}">
              <a14:hiddenFill xmlns:a14="http://schemas.microsoft.com/office/drawing/2010/main">
                <a:solidFill>
                  <a:srgbClr val="FFFFFF"/>
                </a:solidFill>
              </a14:hiddenFill>
            </a:ext>
          </a:extLst>
        </p:spPr>
      </p:pic>
      <p:sp>
        <p:nvSpPr>
          <p:cNvPr id="21519" name="Rectangle 15"/>
          <p:cNvSpPr>
            <a:spLocks noChangeArrowheads="1"/>
          </p:cNvSpPr>
          <p:nvPr/>
        </p:nvSpPr>
        <p:spPr bwMode="auto">
          <a:xfrm>
            <a:off x="684213" y="6381750"/>
            <a:ext cx="170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uk-UA" sz="1400"/>
              <a:t>Давид Черкаський</a:t>
            </a:r>
          </a:p>
        </p:txBody>
      </p:sp>
      <p:pic>
        <p:nvPicPr>
          <p:cNvPr id="21521" name="Picture 17" descr="ANd9GcQtLdKwSFRQD02ITNsqJSHOGRVemePMxMfwNn4fUYbinCvS1Uu1_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888" y="2349500"/>
            <a:ext cx="2676525" cy="1714500"/>
          </a:xfrm>
          <a:prstGeom prst="rect">
            <a:avLst/>
          </a:prstGeom>
          <a:noFill/>
          <a:extLst>
            <a:ext uri="{909E8E84-426E-40DD-AFC4-6F175D3DCCD1}">
              <a14:hiddenFill xmlns:a14="http://schemas.microsoft.com/office/drawing/2010/main">
                <a:solidFill>
                  <a:srgbClr val="FFFFFF"/>
                </a:solidFill>
              </a14:hiddenFill>
            </a:ext>
          </a:extLst>
        </p:spPr>
      </p:pic>
      <p:sp>
        <p:nvSpPr>
          <p:cNvPr id="21525" name="AutoShape 21" descr="9k="/>
          <p:cNvSpPr>
            <a:spLocks noChangeAspect="1" noChangeArrowheads="1"/>
          </p:cNvSpPr>
          <p:nvPr/>
        </p:nvSpPr>
        <p:spPr bwMode="auto">
          <a:xfrm>
            <a:off x="-252413" y="5229225"/>
            <a:ext cx="1781176" cy="11811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ru-RU"/>
          </a:p>
        </p:txBody>
      </p:sp>
      <p:sp>
        <p:nvSpPr>
          <p:cNvPr id="21523" name="AutoShape 19" descr="9k="/>
          <p:cNvSpPr>
            <a:spLocks noChangeAspect="1" noChangeArrowheads="1"/>
          </p:cNvSpPr>
          <p:nvPr/>
        </p:nvSpPr>
        <p:spPr bwMode="auto">
          <a:xfrm>
            <a:off x="3338513" y="2505075"/>
            <a:ext cx="2466975" cy="18478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ru-RU"/>
          </a:p>
        </p:txBody>
      </p:sp>
      <p:pic>
        <p:nvPicPr>
          <p:cNvPr id="21526" name="Picture 22" descr="inde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4300" y="4652963"/>
            <a:ext cx="1584325" cy="1584325"/>
          </a:xfrm>
          <a:prstGeom prst="rect">
            <a:avLst/>
          </a:prstGeom>
          <a:noFill/>
          <a:extLst>
            <a:ext uri="{909E8E84-426E-40DD-AFC4-6F175D3DCCD1}">
              <a14:hiddenFill xmlns:a14="http://schemas.microsoft.com/office/drawing/2010/main">
                <a:solidFill>
                  <a:srgbClr val="FFFFFF"/>
                </a:solidFill>
              </a14:hiddenFill>
            </a:ext>
          </a:extLst>
        </p:spPr>
      </p:pic>
      <p:sp>
        <p:nvSpPr>
          <p:cNvPr id="21528" name="AutoShape 24" descr="9k="/>
          <p:cNvSpPr>
            <a:spLocks noChangeAspect="1" noChangeArrowheads="1"/>
          </p:cNvSpPr>
          <p:nvPr/>
        </p:nvSpPr>
        <p:spPr bwMode="auto">
          <a:xfrm>
            <a:off x="3219450" y="2586038"/>
            <a:ext cx="2705100" cy="16859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ru-RU"/>
          </a:p>
        </p:txBody>
      </p:sp>
      <p:pic>
        <p:nvPicPr>
          <p:cNvPr id="21530" name="Picture 26" descr="ANd9GcRxIdppLhlYYq7QYE5YzDjWskKI48xnIl1BnWr_6BM3YS7Lxqn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3663" y="4221163"/>
            <a:ext cx="1566862" cy="23034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ChangeArrowheads="1"/>
          </p:cNvSpPr>
          <p:nvPr/>
        </p:nvSpPr>
        <p:spPr bwMode="auto">
          <a:xfrm>
            <a:off x="2438588" y="116632"/>
            <a:ext cx="4031873" cy="684742"/>
          </a:xfrm>
          <a:prstGeom prst="rect">
            <a:avLst/>
          </a:prstGeom>
          <a:ln/>
        </p:spPr>
        <p:style>
          <a:lnRef idx="1">
            <a:schemeClr val="accent2"/>
          </a:lnRef>
          <a:fillRef idx="2">
            <a:schemeClr val="accent2"/>
          </a:fillRef>
          <a:effectRef idx="1">
            <a:schemeClr val="accent2"/>
          </a:effectRef>
          <a:fontRef idx="minor">
            <a:schemeClr val="dk1"/>
          </a:fontRef>
        </p:style>
        <p:txBody>
          <a:bodyPr wrap="none" tIns="152352" bIns="38088" anchor="ctr">
            <a:spAutoFit/>
          </a:bodyPr>
          <a:lstStyle/>
          <a:p>
            <a:pPr eaLnBrk="0" hangingPunct="0"/>
            <a:r>
              <a:rPr lang="uk-UA" sz="3200" b="1" dirty="0"/>
              <a:t>Кіно «перебудови</a:t>
            </a:r>
            <a:r>
              <a:rPr lang="uk-UA" sz="3200" b="1" dirty="0" smtClean="0"/>
              <a:t>»</a:t>
            </a:r>
            <a:endParaRPr lang="uk-UA" sz="3200" b="1" dirty="0"/>
          </a:p>
        </p:txBody>
      </p:sp>
      <p:sp>
        <p:nvSpPr>
          <p:cNvPr id="22533" name="Rectangle 5"/>
          <p:cNvSpPr>
            <a:spLocks noChangeArrowheads="1"/>
          </p:cNvSpPr>
          <p:nvPr/>
        </p:nvSpPr>
        <p:spPr bwMode="auto">
          <a:xfrm>
            <a:off x="611188" y="908050"/>
            <a:ext cx="8243887"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uk-UA" b="1"/>
              <a:t>За «перебудови» створюється багато фільмів, присвячених гострій соціальній проблематиці</a:t>
            </a:r>
            <a:r>
              <a:rPr lang="ru-RU" b="1"/>
              <a:t> </a:t>
            </a:r>
            <a:r>
              <a:rPr lang="uk-UA" b="1"/>
              <a:t>— “Астенічний синдром” Кіри Муратової (1989); “Бич Божий”Олега Фіалка (1988); “Розпад” Михайла Бєлікова (1990) та інші. </a:t>
            </a:r>
            <a:r>
              <a:rPr lang="ru-RU" b="1"/>
              <a:t>Фільм Юрія Іллєнка «Лебедине озеро. Зона» (1989) здобув широкий міжнародний успіх.</a:t>
            </a:r>
          </a:p>
        </p:txBody>
      </p:sp>
      <p:pic>
        <p:nvPicPr>
          <p:cNvPr id="22534" name="Picture 6" descr="200px-%D0%AE%D1%80%D1%96%D0%B9_%D0%86%D0%BB%D0%BB%D0%BB%D1%94%D0%BD%D0%BA%D0%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708275"/>
            <a:ext cx="2303462"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Rectangle 7"/>
          <p:cNvSpPr>
            <a:spLocks noChangeArrowheads="1"/>
          </p:cNvSpPr>
          <p:nvPr/>
        </p:nvSpPr>
        <p:spPr bwMode="auto">
          <a:xfrm>
            <a:off x="468313" y="4395788"/>
            <a:ext cx="1374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uk-UA" sz="1400"/>
              <a:t>Юрій Ілллєнко</a:t>
            </a:r>
          </a:p>
        </p:txBody>
      </p:sp>
      <p:pic>
        <p:nvPicPr>
          <p:cNvPr id="22536" name="Picture 8" descr="200px-Muratov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2565400"/>
            <a:ext cx="1947862"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Rectangle 9"/>
          <p:cNvSpPr>
            <a:spLocks noChangeArrowheads="1"/>
          </p:cNvSpPr>
          <p:nvPr/>
        </p:nvSpPr>
        <p:spPr bwMode="auto">
          <a:xfrm>
            <a:off x="6372225" y="4365625"/>
            <a:ext cx="1871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uk-UA" sz="1400"/>
              <a:t>Кіра Муратова, 2006</a:t>
            </a:r>
          </a:p>
        </p:txBody>
      </p:sp>
      <p:sp>
        <p:nvSpPr>
          <p:cNvPr id="22539" name="AutoShape 11" descr="Z"/>
          <p:cNvSpPr>
            <a:spLocks noChangeAspect="1" noChangeArrowheads="1"/>
          </p:cNvSpPr>
          <p:nvPr/>
        </p:nvSpPr>
        <p:spPr bwMode="auto">
          <a:xfrm>
            <a:off x="3886200" y="2986088"/>
            <a:ext cx="1371600" cy="8858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ru-RU"/>
          </a:p>
        </p:txBody>
      </p:sp>
      <p:sp>
        <p:nvSpPr>
          <p:cNvPr id="22541" name="AutoShape 13" descr="Z"/>
          <p:cNvSpPr>
            <a:spLocks noChangeAspect="1" noChangeArrowheads="1"/>
          </p:cNvSpPr>
          <p:nvPr/>
        </p:nvSpPr>
        <p:spPr bwMode="auto">
          <a:xfrm>
            <a:off x="3810000" y="2524125"/>
            <a:ext cx="1524000" cy="18097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ru-RU"/>
          </a:p>
        </p:txBody>
      </p:sp>
      <p:sp>
        <p:nvSpPr>
          <p:cNvPr id="22543" name="AutoShape 15" descr="Z"/>
          <p:cNvSpPr>
            <a:spLocks noChangeAspect="1" noChangeArrowheads="1"/>
          </p:cNvSpPr>
          <p:nvPr/>
        </p:nvSpPr>
        <p:spPr bwMode="auto">
          <a:xfrm>
            <a:off x="3810000" y="2524125"/>
            <a:ext cx="1524000" cy="18097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ru-RU"/>
          </a:p>
        </p:txBody>
      </p:sp>
      <p:pic>
        <p:nvPicPr>
          <p:cNvPr id="22544" name="Picture 16" descr="inde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3500438"/>
            <a:ext cx="1638300" cy="1944687"/>
          </a:xfrm>
          <a:prstGeom prst="rect">
            <a:avLst/>
          </a:prstGeom>
          <a:noFill/>
          <a:extLst>
            <a:ext uri="{909E8E84-426E-40DD-AFC4-6F175D3DCCD1}">
              <a14:hiddenFill xmlns:a14="http://schemas.microsoft.com/office/drawing/2010/main">
                <a:solidFill>
                  <a:srgbClr val="FFFFFF"/>
                </a:solidFill>
              </a14:hiddenFill>
            </a:ext>
          </a:extLst>
        </p:spPr>
      </p:pic>
      <p:sp>
        <p:nvSpPr>
          <p:cNvPr id="22545" name="Rectangle 17"/>
          <p:cNvSpPr>
            <a:spLocks noChangeArrowheads="1"/>
          </p:cNvSpPr>
          <p:nvPr/>
        </p:nvSpPr>
        <p:spPr bwMode="auto">
          <a:xfrm>
            <a:off x="3851275" y="5445125"/>
            <a:ext cx="1352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ru-RU" sz="1400"/>
              <a:t>Олег  Фіалко.</a:t>
            </a:r>
            <a:r>
              <a:rPr lang="ru-RU"/>
              <a:t> </a:t>
            </a:r>
          </a:p>
        </p:txBody>
      </p:sp>
    </p:spTree>
  </p:cSld>
  <p:clrMapOvr>
    <a:masterClrMapping/>
  </p:clrMapOvr>
  <p:transition spd="slow">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2912449" y="208974"/>
            <a:ext cx="3452293" cy="584775"/>
          </a:xfrm>
          <a:prstGeom prst="rect">
            <a:avLst/>
          </a:prstGeom>
          <a:ln/>
        </p:spPr>
        <p:style>
          <a:lnRef idx="1">
            <a:schemeClr val="accent2"/>
          </a:lnRef>
          <a:fillRef idx="2">
            <a:schemeClr val="accent2"/>
          </a:fillRef>
          <a:effectRef idx="1">
            <a:schemeClr val="accent2"/>
          </a:effectRef>
          <a:fontRef idx="minor">
            <a:schemeClr val="dk1"/>
          </a:fontRef>
        </p:style>
        <p:txBody>
          <a:bodyPr wrap="square" anchor="ctr">
            <a:spAutoFit/>
          </a:bodyPr>
          <a:lstStyle/>
          <a:p>
            <a:pPr algn="ctr" eaLnBrk="0" hangingPunct="0"/>
            <a:r>
              <a:rPr lang="ru-RU" sz="3200" b="1" dirty="0" err="1" smtClean="0"/>
              <a:t>Сучасність</a:t>
            </a:r>
            <a:endParaRPr lang="ru-RU" sz="3200" b="1" dirty="0"/>
          </a:p>
        </p:txBody>
      </p:sp>
      <p:sp>
        <p:nvSpPr>
          <p:cNvPr id="23557" name="Rectangle 5"/>
          <p:cNvSpPr>
            <a:spLocks noChangeArrowheads="1"/>
          </p:cNvSpPr>
          <p:nvPr/>
        </p:nvSpPr>
        <p:spPr bwMode="auto">
          <a:xfrm>
            <a:off x="539750" y="908720"/>
            <a:ext cx="825658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lang="ru-RU" sz="2400" dirty="0"/>
              <a:t>У 1990-х </a:t>
            </a:r>
            <a:r>
              <a:rPr lang="ru-RU" sz="2400" dirty="0" err="1"/>
              <a:t>українське</a:t>
            </a:r>
            <a:r>
              <a:rPr lang="ru-RU" sz="2400" dirty="0"/>
              <a:t> </a:t>
            </a:r>
            <a:r>
              <a:rPr lang="ru-RU" sz="2400" dirty="0" err="1"/>
              <a:t>телебачення</a:t>
            </a:r>
            <a:r>
              <a:rPr lang="ru-RU" sz="2400" dirty="0"/>
              <a:t> </a:t>
            </a:r>
            <a:r>
              <a:rPr lang="ru-RU" sz="2400" dirty="0" err="1"/>
              <a:t>розпочало</a:t>
            </a:r>
            <a:r>
              <a:rPr lang="ru-RU" sz="2400" dirty="0"/>
              <a:t> </a:t>
            </a:r>
            <a:r>
              <a:rPr lang="ru-RU" sz="2400" dirty="0" err="1"/>
              <a:t>освоєння</a:t>
            </a:r>
            <a:r>
              <a:rPr lang="ru-RU" sz="2400" dirty="0"/>
              <a:t> </a:t>
            </a:r>
            <a:r>
              <a:rPr lang="ru-RU" sz="2400" dirty="0" err="1"/>
              <a:t>поширеного</a:t>
            </a:r>
            <a:r>
              <a:rPr lang="ru-RU" sz="2400" dirty="0"/>
              <a:t> у </a:t>
            </a:r>
            <a:r>
              <a:rPr lang="ru-RU" sz="2400" dirty="0" err="1"/>
              <a:t>всьому</a:t>
            </a:r>
            <a:r>
              <a:rPr lang="ru-RU" sz="2400" dirty="0"/>
              <a:t> </a:t>
            </a:r>
            <a:r>
              <a:rPr lang="ru-RU" sz="2400" dirty="0" err="1"/>
              <a:t>світі</a:t>
            </a:r>
            <a:r>
              <a:rPr lang="ru-RU" sz="2400" dirty="0"/>
              <a:t> жанру </a:t>
            </a:r>
            <a:r>
              <a:rPr lang="ru-RU" sz="2400" dirty="0" err="1"/>
              <a:t>телесеріалу</a:t>
            </a:r>
            <a:r>
              <a:rPr lang="ru-RU" sz="2400" dirty="0"/>
              <a:t> («</a:t>
            </a:r>
            <a:r>
              <a:rPr lang="ru-RU" sz="2400" dirty="0" err="1"/>
              <a:t>Роксолана</a:t>
            </a:r>
            <a:r>
              <a:rPr lang="ru-RU" sz="2400" dirty="0"/>
              <a:t>», </a:t>
            </a:r>
            <a:r>
              <a:rPr lang="ru-RU" sz="2400" dirty="0" err="1"/>
              <a:t>режисер</a:t>
            </a:r>
            <a:r>
              <a:rPr lang="ru-RU" sz="2400" dirty="0"/>
              <a:t> Бориса </a:t>
            </a:r>
            <a:r>
              <a:rPr lang="ru-RU" sz="2400" dirty="0" err="1"/>
              <a:t>Небієрідзе</a:t>
            </a:r>
            <a:r>
              <a:rPr lang="ru-RU" sz="2400" dirty="0"/>
              <a:t>, «</a:t>
            </a:r>
            <a:r>
              <a:rPr lang="ru-RU" sz="2400" dirty="0" err="1"/>
              <a:t>Острів</a:t>
            </a:r>
            <a:r>
              <a:rPr lang="ru-RU" sz="2400" dirty="0"/>
              <a:t> </a:t>
            </a:r>
            <a:r>
              <a:rPr lang="ru-RU" sz="2400" dirty="0" err="1"/>
              <a:t>любові</a:t>
            </a:r>
            <a:r>
              <a:rPr lang="ru-RU" sz="2400" dirty="0"/>
              <a:t>», </a:t>
            </a:r>
            <a:r>
              <a:rPr lang="ru-RU" sz="2400" dirty="0" err="1"/>
              <a:t>режисер</a:t>
            </a:r>
            <a:r>
              <a:rPr lang="ru-RU" sz="2400" dirty="0"/>
              <a:t> Олег </a:t>
            </a:r>
            <a:r>
              <a:rPr lang="ru-RU" sz="2400" dirty="0" err="1"/>
              <a:t>Бійма</a:t>
            </a:r>
            <a:r>
              <a:rPr lang="ru-RU" sz="2400" dirty="0"/>
              <a:t>).</a:t>
            </a:r>
          </a:p>
        </p:txBody>
      </p:sp>
      <p:pic>
        <p:nvPicPr>
          <p:cNvPr id="23558" name="Picture 6" descr="Олег Бійм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670425"/>
            <a:ext cx="15462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Rectangle 7"/>
          <p:cNvSpPr>
            <a:spLocks noChangeArrowheads="1"/>
          </p:cNvSpPr>
          <p:nvPr/>
        </p:nvSpPr>
        <p:spPr bwMode="auto">
          <a:xfrm>
            <a:off x="468313" y="5118350"/>
            <a:ext cx="11795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ru-RU" sz="1400" dirty="0"/>
              <a:t>Олег </a:t>
            </a:r>
            <a:r>
              <a:rPr lang="ru-RU" sz="1400" dirty="0" err="1"/>
              <a:t>Бійма</a:t>
            </a:r>
            <a:r>
              <a:rPr lang="ru-RU" dirty="0"/>
              <a:t> </a:t>
            </a:r>
          </a:p>
        </p:txBody>
      </p:sp>
      <p:pic>
        <p:nvPicPr>
          <p:cNvPr id="23561" name="Picture 9" descr="ANd9GcRDU8PEjYGOlY6scuNLZsEcKQ7nyWy9Cw3XgJUTzpAT1buQT7-rm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7730" y="2710112"/>
            <a:ext cx="1497012" cy="2408238"/>
          </a:xfrm>
          <a:prstGeom prst="rect">
            <a:avLst/>
          </a:prstGeom>
          <a:noFill/>
          <a:extLst>
            <a:ext uri="{909E8E84-426E-40DD-AFC4-6F175D3DCCD1}">
              <a14:hiddenFill xmlns:a14="http://schemas.microsoft.com/office/drawing/2010/main">
                <a:solidFill>
                  <a:srgbClr val="FFFFFF"/>
                </a:solidFill>
              </a14:hiddenFill>
            </a:ext>
          </a:extLst>
        </p:spPr>
      </p:pic>
      <p:sp>
        <p:nvSpPr>
          <p:cNvPr id="23562" name="Rectangle 10"/>
          <p:cNvSpPr>
            <a:spLocks noChangeArrowheads="1"/>
          </p:cNvSpPr>
          <p:nvPr/>
        </p:nvSpPr>
        <p:spPr bwMode="auto">
          <a:xfrm>
            <a:off x="4740275" y="5118350"/>
            <a:ext cx="1616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uk-UA" sz="1400" dirty="0"/>
              <a:t>Борис </a:t>
            </a:r>
            <a:r>
              <a:rPr lang="uk-UA" sz="1400" dirty="0" err="1"/>
              <a:t>Небієрідзе</a:t>
            </a:r>
            <a:endParaRPr lang="uk-UA" sz="1400" dirty="0"/>
          </a:p>
        </p:txBody>
      </p:sp>
      <p:pic>
        <p:nvPicPr>
          <p:cNvPr id="23564" name="Picture 12" descr="ANd9GcRsrGYDp7cS8s5BdhLUQPUAzsGIlnpaisEGi4iTOucJJEa86JYds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4005263"/>
            <a:ext cx="1895475" cy="2409825"/>
          </a:xfrm>
          <a:prstGeom prst="rect">
            <a:avLst/>
          </a:prstGeom>
          <a:noFill/>
          <a:extLst>
            <a:ext uri="{909E8E84-426E-40DD-AFC4-6F175D3DCCD1}">
              <a14:hiddenFill xmlns:a14="http://schemas.microsoft.com/office/drawing/2010/main">
                <a:solidFill>
                  <a:srgbClr val="FFFFFF"/>
                </a:solidFill>
              </a14:hiddenFill>
            </a:ext>
          </a:extLst>
        </p:spPr>
      </p:pic>
      <p:pic>
        <p:nvPicPr>
          <p:cNvPr id="23566" name="Picture 14" descr="ANd9GcQbO7vTCjtT3eCaVvZfRpjb9YkLv8B_2EbAdSWjrTQUWrPs2xi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513" y="3860800"/>
            <a:ext cx="1901825" cy="2686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endParaRPr lang="uk-UA" sz="2400" smtClean="0"/>
          </a:p>
        </p:txBody>
      </p:sp>
      <p:sp>
        <p:nvSpPr>
          <p:cNvPr id="24580" name="Rectangle 4"/>
          <p:cNvSpPr>
            <a:spLocks noChangeArrowheads="1"/>
          </p:cNvSpPr>
          <p:nvPr/>
        </p:nvSpPr>
        <p:spPr bwMode="auto">
          <a:xfrm>
            <a:off x="250824" y="332656"/>
            <a:ext cx="856932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lang="uk-UA" sz="2000" dirty="0"/>
              <a:t>На рубежі 2000-х р. низка українських акторів знімається у закордонних фільмах. Величезний успіх мав фільм польського режисера </a:t>
            </a:r>
            <a:r>
              <a:rPr lang="uk-UA" sz="2000" dirty="0" err="1"/>
              <a:t>Єжи</a:t>
            </a:r>
            <a:r>
              <a:rPr lang="uk-UA" sz="2000" dirty="0"/>
              <a:t> Гофмана “Вогнем і мечем”, у якому український актор Богдан Ступка зіграв роль гетьмана Богдана Хмельницького. </a:t>
            </a:r>
            <a:endParaRPr lang="ru-RU" sz="2000" dirty="0"/>
          </a:p>
        </p:txBody>
      </p:sp>
      <p:pic>
        <p:nvPicPr>
          <p:cNvPr id="24581" name="Picture 5" descr="Єжи Гофма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060575"/>
            <a:ext cx="2808287"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descr="«Вогнем і мечем»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1989138"/>
            <a:ext cx="360045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7" descr="«Вогнем і мечем»"/>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4221163"/>
            <a:ext cx="3311525" cy="220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Rectangle 8"/>
          <p:cNvSpPr>
            <a:spLocks noChangeArrowheads="1"/>
          </p:cNvSpPr>
          <p:nvPr/>
        </p:nvSpPr>
        <p:spPr bwMode="auto">
          <a:xfrm>
            <a:off x="468313" y="3933825"/>
            <a:ext cx="13541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ru-RU" sz="1400"/>
              <a:t>Єжи Гофман.</a:t>
            </a:r>
            <a:r>
              <a:rPr lang="ru-RU"/>
              <a:t> </a:t>
            </a:r>
          </a:p>
        </p:txBody>
      </p:sp>
      <p:sp>
        <p:nvSpPr>
          <p:cNvPr id="24585" name="Rectangle 9"/>
          <p:cNvSpPr>
            <a:spLocks noChangeArrowheads="1"/>
          </p:cNvSpPr>
          <p:nvPr/>
        </p:nvSpPr>
        <p:spPr bwMode="auto">
          <a:xfrm>
            <a:off x="6156325" y="4149725"/>
            <a:ext cx="17033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ru-RU" sz="1400"/>
              <a:t>«Вогнем і мечем» </a:t>
            </a:r>
          </a:p>
        </p:txBody>
      </p:sp>
    </p:spTree>
  </p:cSld>
  <p:clrMapOvr>
    <a:masterClrMapping/>
  </p:clrMapOvr>
  <p:transition spd="slow">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endParaRPr lang="uk-UA" smtClean="0"/>
          </a:p>
        </p:txBody>
      </p:sp>
      <p:sp>
        <p:nvSpPr>
          <p:cNvPr id="49156" name="Rectangle 4"/>
          <p:cNvSpPr>
            <a:spLocks noChangeArrowheads="1"/>
          </p:cNvSpPr>
          <p:nvPr/>
        </p:nvSpPr>
        <p:spPr bwMode="auto">
          <a:xfrm>
            <a:off x="539750" y="333375"/>
            <a:ext cx="803592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uk-UA" sz="2000" dirty="0"/>
              <a:t>З цього часу Богдан Ступка став головним гетьманом українського екрану — йому належать також ролі в історичному серіалі “Чорна рада” Миколи </a:t>
            </a:r>
            <a:r>
              <a:rPr lang="uk-UA" sz="2000" dirty="0" err="1"/>
              <a:t>Засєєва-Руденка</a:t>
            </a:r>
            <a:r>
              <a:rPr lang="uk-UA" sz="2000" dirty="0"/>
              <a:t> (2000) та фільмі Юрія Іллєнка “Молитва за гетьмана Мазепу” (2001).</a:t>
            </a:r>
            <a:r>
              <a:rPr lang="ru-RU" sz="2000" dirty="0"/>
              <a:t> </a:t>
            </a:r>
          </a:p>
        </p:txBody>
      </p:sp>
      <p:pic>
        <p:nvPicPr>
          <p:cNvPr id="49157" name="Picture 5" descr="180px-Bohdan_Stup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546" y="1875394"/>
            <a:ext cx="187007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6" descr="«Чорна рада» Миколи Засєєва-Руден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685" y="2348880"/>
            <a:ext cx="2005012"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7" descr="Юрія Іллєнка «Молитва за гетьмана Мазепу» (2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7620" y="1838325"/>
            <a:ext cx="3384550"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Picture 8" descr="Юрія Іллєнка «Молитва за гетьмана Мазепу»"/>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8845" y="4207057"/>
            <a:ext cx="3743325"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2" name="Rectangle 10"/>
          <p:cNvSpPr>
            <a:spLocks noChangeArrowheads="1"/>
          </p:cNvSpPr>
          <p:nvPr/>
        </p:nvSpPr>
        <p:spPr bwMode="auto">
          <a:xfrm>
            <a:off x="427011" y="4207057"/>
            <a:ext cx="13858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uk-UA" sz="1400" dirty="0"/>
              <a:t>Богдан Ступка</a:t>
            </a:r>
          </a:p>
        </p:txBody>
      </p:sp>
      <p:sp>
        <p:nvSpPr>
          <p:cNvPr id="49163" name="Rectangle 11"/>
          <p:cNvSpPr>
            <a:spLocks noChangeArrowheads="1"/>
          </p:cNvSpPr>
          <p:nvPr/>
        </p:nvSpPr>
        <p:spPr bwMode="auto">
          <a:xfrm>
            <a:off x="2267858" y="6542088"/>
            <a:ext cx="4305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uk-UA" sz="1400" dirty="0"/>
              <a:t>Ю. Іллєнка «Молитва за гетьмана Мазепу» (2001)</a:t>
            </a:r>
          </a:p>
        </p:txBody>
      </p:sp>
    </p:spTree>
  </p:cSld>
  <p:clrMapOvr>
    <a:masterClrMapping/>
  </p:clrMapOvr>
  <p:transition spd="slow">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62" name="Rectangle 6"/>
          <p:cNvSpPr>
            <a:spLocks noChangeArrowheads="1"/>
          </p:cNvSpPr>
          <p:nvPr/>
        </p:nvSpPr>
        <p:spPr bwMode="auto">
          <a:xfrm>
            <a:off x="684213" y="233036"/>
            <a:ext cx="7848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lang="ru-RU" sz="2000" dirty="0" err="1"/>
              <a:t>Iсторичні</a:t>
            </a:r>
            <a:r>
              <a:rPr lang="ru-RU" sz="2000" dirty="0"/>
              <a:t> теми </a:t>
            </a:r>
            <a:r>
              <a:rPr lang="ru-RU" sz="2000" dirty="0" err="1"/>
              <a:t>також</a:t>
            </a:r>
            <a:r>
              <a:rPr lang="ru-RU" sz="2000" dirty="0"/>
              <a:t> стали </a:t>
            </a:r>
            <a:r>
              <a:rPr lang="ru-RU" sz="2000" dirty="0" err="1"/>
              <a:t>провідними</a:t>
            </a:r>
            <a:r>
              <a:rPr lang="ru-RU" sz="2000" dirty="0"/>
              <a:t> у </a:t>
            </a:r>
            <a:r>
              <a:rPr lang="ru-RU" sz="2000" dirty="0" err="1"/>
              <a:t>творчості</a:t>
            </a:r>
            <a:r>
              <a:rPr lang="ru-RU" sz="2000" dirty="0"/>
              <a:t> </a:t>
            </a:r>
            <a:r>
              <a:rPr lang="ru-RU" sz="2000" dirty="0" err="1"/>
              <a:t>режисера</a:t>
            </a:r>
            <a:r>
              <a:rPr lang="ru-RU" sz="2000" dirty="0"/>
              <a:t> Олеся </a:t>
            </a:r>
            <a:r>
              <a:rPr lang="ru-RU" sz="2000" dirty="0" err="1"/>
              <a:t>Янчука</a:t>
            </a:r>
            <a:r>
              <a:rPr lang="ru-RU" sz="2000" dirty="0"/>
              <a:t>. </a:t>
            </a:r>
            <a:r>
              <a:rPr lang="ru-RU" sz="2000" dirty="0" err="1"/>
              <a:t>Впродовж</a:t>
            </a:r>
            <a:r>
              <a:rPr lang="ru-RU" sz="2000" dirty="0"/>
              <a:t> 1990-х — </a:t>
            </a:r>
            <a:r>
              <a:rPr lang="ru-RU" sz="2000" dirty="0" err="1"/>
              <a:t>першої</a:t>
            </a:r>
            <a:r>
              <a:rPr lang="ru-RU" sz="2000" dirty="0"/>
              <a:t> </a:t>
            </a:r>
            <a:r>
              <a:rPr lang="ru-RU" sz="2000" dirty="0" err="1"/>
              <a:t>половини</a:t>
            </a:r>
            <a:r>
              <a:rPr lang="ru-RU" sz="2000" dirty="0"/>
              <a:t> 2000-х ним </a:t>
            </a:r>
            <a:r>
              <a:rPr lang="ru-RU" sz="2000" dirty="0" err="1"/>
              <a:t>було</a:t>
            </a:r>
            <a:r>
              <a:rPr lang="ru-RU" sz="2000" dirty="0"/>
              <a:t> </a:t>
            </a:r>
            <a:r>
              <a:rPr lang="ru-RU" sz="2000" dirty="0" err="1"/>
              <a:t>знято</a:t>
            </a:r>
            <a:r>
              <a:rPr lang="ru-RU" sz="2000" dirty="0"/>
              <a:t> </a:t>
            </a:r>
            <a:r>
              <a:rPr lang="ru-RU" sz="2000" dirty="0" err="1"/>
              <a:t>такі</a:t>
            </a:r>
            <a:r>
              <a:rPr lang="ru-RU" sz="2000" dirty="0"/>
              <a:t> </a:t>
            </a:r>
            <a:r>
              <a:rPr lang="ru-RU" sz="2000" dirty="0" err="1"/>
              <a:t>фільми</a:t>
            </a:r>
            <a:r>
              <a:rPr lang="ru-RU" sz="2000" dirty="0"/>
              <a:t>, як «Голод-33» (1991) про </a:t>
            </a:r>
            <a:r>
              <a:rPr lang="ru-RU" sz="2000" dirty="0" err="1"/>
              <a:t>трагічну</a:t>
            </a:r>
            <a:r>
              <a:rPr lang="ru-RU" sz="2000" dirty="0"/>
              <a:t> долю </a:t>
            </a:r>
            <a:r>
              <a:rPr lang="ru-RU" sz="2000" dirty="0" err="1"/>
              <a:t>української</a:t>
            </a:r>
            <a:r>
              <a:rPr lang="ru-RU" sz="2000" dirty="0"/>
              <a:t> </a:t>
            </a:r>
            <a:r>
              <a:rPr lang="ru-RU" sz="2000" dirty="0" err="1"/>
              <a:t>родини</a:t>
            </a:r>
            <a:r>
              <a:rPr lang="ru-RU" sz="2000" dirty="0"/>
              <a:t> </a:t>
            </a:r>
            <a:r>
              <a:rPr lang="ru-RU" sz="2000" dirty="0" err="1"/>
              <a:t>часів</a:t>
            </a:r>
            <a:r>
              <a:rPr lang="ru-RU" sz="2000" dirty="0"/>
              <a:t> Голодомору, «</a:t>
            </a:r>
            <a:r>
              <a:rPr lang="ru-RU" sz="2000" dirty="0" err="1"/>
              <a:t>Атентат</a:t>
            </a:r>
            <a:r>
              <a:rPr lang="ru-RU" sz="2000" dirty="0"/>
              <a:t> – </a:t>
            </a:r>
            <a:r>
              <a:rPr lang="ru-RU" sz="2000" dirty="0" err="1"/>
              <a:t>Осіннє</a:t>
            </a:r>
            <a:r>
              <a:rPr lang="ru-RU" sz="2000" dirty="0"/>
              <a:t> </a:t>
            </a:r>
            <a:r>
              <a:rPr lang="ru-RU" sz="2000" dirty="0" err="1"/>
              <a:t>вбивство</a:t>
            </a:r>
            <a:r>
              <a:rPr lang="ru-RU" sz="2000" dirty="0"/>
              <a:t> у </a:t>
            </a:r>
            <a:r>
              <a:rPr lang="ru-RU" sz="2000" dirty="0" err="1"/>
              <a:t>Мюнхені</a:t>
            </a:r>
            <a:r>
              <a:rPr lang="ru-RU" sz="2000" dirty="0"/>
              <a:t>» (1995), «</a:t>
            </a:r>
            <a:r>
              <a:rPr lang="ru-RU" sz="2000" dirty="0" err="1"/>
              <a:t>Нескоренний</a:t>
            </a:r>
            <a:r>
              <a:rPr lang="ru-RU" sz="2000" dirty="0"/>
              <a:t>» (2000) і «</a:t>
            </a:r>
            <a:r>
              <a:rPr lang="ru-RU" sz="2000" dirty="0" err="1"/>
              <a:t>Залізна</a:t>
            </a:r>
            <a:r>
              <a:rPr lang="ru-RU" sz="2000" dirty="0"/>
              <a:t> сотня» (2004</a:t>
            </a:r>
            <a:r>
              <a:rPr lang="uk-UA" sz="2000" dirty="0"/>
              <a:t>)</a:t>
            </a:r>
            <a:r>
              <a:rPr lang="ru-RU" sz="2000" dirty="0"/>
              <a:t>.</a:t>
            </a:r>
          </a:p>
        </p:txBody>
      </p:sp>
      <p:sp>
        <p:nvSpPr>
          <p:cNvPr id="19464" name="AutoShape 8" descr="2Q=="/>
          <p:cNvSpPr>
            <a:spLocks noChangeAspect="1" noChangeArrowheads="1"/>
          </p:cNvSpPr>
          <p:nvPr/>
        </p:nvSpPr>
        <p:spPr bwMode="auto">
          <a:xfrm>
            <a:off x="3695700" y="2667000"/>
            <a:ext cx="1752600" cy="15240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ru-RU"/>
          </a:p>
        </p:txBody>
      </p:sp>
      <p:pic>
        <p:nvPicPr>
          <p:cNvPr id="19465" name="Picture 9" descr="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636838"/>
            <a:ext cx="2447925" cy="2128837"/>
          </a:xfrm>
          <a:prstGeom prst="rect">
            <a:avLst/>
          </a:prstGeom>
          <a:noFill/>
          <a:extLst>
            <a:ext uri="{909E8E84-426E-40DD-AFC4-6F175D3DCCD1}">
              <a14:hiddenFill xmlns:a14="http://schemas.microsoft.com/office/drawing/2010/main">
                <a:solidFill>
                  <a:srgbClr val="FFFFFF"/>
                </a:solidFill>
              </a14:hiddenFill>
            </a:ext>
          </a:extLst>
        </p:spPr>
      </p:pic>
      <p:sp>
        <p:nvSpPr>
          <p:cNvPr id="19466" name="Rectangle 10"/>
          <p:cNvSpPr>
            <a:spLocks noChangeArrowheads="1"/>
          </p:cNvSpPr>
          <p:nvPr/>
        </p:nvSpPr>
        <p:spPr bwMode="auto">
          <a:xfrm>
            <a:off x="1187450" y="4724400"/>
            <a:ext cx="1303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ru-RU" sz="1400"/>
              <a:t>Олесь Янчук</a:t>
            </a:r>
            <a:r>
              <a:rPr lang="ru-RU"/>
              <a:t> </a:t>
            </a:r>
          </a:p>
        </p:txBody>
      </p:sp>
      <p:pic>
        <p:nvPicPr>
          <p:cNvPr id="19468" name="Picture 12" descr="ANd9GcTNhb9SwmEHQTxTzfq7NprlHSG8ab3l7pDPuVyIjXoDJlytVKn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2492375"/>
            <a:ext cx="2525713" cy="3600450"/>
          </a:xfrm>
          <a:prstGeom prst="rect">
            <a:avLst/>
          </a:prstGeom>
          <a:noFill/>
          <a:extLst>
            <a:ext uri="{909E8E84-426E-40DD-AFC4-6F175D3DCCD1}">
              <a14:hiddenFill xmlns:a14="http://schemas.microsoft.com/office/drawing/2010/main">
                <a:solidFill>
                  <a:srgbClr val="FFFFFF"/>
                </a:solidFill>
              </a14:hiddenFill>
            </a:ext>
          </a:extLst>
        </p:spPr>
      </p:pic>
      <p:pic>
        <p:nvPicPr>
          <p:cNvPr id="19470" name="Picture 14" descr="ANd9GcRON2nqtg07RYK6uCtVq5IjabNbxQy7bIRK10VbHjafdGOsDQtUQ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2997200"/>
            <a:ext cx="2627312" cy="1473200"/>
          </a:xfrm>
          <a:prstGeom prst="rect">
            <a:avLst/>
          </a:prstGeom>
          <a:noFill/>
          <a:extLst>
            <a:ext uri="{909E8E84-426E-40DD-AFC4-6F175D3DCCD1}">
              <a14:hiddenFill xmlns:a14="http://schemas.microsoft.com/office/drawing/2010/main">
                <a:solidFill>
                  <a:srgbClr val="FFFFFF"/>
                </a:solidFill>
              </a14:hiddenFill>
            </a:ext>
          </a:extLst>
        </p:spPr>
      </p:pic>
      <p:sp>
        <p:nvSpPr>
          <p:cNvPr id="19471" name="Rectangle 15"/>
          <p:cNvSpPr>
            <a:spLocks noChangeArrowheads="1"/>
          </p:cNvSpPr>
          <p:nvPr/>
        </p:nvSpPr>
        <p:spPr bwMode="auto">
          <a:xfrm>
            <a:off x="6588125" y="4508500"/>
            <a:ext cx="20208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ru-RU" sz="1400"/>
              <a:t>Кадр із фільму </a:t>
            </a:r>
          </a:p>
          <a:p>
            <a:pPr eaLnBrk="0" hangingPunct="0"/>
            <a:r>
              <a:rPr lang="ru-RU" sz="1400"/>
              <a:t>О.Янчука «Голод-33»</a:t>
            </a:r>
            <a:r>
              <a:rPr lang="ru-RU"/>
              <a:t> </a:t>
            </a:r>
          </a:p>
        </p:txBody>
      </p:sp>
    </p:spTree>
  </p:cSld>
  <p:clrMapOvr>
    <a:masterClrMapping/>
  </p:clrMapOvr>
  <p:transition spd="slow">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Rectangle 6"/>
          <p:cNvSpPr>
            <a:spLocks noChangeArrowheads="1"/>
          </p:cNvSpPr>
          <p:nvPr/>
        </p:nvSpPr>
        <p:spPr bwMode="auto">
          <a:xfrm>
            <a:off x="323850" y="464314"/>
            <a:ext cx="8596313"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ru-RU" dirty="0" err="1"/>
              <a:t>Протягом</a:t>
            </a:r>
            <a:r>
              <a:rPr lang="ru-RU" dirty="0"/>
              <a:t> </a:t>
            </a:r>
            <a:r>
              <a:rPr lang="ru-RU" dirty="0" err="1"/>
              <a:t>останніх</a:t>
            </a:r>
            <a:r>
              <a:rPr lang="ru-RU" dirty="0"/>
              <a:t> </a:t>
            </a:r>
            <a:r>
              <a:rPr lang="ru-RU" dirty="0" err="1"/>
              <a:t>років</a:t>
            </a:r>
            <a:r>
              <a:rPr lang="ru-RU" dirty="0"/>
              <a:t> в </a:t>
            </a:r>
            <a:r>
              <a:rPr lang="ru-RU" dirty="0" err="1"/>
              <a:t>український</a:t>
            </a:r>
            <a:r>
              <a:rPr lang="ru-RU" dirty="0"/>
              <a:t> </a:t>
            </a:r>
            <a:r>
              <a:rPr lang="ru-RU" dirty="0" err="1"/>
              <a:t>кінематограф</a:t>
            </a:r>
            <a:r>
              <a:rPr lang="ru-RU" dirty="0"/>
              <a:t> </a:t>
            </a:r>
            <a:r>
              <a:rPr lang="ru-RU" dirty="0" err="1"/>
              <a:t>прийшло</a:t>
            </a:r>
            <a:r>
              <a:rPr lang="ru-RU" dirty="0"/>
              <a:t> </a:t>
            </a:r>
            <a:r>
              <a:rPr lang="ru-RU" dirty="0" err="1"/>
              <a:t>нове</a:t>
            </a:r>
            <a:r>
              <a:rPr lang="ru-RU" dirty="0"/>
              <a:t> </a:t>
            </a:r>
            <a:r>
              <a:rPr lang="ru-RU" dirty="0" err="1"/>
              <a:t>покоління</a:t>
            </a:r>
            <a:r>
              <a:rPr lang="ru-RU" dirty="0"/>
              <a:t> </a:t>
            </a:r>
            <a:r>
              <a:rPr lang="ru-RU" dirty="0" err="1"/>
              <a:t>кіномитців</a:t>
            </a:r>
            <a:r>
              <a:rPr lang="ru-RU" dirty="0"/>
              <a:t>. У 2001 р. </a:t>
            </a:r>
            <a:r>
              <a:rPr lang="ru-RU" dirty="0" err="1"/>
              <a:t>початківець-постановник</a:t>
            </a:r>
            <a:r>
              <a:rPr lang="ru-RU" dirty="0"/>
              <a:t> Тарас Томенко </a:t>
            </a:r>
            <a:r>
              <a:rPr lang="ru-RU" dirty="0" err="1"/>
              <a:t>здобув</a:t>
            </a:r>
            <a:r>
              <a:rPr lang="ru-RU" dirty="0"/>
              <a:t> перемогу в </a:t>
            </a:r>
            <a:r>
              <a:rPr lang="ru-RU" dirty="0" err="1"/>
              <a:t>конкурсі</a:t>
            </a:r>
            <a:r>
              <a:rPr lang="ru-RU" dirty="0"/>
              <a:t> «Панорам» </a:t>
            </a:r>
            <a:r>
              <a:rPr lang="ru-RU" dirty="0" err="1"/>
              <a:t>Берлінського</a:t>
            </a:r>
            <a:r>
              <a:rPr lang="ru-RU" dirty="0"/>
              <a:t> фестивалю. У 2003 </a:t>
            </a:r>
            <a:r>
              <a:rPr lang="ru-RU" dirty="0" err="1"/>
              <a:t>році</a:t>
            </a:r>
            <a:r>
              <a:rPr lang="ru-RU" dirty="0"/>
              <a:t>, </a:t>
            </a:r>
            <a:r>
              <a:rPr lang="ru-RU" dirty="0" err="1"/>
              <a:t>вже</a:t>
            </a:r>
            <a:r>
              <a:rPr lang="ru-RU" dirty="0"/>
              <a:t> в основному </a:t>
            </a:r>
            <a:r>
              <a:rPr lang="ru-RU" dirty="0" err="1"/>
              <a:t>конкурсі</a:t>
            </a:r>
            <a:r>
              <a:rPr lang="ru-RU" dirty="0"/>
              <a:t> того ж </a:t>
            </a:r>
            <a:r>
              <a:rPr lang="ru-RU" dirty="0" err="1"/>
              <a:t>Берлінале</a:t>
            </a:r>
            <a:r>
              <a:rPr lang="ru-RU" dirty="0"/>
              <a:t>, </a:t>
            </a:r>
            <a:r>
              <a:rPr lang="ru-RU" dirty="0" err="1"/>
              <a:t>отримав</a:t>
            </a:r>
            <a:r>
              <a:rPr lang="ru-RU" dirty="0"/>
              <a:t> </a:t>
            </a:r>
            <a:r>
              <a:rPr lang="ru-RU" dirty="0" err="1"/>
              <a:t>Срібного</a:t>
            </a:r>
            <a:r>
              <a:rPr lang="ru-RU" dirty="0"/>
              <a:t> </a:t>
            </a:r>
            <a:r>
              <a:rPr lang="ru-RU" dirty="0" err="1"/>
              <a:t>ведмедя</a:t>
            </a:r>
            <a:r>
              <a:rPr lang="ru-RU" dirty="0"/>
              <a:t> </a:t>
            </a:r>
            <a:r>
              <a:rPr lang="ru-RU" dirty="0" err="1"/>
              <a:t>фільм</a:t>
            </a:r>
            <a:r>
              <a:rPr lang="ru-RU" dirty="0"/>
              <a:t> </a:t>
            </a:r>
            <a:r>
              <a:rPr lang="ru-RU" dirty="0" err="1"/>
              <a:t>українського</a:t>
            </a:r>
            <a:r>
              <a:rPr lang="ru-RU" dirty="0"/>
              <a:t> </a:t>
            </a:r>
            <a:r>
              <a:rPr lang="ru-RU" dirty="0" err="1"/>
              <a:t>аніматора</a:t>
            </a:r>
            <a:r>
              <a:rPr lang="ru-RU" dirty="0"/>
              <a:t> Степана Коваля «</a:t>
            </a:r>
            <a:r>
              <a:rPr lang="ru-RU" dirty="0" err="1"/>
              <a:t>Йшов</a:t>
            </a:r>
            <a:r>
              <a:rPr lang="ru-RU" dirty="0"/>
              <a:t> трамвай №9». </a:t>
            </a:r>
          </a:p>
          <a:p>
            <a:pPr algn="ctr"/>
            <a:r>
              <a:rPr lang="ru-RU" dirty="0"/>
              <a:t>У 2005 </a:t>
            </a:r>
            <a:r>
              <a:rPr lang="ru-RU" dirty="0" err="1"/>
              <a:t>році</a:t>
            </a:r>
            <a:r>
              <a:rPr lang="ru-RU" dirty="0"/>
              <a:t> </a:t>
            </a:r>
            <a:r>
              <a:rPr lang="ru-RU" dirty="0" err="1"/>
              <a:t>стрічка</a:t>
            </a:r>
            <a:r>
              <a:rPr lang="ru-RU" dirty="0"/>
              <a:t> «</a:t>
            </a:r>
            <a:r>
              <a:rPr lang="ru-RU" dirty="0" err="1"/>
              <a:t>Подорожні</a:t>
            </a:r>
            <a:r>
              <a:rPr lang="ru-RU" dirty="0"/>
              <a:t>» молодого </a:t>
            </a:r>
            <a:r>
              <a:rPr lang="ru-RU" dirty="0" err="1"/>
              <a:t>українського</a:t>
            </a:r>
            <a:r>
              <a:rPr lang="ru-RU" dirty="0"/>
              <a:t> </a:t>
            </a:r>
            <a:r>
              <a:rPr lang="ru-RU" dirty="0" err="1"/>
              <a:t>режисера</a:t>
            </a:r>
            <a:r>
              <a:rPr lang="ru-RU" dirty="0"/>
              <a:t> </a:t>
            </a:r>
            <a:r>
              <a:rPr lang="ru-RU" dirty="0" err="1"/>
              <a:t>Ігоря</a:t>
            </a:r>
            <a:r>
              <a:rPr lang="ru-RU" dirty="0"/>
              <a:t> </a:t>
            </a:r>
            <a:r>
              <a:rPr lang="ru-RU" dirty="0" err="1"/>
              <a:t>Стрембіцького</a:t>
            </a:r>
            <a:r>
              <a:rPr lang="ru-RU" dirty="0"/>
              <a:t> </a:t>
            </a:r>
            <a:r>
              <a:rPr lang="ru-RU" dirty="0" err="1"/>
              <a:t>отримала</a:t>
            </a:r>
            <a:r>
              <a:rPr lang="ru-RU" dirty="0"/>
              <a:t> Золоту </a:t>
            </a:r>
            <a:r>
              <a:rPr lang="ru-RU" dirty="0" err="1"/>
              <a:t>пальмову</a:t>
            </a:r>
            <a:r>
              <a:rPr lang="ru-RU" dirty="0"/>
              <a:t> </a:t>
            </a:r>
            <a:r>
              <a:rPr lang="ru-RU" dirty="0" err="1"/>
              <a:t>гілку</a:t>
            </a:r>
            <a:r>
              <a:rPr lang="ru-RU" dirty="0"/>
              <a:t> за </a:t>
            </a:r>
            <a:r>
              <a:rPr lang="ru-RU" dirty="0" err="1"/>
              <a:t>короткометражний</a:t>
            </a:r>
            <a:r>
              <a:rPr lang="ru-RU" dirty="0"/>
              <a:t> </a:t>
            </a:r>
            <a:r>
              <a:rPr lang="ru-RU" dirty="0" err="1"/>
              <a:t>фільм</a:t>
            </a:r>
            <a:r>
              <a:rPr lang="ru-RU" dirty="0"/>
              <a:t>.</a:t>
            </a:r>
          </a:p>
          <a:p>
            <a:pPr algn="ctr"/>
            <a:r>
              <a:rPr lang="ru-RU" dirty="0"/>
              <a:t>В 2006 </a:t>
            </a:r>
            <a:r>
              <a:rPr lang="ru-RU" dirty="0" err="1"/>
              <a:t>році</a:t>
            </a:r>
            <a:r>
              <a:rPr lang="ru-RU" dirty="0"/>
              <a:t> </a:t>
            </a:r>
            <a:r>
              <a:rPr lang="ru-RU" dirty="0" err="1"/>
              <a:t>відбулася</a:t>
            </a:r>
            <a:r>
              <a:rPr lang="ru-RU" dirty="0"/>
              <a:t> </a:t>
            </a:r>
            <a:r>
              <a:rPr lang="ru-RU" dirty="0" err="1"/>
              <a:t>також</a:t>
            </a:r>
            <a:r>
              <a:rPr lang="ru-RU" dirty="0"/>
              <a:t> </a:t>
            </a:r>
            <a:r>
              <a:rPr lang="ru-RU" dirty="0" err="1"/>
              <a:t>прем'єра</a:t>
            </a:r>
            <a:r>
              <a:rPr lang="ru-RU" dirty="0"/>
              <a:t> </a:t>
            </a:r>
            <a:r>
              <a:rPr lang="ru-RU" dirty="0" err="1"/>
              <a:t>першого</a:t>
            </a:r>
            <a:r>
              <a:rPr lang="ru-RU" dirty="0"/>
              <a:t> </a:t>
            </a:r>
            <a:r>
              <a:rPr lang="ru-RU" dirty="0" err="1"/>
              <a:t>українського</a:t>
            </a:r>
            <a:r>
              <a:rPr lang="ru-RU" dirty="0"/>
              <a:t> </a:t>
            </a:r>
            <a:r>
              <a:rPr lang="ru-RU" dirty="0" err="1"/>
              <a:t>трилеру</a:t>
            </a:r>
            <a:r>
              <a:rPr lang="ru-RU" dirty="0"/>
              <a:t> «Штольня» (продюсер та оператор </a:t>
            </a:r>
            <a:r>
              <a:rPr lang="ru-RU" dirty="0" err="1"/>
              <a:t>Олексій</a:t>
            </a:r>
            <a:r>
              <a:rPr lang="ru-RU" dirty="0"/>
              <a:t> Хорошко, </a:t>
            </a:r>
            <a:r>
              <a:rPr lang="ru-RU" dirty="0" err="1"/>
              <a:t>режисер</a:t>
            </a:r>
            <a:r>
              <a:rPr lang="ru-RU" dirty="0"/>
              <a:t> Любомир </a:t>
            </a:r>
            <a:r>
              <a:rPr lang="ru-RU" dirty="0" err="1"/>
              <a:t>Кобильчук</a:t>
            </a:r>
            <a:r>
              <a:rPr lang="ru-RU" dirty="0"/>
              <a:t>).</a:t>
            </a:r>
          </a:p>
        </p:txBody>
      </p:sp>
      <p:sp>
        <p:nvSpPr>
          <p:cNvPr id="26632" name="AutoShape 8" descr="9k="/>
          <p:cNvSpPr>
            <a:spLocks noChangeAspect="1" noChangeArrowheads="1"/>
          </p:cNvSpPr>
          <p:nvPr/>
        </p:nvSpPr>
        <p:spPr bwMode="auto">
          <a:xfrm>
            <a:off x="3233738" y="2571750"/>
            <a:ext cx="2676525" cy="17145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ru-RU"/>
          </a:p>
        </p:txBody>
      </p:sp>
      <p:pic>
        <p:nvPicPr>
          <p:cNvPr id="26633" name="Picture 9" descr="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500438"/>
            <a:ext cx="2447925" cy="1568450"/>
          </a:xfrm>
          <a:prstGeom prst="rect">
            <a:avLst/>
          </a:prstGeom>
          <a:noFill/>
          <a:extLst>
            <a:ext uri="{909E8E84-426E-40DD-AFC4-6F175D3DCCD1}">
              <a14:hiddenFill xmlns:a14="http://schemas.microsoft.com/office/drawing/2010/main">
                <a:solidFill>
                  <a:srgbClr val="FFFFFF"/>
                </a:solidFill>
              </a14:hiddenFill>
            </a:ext>
          </a:extLst>
        </p:spPr>
      </p:pic>
      <p:sp>
        <p:nvSpPr>
          <p:cNvPr id="26634" name="Rectangle 10"/>
          <p:cNvSpPr>
            <a:spLocks noChangeArrowheads="1"/>
          </p:cNvSpPr>
          <p:nvPr/>
        </p:nvSpPr>
        <p:spPr bwMode="auto">
          <a:xfrm>
            <a:off x="250825" y="5084763"/>
            <a:ext cx="14906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uk-UA" sz="1400"/>
              <a:t>Тарас Томенко</a:t>
            </a:r>
            <a:r>
              <a:rPr lang="uk-UA"/>
              <a:t> </a:t>
            </a:r>
          </a:p>
        </p:txBody>
      </p:sp>
      <p:sp>
        <p:nvSpPr>
          <p:cNvPr id="26636" name="AutoShape 12" descr="9k="/>
          <p:cNvSpPr>
            <a:spLocks noChangeAspect="1" noChangeArrowheads="1"/>
          </p:cNvSpPr>
          <p:nvPr/>
        </p:nvSpPr>
        <p:spPr bwMode="auto">
          <a:xfrm>
            <a:off x="3562350" y="2295525"/>
            <a:ext cx="2019300" cy="22669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ru-RU"/>
          </a:p>
        </p:txBody>
      </p:sp>
      <p:pic>
        <p:nvPicPr>
          <p:cNvPr id="26637" name="Picture 13"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4581525"/>
            <a:ext cx="2232025" cy="1484313"/>
          </a:xfrm>
          <a:prstGeom prst="rect">
            <a:avLst/>
          </a:prstGeom>
          <a:noFill/>
          <a:extLst>
            <a:ext uri="{909E8E84-426E-40DD-AFC4-6F175D3DCCD1}">
              <a14:hiddenFill xmlns:a14="http://schemas.microsoft.com/office/drawing/2010/main">
                <a:solidFill>
                  <a:srgbClr val="FFFFFF"/>
                </a:solidFill>
              </a14:hiddenFill>
            </a:ext>
          </a:extLst>
        </p:spPr>
      </p:pic>
      <p:sp>
        <p:nvSpPr>
          <p:cNvPr id="26638" name="Rectangle 14"/>
          <p:cNvSpPr>
            <a:spLocks noChangeArrowheads="1"/>
          </p:cNvSpPr>
          <p:nvPr/>
        </p:nvSpPr>
        <p:spPr bwMode="auto">
          <a:xfrm>
            <a:off x="2843213" y="6021388"/>
            <a:ext cx="1685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uk-UA" sz="1400"/>
              <a:t>Ігор Стрембіцький</a:t>
            </a:r>
          </a:p>
        </p:txBody>
      </p:sp>
      <p:pic>
        <p:nvPicPr>
          <p:cNvPr id="26640" name="Picture 16" descr="ANd9GcRQ0365_w92P6511is6ezHqAWSk8MUsjkchtBPAm08EOf7WhA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025" y="3500438"/>
            <a:ext cx="2016125" cy="1878012"/>
          </a:xfrm>
          <a:prstGeom prst="rect">
            <a:avLst/>
          </a:prstGeom>
          <a:noFill/>
          <a:extLst>
            <a:ext uri="{909E8E84-426E-40DD-AFC4-6F175D3DCCD1}">
              <a14:hiddenFill xmlns:a14="http://schemas.microsoft.com/office/drawing/2010/main">
                <a:solidFill>
                  <a:srgbClr val="FFFFFF"/>
                </a:solidFill>
              </a14:hiddenFill>
            </a:ext>
          </a:extLst>
        </p:spPr>
      </p:pic>
      <p:sp>
        <p:nvSpPr>
          <p:cNvPr id="26641" name="Rectangle 17"/>
          <p:cNvSpPr>
            <a:spLocks noChangeArrowheads="1"/>
          </p:cNvSpPr>
          <p:nvPr/>
        </p:nvSpPr>
        <p:spPr bwMode="auto">
          <a:xfrm>
            <a:off x="7019925" y="5373688"/>
            <a:ext cx="18621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uk-UA" sz="1400"/>
              <a:t>Любомир Кобильчук</a:t>
            </a:r>
          </a:p>
        </p:txBody>
      </p:sp>
      <p:sp>
        <p:nvSpPr>
          <p:cNvPr id="26643" name="AutoShape 19" descr="2Q=="/>
          <p:cNvSpPr>
            <a:spLocks noChangeAspect="1" noChangeArrowheads="1"/>
          </p:cNvSpPr>
          <p:nvPr/>
        </p:nvSpPr>
        <p:spPr bwMode="auto">
          <a:xfrm>
            <a:off x="3895725" y="2843213"/>
            <a:ext cx="1352550" cy="117157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ru-RU"/>
          </a:p>
        </p:txBody>
      </p:sp>
      <p:pic>
        <p:nvPicPr>
          <p:cNvPr id="26644" name="Picture 20" descr="inde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363" y="4159250"/>
            <a:ext cx="1871662" cy="1620838"/>
          </a:xfrm>
          <a:prstGeom prst="rect">
            <a:avLst/>
          </a:prstGeom>
          <a:noFill/>
          <a:extLst>
            <a:ext uri="{909E8E84-426E-40DD-AFC4-6F175D3DCCD1}">
              <a14:hiddenFill xmlns:a14="http://schemas.microsoft.com/office/drawing/2010/main">
                <a:solidFill>
                  <a:srgbClr val="FFFFFF"/>
                </a:solidFill>
              </a14:hiddenFill>
            </a:ext>
          </a:extLst>
        </p:spPr>
      </p:pic>
      <p:sp>
        <p:nvSpPr>
          <p:cNvPr id="26645" name="Rectangle 21"/>
          <p:cNvSpPr>
            <a:spLocks noChangeArrowheads="1"/>
          </p:cNvSpPr>
          <p:nvPr/>
        </p:nvSpPr>
        <p:spPr bwMode="auto">
          <a:xfrm>
            <a:off x="5148263" y="5734050"/>
            <a:ext cx="1612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uk-UA" sz="1400"/>
              <a:t>Олексій Хорошко</a:t>
            </a:r>
          </a:p>
        </p:txBody>
      </p:sp>
    </p:spTree>
  </p:cSld>
  <p:clrMapOvr>
    <a:masterClrMapping/>
  </p:clrMapOvr>
  <p:transition spd="slow">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4" name="Rectangle 4"/>
          <p:cNvSpPr>
            <a:spLocks noChangeArrowheads="1"/>
          </p:cNvSpPr>
          <p:nvPr/>
        </p:nvSpPr>
        <p:spPr bwMode="auto">
          <a:xfrm>
            <a:off x="323850" y="404813"/>
            <a:ext cx="8526463"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ru-RU" dirty="0"/>
              <a:t>В 2008 </a:t>
            </a:r>
            <a:r>
              <a:rPr lang="ru-RU" dirty="0" err="1"/>
              <a:t>році</a:t>
            </a:r>
            <a:r>
              <a:rPr lang="ru-RU" dirty="0"/>
              <a:t> </a:t>
            </a:r>
            <a:r>
              <a:rPr lang="ru-RU" dirty="0" err="1"/>
              <a:t>вийшов</a:t>
            </a:r>
            <a:r>
              <a:rPr lang="ru-RU" dirty="0"/>
              <a:t> </a:t>
            </a:r>
            <a:r>
              <a:rPr lang="ru-RU" dirty="0" err="1"/>
              <a:t>фільм</a:t>
            </a:r>
            <a:r>
              <a:rPr lang="ru-RU" dirty="0"/>
              <a:t> «</a:t>
            </a:r>
            <a:r>
              <a:rPr lang="ru-RU" dirty="0" err="1"/>
              <a:t>Ілюзія</a:t>
            </a:r>
            <a:r>
              <a:rPr lang="ru-RU" dirty="0"/>
              <a:t> страху», </a:t>
            </a:r>
            <a:r>
              <a:rPr lang="ru-RU" dirty="0" err="1"/>
              <a:t>українського</a:t>
            </a:r>
            <a:r>
              <a:rPr lang="ru-RU" dirty="0"/>
              <a:t> </a:t>
            </a:r>
            <a:r>
              <a:rPr lang="ru-RU" dirty="0" err="1"/>
              <a:t>кінорежисера</a:t>
            </a:r>
            <a:r>
              <a:rPr lang="ru-RU" dirty="0"/>
              <a:t> </a:t>
            </a:r>
            <a:r>
              <a:rPr lang="ru-RU" dirty="0" err="1"/>
              <a:t>Олександра</a:t>
            </a:r>
            <a:r>
              <a:rPr lang="ru-RU" dirty="0"/>
              <a:t> </a:t>
            </a:r>
            <a:r>
              <a:rPr lang="ru-RU" dirty="0" err="1"/>
              <a:t>Кірієнка</a:t>
            </a:r>
            <a:r>
              <a:rPr lang="ru-RU" dirty="0"/>
              <a:t>. </a:t>
            </a:r>
            <a:r>
              <a:rPr lang="ru-RU" dirty="0" err="1"/>
              <a:t>Фільм</a:t>
            </a:r>
            <a:r>
              <a:rPr lang="ru-RU" dirty="0"/>
              <a:t> </a:t>
            </a:r>
            <a:r>
              <a:rPr lang="ru-RU" dirty="0" err="1"/>
              <a:t>знятий</a:t>
            </a:r>
            <a:r>
              <a:rPr lang="ru-RU" dirty="0"/>
              <a:t> за мотивами </a:t>
            </a:r>
            <a:r>
              <a:rPr lang="ru-RU" dirty="0" err="1"/>
              <a:t>одноіменного</a:t>
            </a:r>
            <a:r>
              <a:rPr lang="ru-RU" dirty="0"/>
              <a:t> </a:t>
            </a:r>
            <a:r>
              <a:rPr lang="ru-RU" dirty="0" err="1"/>
              <a:t>твору</a:t>
            </a:r>
            <a:r>
              <a:rPr lang="ru-RU" dirty="0"/>
              <a:t> </a:t>
            </a:r>
            <a:r>
              <a:rPr lang="ru-RU" dirty="0" err="1"/>
              <a:t>Олександра</a:t>
            </a:r>
            <a:r>
              <a:rPr lang="ru-RU" dirty="0"/>
              <a:t> Турчинова. </a:t>
            </a:r>
            <a:r>
              <a:rPr lang="ru-RU" dirty="0" err="1"/>
              <a:t>Був</a:t>
            </a:r>
            <a:r>
              <a:rPr lang="ru-RU" dirty="0"/>
              <a:t> </a:t>
            </a:r>
            <a:r>
              <a:rPr lang="ru-RU" dirty="0" err="1"/>
              <a:t>висунутий</a:t>
            </a:r>
            <a:r>
              <a:rPr lang="ru-RU" dirty="0"/>
              <a:t> </a:t>
            </a:r>
            <a:r>
              <a:rPr lang="ru-RU" dirty="0" err="1"/>
              <a:t>від</a:t>
            </a:r>
            <a:r>
              <a:rPr lang="ru-RU" dirty="0"/>
              <a:t> </a:t>
            </a:r>
            <a:r>
              <a:rPr lang="ru-RU" dirty="0" err="1"/>
              <a:t>України</a:t>
            </a:r>
            <a:r>
              <a:rPr lang="ru-RU" dirty="0"/>
              <a:t> на </a:t>
            </a:r>
            <a:r>
              <a:rPr lang="ru-RU" dirty="0" err="1"/>
              <a:t>нагородження</a:t>
            </a:r>
            <a:r>
              <a:rPr lang="ru-RU" dirty="0"/>
              <a:t> </a:t>
            </a:r>
            <a:r>
              <a:rPr lang="ru-RU" dirty="0" err="1"/>
              <a:t>кінопремію</a:t>
            </a:r>
            <a:r>
              <a:rPr lang="ru-RU" dirty="0"/>
              <a:t> «Оскар». </a:t>
            </a:r>
          </a:p>
          <a:p>
            <a:pPr algn="ctr"/>
            <a:r>
              <a:rPr lang="ru-RU" dirty="0" err="1"/>
              <a:t>Серед</a:t>
            </a:r>
            <a:r>
              <a:rPr lang="ru-RU" dirty="0"/>
              <a:t> </a:t>
            </a:r>
            <a:r>
              <a:rPr lang="ru-RU" dirty="0" err="1"/>
              <a:t>фільмів</a:t>
            </a:r>
            <a:r>
              <a:rPr lang="ru-RU" dirty="0"/>
              <a:t> з </a:t>
            </a:r>
            <a:r>
              <a:rPr lang="ru-RU" dirty="0" err="1"/>
              <a:t>найбільшими</a:t>
            </a:r>
            <a:r>
              <a:rPr lang="ru-RU" dirty="0"/>
              <a:t> бюджетами </a:t>
            </a:r>
            <a:r>
              <a:rPr lang="ru-RU" dirty="0" err="1"/>
              <a:t>можна</a:t>
            </a:r>
            <a:r>
              <a:rPr lang="ru-RU" dirty="0"/>
              <a:t> </a:t>
            </a:r>
            <a:r>
              <a:rPr lang="ru-RU" dirty="0" err="1"/>
              <a:t>відзначити</a:t>
            </a:r>
            <a:r>
              <a:rPr lang="ru-RU" dirty="0"/>
              <a:t> «Сафо» ($1,95 млн), «</a:t>
            </a:r>
            <a:r>
              <a:rPr lang="ru-RU" dirty="0" err="1"/>
              <a:t>Двоє</a:t>
            </a:r>
            <a:r>
              <a:rPr lang="ru-RU" dirty="0"/>
              <a:t> і </a:t>
            </a:r>
            <a:r>
              <a:rPr lang="ru-RU" dirty="0" err="1"/>
              <a:t>війна</a:t>
            </a:r>
            <a:r>
              <a:rPr lang="ru-RU" dirty="0"/>
              <a:t>» ($2 млн) </a:t>
            </a:r>
          </a:p>
        </p:txBody>
      </p:sp>
      <p:sp>
        <p:nvSpPr>
          <p:cNvPr id="25606" name="AutoShape 6" descr="9k="/>
          <p:cNvSpPr>
            <a:spLocks noChangeAspect="1" noChangeArrowheads="1"/>
          </p:cNvSpPr>
          <p:nvPr/>
        </p:nvSpPr>
        <p:spPr bwMode="auto">
          <a:xfrm>
            <a:off x="4095750" y="2819400"/>
            <a:ext cx="952500" cy="12192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ru-RU"/>
          </a:p>
        </p:txBody>
      </p:sp>
      <p:pic>
        <p:nvPicPr>
          <p:cNvPr id="25608" name="Picture 8" descr="middle_photo_3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872331"/>
            <a:ext cx="1281113" cy="1655763"/>
          </a:xfrm>
          <a:prstGeom prst="rect">
            <a:avLst/>
          </a:prstGeom>
          <a:noFill/>
          <a:extLst>
            <a:ext uri="{909E8E84-426E-40DD-AFC4-6F175D3DCCD1}">
              <a14:hiddenFill xmlns:a14="http://schemas.microsoft.com/office/drawing/2010/main">
                <a:solidFill>
                  <a:srgbClr val="FFFFFF"/>
                </a:solidFill>
              </a14:hiddenFill>
            </a:ext>
          </a:extLst>
        </p:spPr>
      </p:pic>
      <p:pic>
        <p:nvPicPr>
          <p:cNvPr id="25610" name="Picture 10" descr="ANd9GcSrro-v7CUXhkZ4xT52wdAkXIucc4jAogAhs0rgR5vm9RfFzrq9V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2893218"/>
            <a:ext cx="2157413" cy="2879725"/>
          </a:xfrm>
          <a:prstGeom prst="rect">
            <a:avLst/>
          </a:prstGeom>
          <a:noFill/>
          <a:extLst>
            <a:ext uri="{909E8E84-426E-40DD-AFC4-6F175D3DCCD1}">
              <a14:hiddenFill xmlns:a14="http://schemas.microsoft.com/office/drawing/2010/main">
                <a:solidFill>
                  <a:srgbClr val="FFFFFF"/>
                </a:solidFill>
              </a14:hiddenFill>
            </a:ext>
          </a:extLst>
        </p:spPr>
      </p:pic>
      <p:sp>
        <p:nvSpPr>
          <p:cNvPr id="25611" name="Rectangle 11"/>
          <p:cNvSpPr>
            <a:spLocks noChangeArrowheads="1"/>
          </p:cNvSpPr>
          <p:nvPr/>
        </p:nvSpPr>
        <p:spPr bwMode="auto">
          <a:xfrm>
            <a:off x="135731" y="4653136"/>
            <a:ext cx="208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uk-UA" sz="1400" dirty="0"/>
              <a:t>Олександр </a:t>
            </a:r>
            <a:r>
              <a:rPr lang="uk-UA" sz="1400" dirty="0" err="1"/>
              <a:t>Кірієнко</a:t>
            </a:r>
            <a:r>
              <a:rPr lang="uk-UA" sz="1400" dirty="0"/>
              <a:t>.</a:t>
            </a:r>
            <a:r>
              <a:rPr lang="uk-UA" dirty="0"/>
              <a:t> </a:t>
            </a:r>
          </a:p>
        </p:txBody>
      </p:sp>
      <p:pic>
        <p:nvPicPr>
          <p:cNvPr id="25613" name="Picture 13" descr="ANd9GcTZQYKU-8VjUxKRJrlvoqdh9BxU_u-qWssgj10Lha9rNAB6Lf_oO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492375"/>
            <a:ext cx="2801938" cy="4032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372146" y="2204864"/>
            <a:ext cx="4248472" cy="2163020"/>
          </a:xfrm>
        </p:spPr>
        <p:txBody>
          <a:bodyPr anchor="t">
            <a:noAutofit/>
          </a:bodyPr>
          <a:lstStyle/>
          <a:p>
            <a:pPr marL="0" indent="0" algn="ctr">
              <a:buNone/>
            </a:pPr>
            <a:r>
              <a:rPr lang="uk-UA" sz="4000" dirty="0" smtClean="0">
                <a:solidFill>
                  <a:schemeClr val="tx1"/>
                </a:solidFill>
              </a:rPr>
              <a:t>Хто зображений на малюнку ?</a:t>
            </a:r>
            <a:endParaRPr lang="ru-RU" sz="4000" dirty="0">
              <a:solidFill>
                <a:schemeClr val="tx1"/>
              </a:solidFill>
            </a:endParaRPr>
          </a:p>
        </p:txBody>
      </p:sp>
      <p:pic>
        <p:nvPicPr>
          <p:cNvPr id="51203" name="Picture 3">
            <a:hlinkClick r:id="rId2" action="ppaction://hlinksldjump"/>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4697" b="4697"/>
          <a:stretch>
            <a:fillRect/>
          </a:stretch>
        </p:blipFill>
        <p:spPr bwMode="auto">
          <a:xfrm>
            <a:off x="4355976" y="404664"/>
            <a:ext cx="448932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1331640" y="404664"/>
            <a:ext cx="2329484" cy="646331"/>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marL="0" indent="0">
              <a:buNone/>
            </a:pPr>
            <a:r>
              <a:rPr lang="uk-UA" sz="3600" dirty="0" smtClean="0"/>
              <a:t>Питання 1</a:t>
            </a:r>
            <a:endParaRPr lang="uk-UA" sz="3600" dirty="0" smtClean="0"/>
          </a:p>
        </p:txBody>
      </p:sp>
      <p:sp>
        <p:nvSpPr>
          <p:cNvPr id="7" name="Заголовок 6"/>
          <p:cNvSpPr>
            <a:spLocks noGrp="1"/>
          </p:cNvSpPr>
          <p:nvPr>
            <p:ph type="title"/>
          </p:nvPr>
        </p:nvSpPr>
        <p:spPr/>
        <p:txBody>
          <a:bodyPr/>
          <a:lstStyle/>
          <a:p>
            <a:endParaRPr lang="ru-RU" dirty="0"/>
          </a:p>
        </p:txBody>
      </p:sp>
    </p:spTree>
    <p:extLst>
      <p:ext uri="{BB962C8B-B14F-4D97-AF65-F5344CB8AC3E}">
        <p14:creationId xmlns:p14="http://schemas.microsoft.com/office/powerpoint/2010/main" val="1587533477"/>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83568" y="548680"/>
            <a:ext cx="7316293" cy="4047314"/>
          </a:xfrm>
        </p:spPr>
        <p:txBody>
          <a:bodyPr/>
          <a:lstStyle/>
          <a:p>
            <a:pPr marL="0" indent="0" algn="ctr">
              <a:buNone/>
            </a:pPr>
            <a:r>
              <a:rPr lang="ru-RU" sz="3600" i="1" dirty="0">
                <a:solidFill>
                  <a:schemeClr val="tx1"/>
                </a:solidFill>
                <a:effectLst/>
                <a:latin typeface="+mn-lt"/>
              </a:rPr>
              <a:t>На </a:t>
            </a:r>
            <a:r>
              <a:rPr lang="ru-RU" sz="3600" i="1" dirty="0" err="1">
                <a:solidFill>
                  <a:schemeClr val="tx1"/>
                </a:solidFill>
                <a:effectLst/>
                <a:latin typeface="+mn-lt"/>
              </a:rPr>
              <a:t>малюнку</a:t>
            </a:r>
            <a:r>
              <a:rPr lang="ru-RU" sz="3600" i="1" dirty="0">
                <a:solidFill>
                  <a:schemeClr val="tx1"/>
                </a:solidFill>
                <a:effectLst/>
                <a:latin typeface="+mn-lt"/>
              </a:rPr>
              <a:t> </a:t>
            </a:r>
            <a:r>
              <a:rPr lang="ru-RU" sz="3600" i="1" dirty="0" err="1">
                <a:solidFill>
                  <a:schemeClr val="tx1"/>
                </a:solidFill>
                <a:effectLst/>
                <a:latin typeface="+mn-lt"/>
              </a:rPr>
              <a:t>зображений</a:t>
            </a:r>
            <a:r>
              <a:rPr lang="ru-RU" sz="3600" i="1" dirty="0">
                <a:solidFill>
                  <a:schemeClr val="tx1"/>
                </a:solidFill>
                <a:effectLst/>
                <a:latin typeface="+mn-lt"/>
              </a:rPr>
              <a:t> </a:t>
            </a:r>
            <a:br>
              <a:rPr lang="ru-RU" sz="3600" i="1" dirty="0">
                <a:solidFill>
                  <a:schemeClr val="tx1"/>
                </a:solidFill>
                <a:effectLst/>
                <a:latin typeface="+mn-lt"/>
              </a:rPr>
            </a:br>
            <a:r>
              <a:rPr lang="ru-RU" sz="3600" i="1" dirty="0" err="1">
                <a:solidFill>
                  <a:schemeClr val="tx1"/>
                </a:solidFill>
                <a:effectLst/>
                <a:latin typeface="+mn-lt"/>
              </a:rPr>
              <a:t>Йосип</a:t>
            </a:r>
            <a:r>
              <a:rPr lang="ru-RU" sz="3600" i="1" dirty="0">
                <a:solidFill>
                  <a:schemeClr val="tx1"/>
                </a:solidFill>
                <a:effectLst/>
                <a:latin typeface="+mn-lt"/>
              </a:rPr>
              <a:t> Тимченко , </a:t>
            </a:r>
            <a:r>
              <a:rPr lang="ru-RU" sz="3600" i="1" dirty="0" err="1">
                <a:solidFill>
                  <a:schemeClr val="tx1"/>
                </a:solidFill>
                <a:effectLst/>
                <a:latin typeface="+mn-lt"/>
              </a:rPr>
              <a:t>український</a:t>
            </a:r>
            <a:r>
              <a:rPr lang="ru-RU" sz="3600" i="1" dirty="0">
                <a:solidFill>
                  <a:schemeClr val="tx1"/>
                </a:solidFill>
                <a:effectLst/>
                <a:latin typeface="+mn-lt"/>
              </a:rPr>
              <a:t> </a:t>
            </a:r>
            <a:r>
              <a:rPr lang="ru-RU" sz="3600" i="1" dirty="0" err="1">
                <a:solidFill>
                  <a:schemeClr val="tx1"/>
                </a:solidFill>
                <a:effectLst/>
                <a:latin typeface="+mn-lt"/>
              </a:rPr>
              <a:t>механік-винахідник</a:t>
            </a:r>
            <a:r>
              <a:rPr lang="ru-RU" sz="3600" i="1" dirty="0">
                <a:solidFill>
                  <a:schemeClr val="tx1"/>
                </a:solidFill>
                <a:effectLst/>
                <a:latin typeface="+mn-lt"/>
              </a:rPr>
              <a:t>, </a:t>
            </a:r>
            <a:r>
              <a:rPr lang="ru-RU" sz="3600" i="1" dirty="0" err="1">
                <a:solidFill>
                  <a:schemeClr val="tx1"/>
                </a:solidFill>
                <a:effectLst/>
                <a:latin typeface="+mn-lt"/>
              </a:rPr>
              <a:t>фактично</a:t>
            </a:r>
            <a:r>
              <a:rPr lang="ru-RU" sz="3600" i="1" dirty="0">
                <a:solidFill>
                  <a:schemeClr val="tx1"/>
                </a:solidFill>
                <a:effectLst/>
                <a:latin typeface="+mn-lt"/>
              </a:rPr>
              <a:t> — </a:t>
            </a:r>
            <a:r>
              <a:rPr lang="ru-RU" sz="3600" i="1" dirty="0" err="1">
                <a:solidFill>
                  <a:schemeClr val="tx1"/>
                </a:solidFill>
                <a:effectLst/>
                <a:latin typeface="+mn-lt"/>
              </a:rPr>
              <a:t>першовідкривач</a:t>
            </a:r>
            <a:r>
              <a:rPr lang="ru-RU" sz="3600" i="1" dirty="0">
                <a:solidFill>
                  <a:schemeClr val="tx1"/>
                </a:solidFill>
                <a:effectLst/>
                <a:latin typeface="+mn-lt"/>
              </a:rPr>
              <a:t> </a:t>
            </a:r>
            <a:r>
              <a:rPr lang="ru-RU" sz="3600" i="1" dirty="0" err="1">
                <a:solidFill>
                  <a:schemeClr val="tx1"/>
                </a:solidFill>
                <a:effectLst/>
                <a:latin typeface="+mn-lt"/>
              </a:rPr>
              <a:t>кіно</a:t>
            </a:r>
            <a:r>
              <a:rPr lang="ru-RU" sz="3600" i="1" dirty="0">
                <a:solidFill>
                  <a:schemeClr val="tx1"/>
                </a:solidFill>
                <a:effectLst/>
                <a:latin typeface="+mn-lt"/>
              </a:rPr>
              <a:t>.</a:t>
            </a:r>
            <a:br>
              <a:rPr lang="ru-RU" sz="3600" i="1" dirty="0">
                <a:solidFill>
                  <a:schemeClr val="tx1"/>
                </a:solidFill>
                <a:effectLst/>
                <a:latin typeface="+mn-lt"/>
              </a:rPr>
            </a:br>
            <a:r>
              <a:rPr lang="ru-RU" sz="3600" i="1" dirty="0" smtClean="0">
                <a:effectLst/>
              </a:rPr>
              <a:t> </a:t>
            </a:r>
            <a:endParaRPr lang="ru-RU" sz="3600" i="1" dirty="0">
              <a:effectLst/>
            </a:endParaRPr>
          </a:p>
        </p:txBody>
      </p:sp>
      <p:sp>
        <p:nvSpPr>
          <p:cNvPr id="7" name="Стрелка вправо 6"/>
          <p:cNvSpPr/>
          <p:nvPr/>
        </p:nvSpPr>
        <p:spPr>
          <a:xfrm>
            <a:off x="7164288" y="5805264"/>
            <a:ext cx="1750931" cy="908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96952422"/>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Прямоугольник 1"/>
          <p:cNvSpPr/>
          <p:nvPr/>
        </p:nvSpPr>
        <p:spPr>
          <a:xfrm>
            <a:off x="4283968" y="410758"/>
            <a:ext cx="4608512" cy="6001643"/>
          </a:xfrm>
          <a:prstGeom prst="rect">
            <a:avLst/>
          </a:prstGeom>
        </p:spPr>
        <p:txBody>
          <a:bodyPr wrap="square">
            <a:spAutoFit/>
          </a:bodyPr>
          <a:lstStyle/>
          <a:p>
            <a:r>
              <a:rPr lang="ru-RU" sz="2400" dirty="0" smtClean="0"/>
              <a:t>У </a:t>
            </a:r>
            <a:r>
              <a:rPr lang="ru-RU" sz="2400" dirty="0" err="1" smtClean="0"/>
              <a:t>вересні</a:t>
            </a:r>
            <a:r>
              <a:rPr lang="ru-RU" sz="2400" dirty="0" smtClean="0"/>
              <a:t> 1896 року в </a:t>
            </a:r>
            <a:r>
              <a:rPr lang="ru-RU" sz="2400" dirty="0" err="1" smtClean="0"/>
              <a:t>Харкові</a:t>
            </a:r>
            <a:r>
              <a:rPr lang="ru-RU" sz="2400" dirty="0" smtClean="0"/>
              <a:t> фотограф Альфред </a:t>
            </a:r>
            <a:r>
              <a:rPr lang="ru-RU" sz="2400" dirty="0" err="1" smtClean="0"/>
              <a:t>Федецький</a:t>
            </a:r>
            <a:r>
              <a:rPr lang="ru-RU" sz="2400" dirty="0" smtClean="0"/>
              <a:t> </a:t>
            </a:r>
            <a:r>
              <a:rPr lang="ru-RU" sz="2400" dirty="0" err="1" smtClean="0"/>
              <a:t>зняв</a:t>
            </a:r>
            <a:r>
              <a:rPr lang="ru-RU" sz="2400" dirty="0" smtClean="0"/>
              <a:t> </a:t>
            </a:r>
            <a:r>
              <a:rPr lang="ru-RU" sz="2400" dirty="0" err="1" smtClean="0"/>
              <a:t>кілька</a:t>
            </a:r>
            <a:r>
              <a:rPr lang="ru-RU" sz="2400" dirty="0" smtClean="0"/>
              <a:t> </a:t>
            </a:r>
            <a:r>
              <a:rPr lang="ru-RU" sz="2400" dirty="0" err="1" smtClean="0"/>
              <a:t>хронікальних</a:t>
            </a:r>
            <a:r>
              <a:rPr lang="ru-RU" sz="2400" dirty="0" smtClean="0"/>
              <a:t> </a:t>
            </a:r>
            <a:r>
              <a:rPr lang="ru-RU" sz="2400" dirty="0" err="1" smtClean="0"/>
              <a:t>сюжетів</a:t>
            </a:r>
            <a:r>
              <a:rPr lang="ru-RU" sz="2400" dirty="0" smtClean="0"/>
              <a:t>. А </a:t>
            </a:r>
            <a:r>
              <a:rPr lang="ru-RU" sz="2400" dirty="0" err="1" smtClean="0"/>
              <a:t>вже</a:t>
            </a:r>
            <a:r>
              <a:rPr lang="ru-RU" sz="2400" dirty="0" smtClean="0"/>
              <a:t> в </a:t>
            </a:r>
            <a:r>
              <a:rPr lang="ru-RU" sz="2400" dirty="0" err="1" smtClean="0"/>
              <a:t>грудні</a:t>
            </a:r>
            <a:r>
              <a:rPr lang="ru-RU" sz="2400" dirty="0" smtClean="0"/>
              <a:t> — </a:t>
            </a:r>
            <a:r>
              <a:rPr lang="ru-RU" sz="2400" dirty="0" err="1" smtClean="0"/>
              <a:t>майже</a:t>
            </a:r>
            <a:r>
              <a:rPr lang="ru-RU" sz="2400" dirty="0" smtClean="0"/>
              <a:t> </a:t>
            </a:r>
            <a:r>
              <a:rPr lang="ru-RU" sz="2400" dirty="0" err="1" smtClean="0"/>
              <a:t>рік</a:t>
            </a:r>
            <a:r>
              <a:rPr lang="ru-RU" sz="2400" dirty="0" smtClean="0"/>
              <a:t> у </a:t>
            </a:r>
            <a:r>
              <a:rPr lang="ru-RU" sz="2400" dirty="0" err="1" smtClean="0"/>
              <a:t>рік</a:t>
            </a:r>
            <a:r>
              <a:rPr lang="ru-RU" sz="2400" dirty="0" smtClean="0"/>
              <a:t> з першим </a:t>
            </a:r>
            <a:r>
              <a:rPr lang="ru-RU" sz="2400" dirty="0" err="1" smtClean="0"/>
              <a:t>публічним</a:t>
            </a:r>
            <a:r>
              <a:rPr lang="ru-RU" sz="2400" dirty="0" smtClean="0"/>
              <a:t> </a:t>
            </a:r>
            <a:r>
              <a:rPr lang="ru-RU" sz="2400" dirty="0" err="1" smtClean="0"/>
              <a:t>кіносеансом</a:t>
            </a:r>
            <a:r>
              <a:rPr lang="ru-RU" sz="2400" dirty="0" smtClean="0"/>
              <a:t> у </a:t>
            </a:r>
            <a:r>
              <a:rPr lang="ru-RU" sz="2400" dirty="0" err="1" smtClean="0"/>
              <a:t>Парижі</a:t>
            </a:r>
            <a:r>
              <a:rPr lang="ru-RU" sz="2400" dirty="0" smtClean="0"/>
              <a:t> — Альфред </a:t>
            </a:r>
            <a:r>
              <a:rPr lang="ru-RU" sz="2400" dirty="0" err="1" smtClean="0"/>
              <a:t>Федецький</a:t>
            </a:r>
            <a:r>
              <a:rPr lang="ru-RU" sz="2400" dirty="0" smtClean="0"/>
              <a:t> </a:t>
            </a:r>
            <a:r>
              <a:rPr lang="ru-RU" sz="2400" dirty="0" err="1" smtClean="0"/>
              <a:t>влаштував</a:t>
            </a:r>
            <a:r>
              <a:rPr lang="ru-RU" sz="2400" dirty="0" smtClean="0"/>
              <a:t> </a:t>
            </a:r>
            <a:r>
              <a:rPr lang="ru-RU" sz="2400" dirty="0" err="1" smtClean="0"/>
              <a:t>кіносеанс</a:t>
            </a:r>
            <a:r>
              <a:rPr lang="ru-RU" sz="2400" dirty="0" smtClean="0"/>
              <a:t> у  </a:t>
            </a:r>
            <a:r>
              <a:rPr lang="ru-RU" sz="2400" dirty="0" err="1" smtClean="0"/>
              <a:t>Харківському</a:t>
            </a:r>
            <a:r>
              <a:rPr lang="ru-RU" sz="2400" dirty="0" smtClean="0"/>
              <a:t> оперному </a:t>
            </a:r>
            <a:r>
              <a:rPr lang="ru-RU" sz="2400" dirty="0" err="1" smtClean="0"/>
              <a:t>театрі</a:t>
            </a:r>
            <a:r>
              <a:rPr lang="ru-RU" sz="2400" dirty="0" smtClean="0"/>
              <a:t>. У </a:t>
            </a:r>
            <a:r>
              <a:rPr lang="ru-RU" sz="2400" dirty="0" err="1" smtClean="0"/>
              <a:t>Львові</a:t>
            </a:r>
            <a:r>
              <a:rPr lang="ru-RU" sz="2400" dirty="0" smtClean="0"/>
              <a:t> 13 </a:t>
            </a:r>
            <a:r>
              <a:rPr lang="ru-RU" sz="2400" dirty="0" err="1" smtClean="0"/>
              <a:t>вересня</a:t>
            </a:r>
            <a:r>
              <a:rPr lang="ru-RU" sz="2400" dirty="0" smtClean="0"/>
              <a:t> 1896 </a:t>
            </a:r>
            <a:r>
              <a:rPr lang="ru-RU" sz="2400" dirty="0" err="1" smtClean="0"/>
              <a:t>розпочались</a:t>
            </a:r>
            <a:r>
              <a:rPr lang="ru-RU" sz="2400" dirty="0" smtClean="0"/>
              <a:t> </a:t>
            </a:r>
            <a:r>
              <a:rPr lang="ru-RU" sz="2400" dirty="0" err="1" smtClean="0"/>
              <a:t>регулярні</a:t>
            </a:r>
            <a:r>
              <a:rPr lang="ru-RU" sz="2400" dirty="0" smtClean="0"/>
              <a:t> </a:t>
            </a:r>
            <a:r>
              <a:rPr lang="ru-RU" sz="2400" dirty="0" err="1" smtClean="0"/>
              <a:t>кіносеанси</a:t>
            </a:r>
            <a:r>
              <a:rPr lang="ru-RU" sz="2400" dirty="0" smtClean="0"/>
              <a:t> </a:t>
            </a:r>
            <a:r>
              <a:rPr lang="ru-RU" sz="2400" dirty="0" err="1" smtClean="0"/>
              <a:t>французьких</a:t>
            </a:r>
            <a:r>
              <a:rPr lang="ru-RU" sz="2400" dirty="0" smtClean="0"/>
              <a:t> </a:t>
            </a:r>
            <a:r>
              <a:rPr lang="ru-RU" sz="2400" dirty="0" err="1" smtClean="0"/>
              <a:t>фільмів</a:t>
            </a:r>
            <a:r>
              <a:rPr lang="ru-RU" sz="2400" dirty="0" smtClean="0"/>
              <a:t> у </a:t>
            </a:r>
            <a:r>
              <a:rPr lang="ru-RU" sz="2400" dirty="0" err="1" smtClean="0"/>
              <a:t>Пасажі</a:t>
            </a:r>
            <a:r>
              <a:rPr lang="ru-RU" sz="2400" dirty="0" smtClean="0"/>
              <a:t> </a:t>
            </a:r>
            <a:r>
              <a:rPr lang="ru-RU" sz="2400" dirty="0" err="1" smtClean="0"/>
              <a:t>Гаусмана</a:t>
            </a:r>
            <a:r>
              <a:rPr lang="ru-RU" sz="2400" dirty="0" smtClean="0"/>
              <a:t> (</a:t>
            </a:r>
            <a:r>
              <a:rPr lang="ru-RU" sz="2400" dirty="0" err="1" smtClean="0"/>
              <a:t>проїзд</a:t>
            </a:r>
            <a:r>
              <a:rPr lang="ru-RU" sz="2400" dirty="0" smtClean="0"/>
              <a:t> Крива Липа), </a:t>
            </a:r>
            <a:r>
              <a:rPr lang="ru-RU" sz="2400" dirty="0" err="1" smtClean="0"/>
              <a:t>що</a:t>
            </a:r>
            <a:r>
              <a:rPr lang="ru-RU" sz="2400" dirty="0" smtClean="0"/>
              <a:t> </a:t>
            </a:r>
            <a:r>
              <a:rPr lang="ru-RU" sz="2400" dirty="0" err="1" smtClean="0"/>
              <a:t>тривали</a:t>
            </a:r>
            <a:r>
              <a:rPr lang="ru-RU" sz="2400" dirty="0" smtClean="0"/>
              <a:t> </a:t>
            </a:r>
            <a:r>
              <a:rPr lang="ru-RU" sz="2400" dirty="0" err="1" smtClean="0"/>
              <a:t>декілька</a:t>
            </a:r>
            <a:r>
              <a:rPr lang="ru-RU" sz="2400" dirty="0" smtClean="0"/>
              <a:t> </a:t>
            </a:r>
            <a:r>
              <a:rPr lang="ru-RU" sz="2400" dirty="0" err="1" smtClean="0"/>
              <a:t>днів</a:t>
            </a:r>
            <a:r>
              <a:rPr lang="ru-RU" sz="2400" dirty="0" smtClean="0"/>
              <a:t>.</a:t>
            </a:r>
            <a:endParaRPr lang="ru-RU" sz="2400" dirty="0"/>
          </a:p>
        </p:txBody>
      </p:sp>
      <p:pic>
        <p:nvPicPr>
          <p:cNvPr id="308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32" y="548680"/>
            <a:ext cx="3662476"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3" name="Прямоугольник 2"/>
          <p:cNvSpPr/>
          <p:nvPr/>
        </p:nvSpPr>
        <p:spPr>
          <a:xfrm>
            <a:off x="107504" y="4941168"/>
            <a:ext cx="3862104" cy="1200329"/>
          </a:xfrm>
          <a:prstGeom prst="rect">
            <a:avLst/>
          </a:prstGeom>
        </p:spPr>
        <p:txBody>
          <a:bodyPr wrap="square">
            <a:spAutoFit/>
          </a:bodyPr>
          <a:lstStyle/>
          <a:p>
            <a:pPr algn="ctr"/>
            <a:r>
              <a:rPr lang="ru-RU" dirty="0" err="1" smtClean="0"/>
              <a:t>Альфре́д</a:t>
            </a:r>
            <a:r>
              <a:rPr lang="ru-RU" dirty="0" smtClean="0"/>
              <a:t>  </a:t>
            </a:r>
            <a:r>
              <a:rPr lang="ru-RU" dirty="0" err="1" smtClean="0"/>
              <a:t>Феде́цький</a:t>
            </a:r>
            <a:r>
              <a:rPr lang="ru-RU" dirty="0" smtClean="0"/>
              <a:t> перший </a:t>
            </a:r>
            <a:r>
              <a:rPr lang="ru-RU" dirty="0" err="1" smtClean="0"/>
              <a:t>український</a:t>
            </a:r>
            <a:r>
              <a:rPr lang="ru-RU" dirty="0" smtClean="0"/>
              <a:t> оператор </a:t>
            </a:r>
            <a:r>
              <a:rPr lang="ru-RU" dirty="0" err="1" smtClean="0"/>
              <a:t>хронікально-документальних</a:t>
            </a:r>
            <a:r>
              <a:rPr lang="ru-RU" dirty="0" smtClean="0"/>
              <a:t> </a:t>
            </a:r>
            <a:r>
              <a:rPr lang="ru-RU" dirty="0" err="1" smtClean="0"/>
              <a:t>фільмів</a:t>
            </a:r>
            <a:r>
              <a:rPr lang="ru-RU" dirty="0" smtClean="0"/>
              <a:t>.</a:t>
            </a:r>
            <a:endParaRPr lang="ru-RU" dirty="0"/>
          </a:p>
        </p:txBody>
      </p:sp>
    </p:spTree>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descr="image001"/>
          <p:cNvPicPr>
            <a:picLocks noChangeAspect="1" noChangeArrowheads="1"/>
          </p:cNvPicPr>
          <p:nvPr/>
        </p:nvPicPr>
        <p:blipFill rotWithShape="1">
          <a:blip r:embed="rId2">
            <a:extLst>
              <a:ext uri="{28A0092B-C50C-407E-A947-70E740481C1C}">
                <a14:useLocalDpi xmlns:a14="http://schemas.microsoft.com/office/drawing/2010/main" val="0"/>
              </a:ext>
            </a:extLst>
          </a:blip>
          <a:srcRect l="5155" t="10380" r="7045" b="11299"/>
          <a:stretch/>
        </p:blipFill>
        <p:spPr bwMode="auto">
          <a:xfrm>
            <a:off x="395536" y="4142798"/>
            <a:ext cx="3888432" cy="2300165"/>
          </a:xfrm>
          <a:prstGeom prst="rect">
            <a:avLst/>
          </a:prstGeom>
          <a:noFill/>
          <a:extLst>
            <a:ext uri="{909E8E84-426E-40DD-AFC4-6F175D3DCCD1}">
              <a14:hiddenFill xmlns:a14="http://schemas.microsoft.com/office/drawing/2010/main">
                <a:solidFill>
                  <a:srgbClr val="FFFFFF"/>
                </a:solidFill>
              </a14:hiddenFill>
            </a:ext>
          </a:extLst>
        </p:spPr>
      </p:pic>
      <p:sp>
        <p:nvSpPr>
          <p:cNvPr id="5130" name="Rectangle 10"/>
          <p:cNvSpPr>
            <a:spLocks noChangeArrowheads="1"/>
          </p:cNvSpPr>
          <p:nvPr/>
        </p:nvSpPr>
        <p:spPr bwMode="auto">
          <a:xfrm>
            <a:off x="179387" y="6387511"/>
            <a:ext cx="46148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uk-UA" sz="1400" dirty="0"/>
              <a:t>Меморіальна дошка Д.</a:t>
            </a:r>
            <a:r>
              <a:rPr lang="uk-UA" sz="1400" dirty="0" err="1"/>
              <a:t>Сахненку</a:t>
            </a:r>
            <a:r>
              <a:rPr lang="uk-UA" sz="1400" dirty="0"/>
              <a:t> у  Дніпропетровську</a:t>
            </a:r>
            <a:r>
              <a:rPr lang="ru-RU" dirty="0"/>
              <a:t> </a:t>
            </a:r>
          </a:p>
        </p:txBody>
      </p:sp>
      <p:pic>
        <p:nvPicPr>
          <p:cNvPr id="5132" name="Picture 12" descr="ANd9GcTd_IxXxzMqbq-SYZ2QPCh_Y6Iq9FBy2A_aeteGA6mQW4-B1TzC_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019650"/>
            <a:ext cx="1592213" cy="2423313"/>
          </a:xfrm>
          <a:prstGeom prst="rect">
            <a:avLst/>
          </a:prstGeom>
          <a:noFill/>
          <a:extLst>
            <a:ext uri="{909E8E84-426E-40DD-AFC4-6F175D3DCCD1}">
              <a14:hiddenFill xmlns:a14="http://schemas.microsoft.com/office/drawing/2010/main">
                <a:solidFill>
                  <a:srgbClr val="FFFFFF"/>
                </a:solidFill>
              </a14:hiddenFill>
            </a:ext>
          </a:extLst>
        </p:spPr>
      </p:pic>
      <p:sp>
        <p:nvSpPr>
          <p:cNvPr id="5133" name="Rectangle 13"/>
          <p:cNvSpPr>
            <a:spLocks noChangeArrowheads="1"/>
          </p:cNvSpPr>
          <p:nvPr/>
        </p:nvSpPr>
        <p:spPr bwMode="auto">
          <a:xfrm>
            <a:off x="5522713" y="6449423"/>
            <a:ext cx="1851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uk-UA" sz="1400" dirty="0"/>
              <a:t>Марія Заньковецька</a:t>
            </a:r>
          </a:p>
        </p:txBody>
      </p:sp>
      <p:sp>
        <p:nvSpPr>
          <p:cNvPr id="2" name="Прямоугольник 1"/>
          <p:cNvSpPr/>
          <p:nvPr/>
        </p:nvSpPr>
        <p:spPr>
          <a:xfrm>
            <a:off x="179387" y="897393"/>
            <a:ext cx="8475637" cy="3016210"/>
          </a:xfrm>
          <a:prstGeom prst="rect">
            <a:avLst/>
          </a:prstGeom>
        </p:spPr>
        <p:txBody>
          <a:bodyPr wrap="square">
            <a:spAutoFit/>
          </a:bodyPr>
          <a:lstStyle/>
          <a:p>
            <a:pPr algn="ctr"/>
            <a:r>
              <a:rPr lang="ru-RU" sz="1900" dirty="0" smtClean="0"/>
              <a:t>Перший </a:t>
            </a:r>
            <a:r>
              <a:rPr lang="ru-RU" sz="1900" dirty="0" err="1" smtClean="0"/>
              <a:t>український</a:t>
            </a:r>
            <a:r>
              <a:rPr lang="ru-RU" sz="1900" dirty="0" smtClean="0"/>
              <a:t> </a:t>
            </a:r>
            <a:r>
              <a:rPr lang="ru-RU" sz="1900" dirty="0" err="1" smtClean="0"/>
              <a:t>фільм</a:t>
            </a:r>
            <a:r>
              <a:rPr lang="ru-RU" sz="1900" dirty="0" smtClean="0"/>
              <a:t> — «</a:t>
            </a:r>
            <a:r>
              <a:rPr lang="ru-RU" sz="1900" dirty="0" err="1" smtClean="0"/>
              <a:t>Запорізька</a:t>
            </a:r>
            <a:r>
              <a:rPr lang="ru-RU" sz="1900" dirty="0" smtClean="0"/>
              <a:t> </a:t>
            </a:r>
            <a:r>
              <a:rPr lang="ru-RU" sz="1900" dirty="0" err="1" smtClean="0"/>
              <a:t>Січ</a:t>
            </a:r>
            <a:r>
              <a:rPr lang="ru-RU" sz="1900" dirty="0" smtClean="0"/>
              <a:t>», </a:t>
            </a:r>
            <a:r>
              <a:rPr lang="ru-RU" sz="1900" dirty="0" err="1" smtClean="0"/>
              <a:t>зняв</a:t>
            </a:r>
            <a:r>
              <a:rPr lang="ru-RU" sz="1900" dirty="0" smtClean="0"/>
              <a:t> в 1911 Данило </a:t>
            </a:r>
            <a:r>
              <a:rPr lang="ru-RU" sz="1900" dirty="0" err="1" smtClean="0"/>
              <a:t>Сахненко</a:t>
            </a:r>
            <a:r>
              <a:rPr lang="ru-RU" sz="1900" dirty="0" smtClean="0"/>
              <a:t> в </a:t>
            </a:r>
            <a:r>
              <a:rPr lang="ru-RU" sz="1900" dirty="0" err="1" smtClean="0"/>
              <a:t>Катеринославі</a:t>
            </a:r>
            <a:r>
              <a:rPr lang="ru-RU" sz="1900" dirty="0" smtClean="0"/>
              <a:t> (</a:t>
            </a:r>
            <a:r>
              <a:rPr lang="ru-RU" sz="1900" dirty="0" err="1" smtClean="0"/>
              <a:t>нині</a:t>
            </a:r>
            <a:r>
              <a:rPr lang="ru-RU" sz="1900" dirty="0" smtClean="0"/>
              <a:t> </a:t>
            </a:r>
            <a:r>
              <a:rPr lang="ru-RU" sz="1900" dirty="0" err="1" smtClean="0"/>
              <a:t>Дніпропетровськ</a:t>
            </a:r>
            <a:r>
              <a:rPr lang="ru-RU" sz="1900" dirty="0" smtClean="0"/>
              <a:t>). </a:t>
            </a:r>
          </a:p>
          <a:p>
            <a:pPr algn="ctr"/>
            <a:r>
              <a:rPr lang="ru-RU" sz="1900" dirty="0" err="1" smtClean="0"/>
              <a:t>Піонери</a:t>
            </a:r>
            <a:r>
              <a:rPr lang="ru-RU" sz="1900" dirty="0" smtClean="0"/>
              <a:t> </a:t>
            </a:r>
            <a:r>
              <a:rPr lang="ru-RU" sz="1900" dirty="0" err="1" smtClean="0"/>
              <a:t>українського</a:t>
            </a:r>
            <a:r>
              <a:rPr lang="ru-RU" sz="1900" dirty="0" smtClean="0"/>
              <a:t> </a:t>
            </a:r>
            <a:r>
              <a:rPr lang="ru-RU" sz="1900" dirty="0" err="1" smtClean="0"/>
              <a:t>кінематографу</a:t>
            </a:r>
            <a:r>
              <a:rPr lang="ru-RU" sz="1900" dirty="0" smtClean="0"/>
              <a:t> початку 1900-х </a:t>
            </a:r>
            <a:r>
              <a:rPr lang="ru-RU" sz="1900" dirty="0" err="1" smtClean="0"/>
              <a:t>років</a:t>
            </a:r>
            <a:r>
              <a:rPr lang="ru-RU" sz="1900" dirty="0" smtClean="0"/>
              <a:t> </a:t>
            </a:r>
            <a:r>
              <a:rPr lang="ru-RU" sz="1900" dirty="0" err="1" smtClean="0"/>
              <a:t>віддавали</a:t>
            </a:r>
            <a:r>
              <a:rPr lang="ru-RU" sz="1900" dirty="0" smtClean="0"/>
              <a:t> </a:t>
            </a:r>
            <a:r>
              <a:rPr lang="ru-RU" sz="1900" dirty="0" err="1" smtClean="0"/>
              <a:t>перевагу</a:t>
            </a:r>
            <a:r>
              <a:rPr lang="ru-RU" sz="1900" dirty="0" smtClean="0"/>
              <a:t> </a:t>
            </a:r>
            <a:r>
              <a:rPr lang="ru-RU" sz="1900" dirty="0" err="1" smtClean="0"/>
              <a:t>екранізації</a:t>
            </a:r>
            <a:r>
              <a:rPr lang="ru-RU" sz="1900" dirty="0" smtClean="0"/>
              <a:t> </a:t>
            </a:r>
            <a:r>
              <a:rPr lang="ru-RU" sz="1900" dirty="0" err="1" smtClean="0"/>
              <a:t>популярних</a:t>
            </a:r>
            <a:r>
              <a:rPr lang="ru-RU" sz="1900" dirty="0" smtClean="0"/>
              <a:t> </a:t>
            </a:r>
            <a:r>
              <a:rPr lang="ru-RU" sz="1900" dirty="0" err="1" smtClean="0"/>
              <a:t>українських</a:t>
            </a:r>
            <a:r>
              <a:rPr lang="ru-RU" sz="1900" dirty="0" smtClean="0"/>
              <a:t> </a:t>
            </a:r>
            <a:r>
              <a:rPr lang="ru-RU" sz="1900" dirty="0" err="1" smtClean="0"/>
              <a:t>вистав</a:t>
            </a:r>
            <a:r>
              <a:rPr lang="ru-RU" sz="1900" dirty="0" smtClean="0"/>
              <a:t> «Наталка Полтавка» (за </a:t>
            </a:r>
            <a:r>
              <a:rPr lang="ru-RU" sz="1900" dirty="0" err="1" smtClean="0"/>
              <a:t>участю</a:t>
            </a:r>
            <a:r>
              <a:rPr lang="ru-RU" sz="1900" dirty="0" smtClean="0"/>
              <a:t> </a:t>
            </a:r>
            <a:r>
              <a:rPr lang="ru-RU" sz="1900" dirty="0" err="1" smtClean="0"/>
              <a:t>відомої</a:t>
            </a:r>
            <a:r>
              <a:rPr lang="ru-RU" sz="1900" dirty="0" smtClean="0"/>
              <a:t> </a:t>
            </a:r>
            <a:r>
              <a:rPr lang="ru-RU" sz="1900" dirty="0" err="1" smtClean="0"/>
              <a:t>актриси</a:t>
            </a:r>
            <a:r>
              <a:rPr lang="ru-RU" sz="1900" dirty="0" smtClean="0"/>
              <a:t> </a:t>
            </a:r>
            <a:r>
              <a:rPr lang="ru-RU" sz="1900" dirty="0" err="1" smtClean="0"/>
              <a:t>Марії</a:t>
            </a:r>
            <a:r>
              <a:rPr lang="ru-RU" sz="1900" dirty="0" smtClean="0"/>
              <a:t> </a:t>
            </a:r>
            <a:r>
              <a:rPr lang="ru-RU" sz="1900" dirty="0" err="1" smtClean="0"/>
              <a:t>Заньковецької</a:t>
            </a:r>
            <a:r>
              <a:rPr lang="ru-RU" sz="1900" dirty="0" smtClean="0"/>
              <a:t>), «Москаль-</a:t>
            </a:r>
            <a:r>
              <a:rPr lang="ru-RU" sz="1900" dirty="0" err="1" smtClean="0"/>
              <a:t>чарівник</a:t>
            </a:r>
            <a:r>
              <a:rPr lang="ru-RU" sz="1900" dirty="0" smtClean="0"/>
              <a:t>», «Наймичка». </a:t>
            </a:r>
            <a:r>
              <a:rPr lang="ru-RU" sz="1900" dirty="0" err="1" smtClean="0"/>
              <a:t>Тоді</a:t>
            </a:r>
            <a:r>
              <a:rPr lang="ru-RU" sz="1900" dirty="0" smtClean="0"/>
              <a:t> ж мала </a:t>
            </a:r>
            <a:r>
              <a:rPr lang="ru-RU" sz="1900" dirty="0" err="1" smtClean="0"/>
              <a:t>місце</a:t>
            </a:r>
            <a:r>
              <a:rPr lang="ru-RU" sz="1900" dirty="0" smtClean="0"/>
              <a:t> </a:t>
            </a:r>
            <a:r>
              <a:rPr lang="ru-RU" sz="1900" dirty="0" err="1" smtClean="0"/>
              <a:t>спроба</a:t>
            </a:r>
            <a:r>
              <a:rPr lang="ru-RU" sz="1900" dirty="0" smtClean="0"/>
              <a:t> </a:t>
            </a:r>
            <a:r>
              <a:rPr lang="ru-RU" sz="1900" dirty="0" err="1" smtClean="0"/>
              <a:t>створити</a:t>
            </a:r>
            <a:r>
              <a:rPr lang="ru-RU" sz="1900" dirty="0" smtClean="0"/>
              <a:t> </a:t>
            </a:r>
            <a:r>
              <a:rPr lang="ru-RU" sz="1900" dirty="0" err="1" smtClean="0"/>
              <a:t>фільми</a:t>
            </a:r>
            <a:r>
              <a:rPr lang="ru-RU" sz="1900" dirty="0" smtClean="0"/>
              <a:t> на </a:t>
            </a:r>
            <a:r>
              <a:rPr lang="ru-RU" sz="1900" dirty="0" err="1" smtClean="0"/>
              <a:t>українську</a:t>
            </a:r>
            <a:r>
              <a:rPr lang="ru-RU" sz="1900" dirty="0" smtClean="0"/>
              <a:t> </a:t>
            </a:r>
            <a:r>
              <a:rPr lang="ru-RU" sz="1900" dirty="0" err="1" smtClean="0"/>
              <a:t>історичну</a:t>
            </a:r>
            <a:r>
              <a:rPr lang="ru-RU" sz="1900" dirty="0" smtClean="0"/>
              <a:t> тематику («Богдан </a:t>
            </a:r>
            <a:r>
              <a:rPr lang="ru-RU" sz="1900" dirty="0" err="1" smtClean="0"/>
              <a:t>Хмельницький</a:t>
            </a:r>
            <a:r>
              <a:rPr lang="ru-RU" sz="1900" dirty="0" smtClean="0"/>
              <a:t>» за </a:t>
            </a:r>
            <a:r>
              <a:rPr lang="ru-RU" sz="1900" dirty="0" err="1" smtClean="0"/>
              <a:t>п'єсою</a:t>
            </a:r>
            <a:r>
              <a:rPr lang="ru-RU" sz="1900" dirty="0" smtClean="0"/>
              <a:t> </a:t>
            </a:r>
            <a:r>
              <a:rPr lang="ru-RU" sz="1900" dirty="0" err="1" smtClean="0"/>
              <a:t>Михайла</a:t>
            </a:r>
            <a:r>
              <a:rPr lang="ru-RU" sz="1900" dirty="0" smtClean="0"/>
              <a:t> </a:t>
            </a:r>
            <a:r>
              <a:rPr lang="ru-RU" sz="1900" dirty="0" err="1" smtClean="0"/>
              <a:t>Старицького</a:t>
            </a:r>
            <a:r>
              <a:rPr lang="ru-RU" sz="1900" dirty="0" smtClean="0"/>
              <a:t>).</a:t>
            </a:r>
          </a:p>
          <a:p>
            <a:pPr algn="ctr"/>
            <a:r>
              <a:rPr lang="ru-RU" sz="1900" dirty="0" smtClean="0"/>
              <a:t> З </a:t>
            </a:r>
            <a:r>
              <a:rPr lang="ru-RU" sz="1900" dirty="0" err="1" smtClean="0"/>
              <a:t>дореволюційним</a:t>
            </a:r>
            <a:r>
              <a:rPr lang="ru-RU" sz="1900" dirty="0" smtClean="0"/>
              <a:t> </a:t>
            </a:r>
            <a:r>
              <a:rPr lang="ru-RU" sz="1900" dirty="0" err="1" smtClean="0"/>
              <a:t>кіно</a:t>
            </a:r>
            <a:r>
              <a:rPr lang="ru-RU" sz="1900" dirty="0" smtClean="0"/>
              <a:t> в </a:t>
            </a:r>
            <a:r>
              <a:rPr lang="ru-RU" sz="1900" dirty="0" err="1" smtClean="0"/>
              <a:t>Україні</a:t>
            </a:r>
            <a:r>
              <a:rPr lang="ru-RU" sz="1900" dirty="0" smtClean="0"/>
              <a:t> </a:t>
            </a:r>
            <a:r>
              <a:rPr lang="ru-RU" sz="1900" dirty="0" err="1" smtClean="0"/>
              <a:t>пов'язана</a:t>
            </a:r>
            <a:r>
              <a:rPr lang="ru-RU" sz="1900" dirty="0" smtClean="0"/>
              <a:t> </a:t>
            </a:r>
            <a:r>
              <a:rPr lang="ru-RU" sz="1900" dirty="0" err="1" smtClean="0"/>
              <a:t>творчість</a:t>
            </a:r>
            <a:r>
              <a:rPr lang="ru-RU" sz="1900" dirty="0" smtClean="0"/>
              <a:t> </a:t>
            </a:r>
            <a:r>
              <a:rPr lang="ru-RU" sz="1900" dirty="0" err="1" smtClean="0"/>
              <a:t>багатьох</a:t>
            </a:r>
            <a:r>
              <a:rPr lang="ru-RU" sz="1900" dirty="0" smtClean="0"/>
              <a:t> </a:t>
            </a:r>
            <a:r>
              <a:rPr lang="ru-RU" sz="1900" dirty="0" err="1" smtClean="0"/>
              <a:t>популярних</a:t>
            </a:r>
            <a:r>
              <a:rPr lang="ru-RU" sz="1900" dirty="0" smtClean="0"/>
              <a:t> </a:t>
            </a:r>
            <a:r>
              <a:rPr lang="ru-RU" sz="1900" dirty="0" err="1" smtClean="0"/>
              <a:t>акторів</a:t>
            </a:r>
            <a:r>
              <a:rPr lang="ru-RU" sz="1900" dirty="0" smtClean="0"/>
              <a:t>. Королевою </a:t>
            </a:r>
            <a:r>
              <a:rPr lang="ru-RU" sz="1900" dirty="0" err="1" smtClean="0"/>
              <a:t>екрану</a:t>
            </a:r>
            <a:r>
              <a:rPr lang="ru-RU" sz="1900" dirty="0" smtClean="0"/>
              <a:t> тих </a:t>
            </a:r>
            <a:r>
              <a:rPr lang="ru-RU" sz="1900" dirty="0" err="1" smtClean="0"/>
              <a:t>часів</a:t>
            </a:r>
            <a:r>
              <a:rPr lang="ru-RU" sz="1900" dirty="0" smtClean="0"/>
              <a:t> </a:t>
            </a:r>
            <a:r>
              <a:rPr lang="ru-RU" sz="1900" dirty="0" err="1" smtClean="0"/>
              <a:t>була</a:t>
            </a:r>
            <a:r>
              <a:rPr lang="ru-RU" sz="1900" dirty="0" smtClean="0"/>
              <a:t> </a:t>
            </a:r>
            <a:r>
              <a:rPr lang="ru-RU" sz="1900" dirty="0" err="1" smtClean="0"/>
              <a:t>Віра</a:t>
            </a:r>
            <a:r>
              <a:rPr lang="ru-RU" sz="1900" dirty="0" smtClean="0"/>
              <a:t> Холодна.</a:t>
            </a:r>
            <a:endParaRPr lang="ru-RU" sz="1900" dirty="0"/>
          </a:p>
        </p:txBody>
      </p:sp>
      <p:sp>
        <p:nvSpPr>
          <p:cNvPr id="3" name="Прямоугольник 2"/>
          <p:cNvSpPr/>
          <p:nvPr/>
        </p:nvSpPr>
        <p:spPr>
          <a:xfrm>
            <a:off x="1392870" y="188640"/>
            <a:ext cx="6048672"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uk-UA" sz="2800" dirty="0" smtClean="0"/>
              <a:t>Розвиток  українського фільму </a:t>
            </a:r>
            <a:endParaRPr lang="ru-RU" sz="2800" dirty="0"/>
          </a:p>
        </p:txBody>
      </p:sp>
    </p:spTree>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707904" y="511804"/>
            <a:ext cx="5328592" cy="6346196"/>
          </a:xfrm>
        </p:spPr>
        <p:txBody>
          <a:bodyPr>
            <a:normAutofit fontScale="92500"/>
          </a:bodyPr>
          <a:lstStyle/>
          <a:p>
            <a:pPr marL="45720" indent="0">
              <a:buNone/>
            </a:pPr>
            <a:endParaRPr lang="ru-RU" dirty="0" smtClean="0">
              <a:solidFill>
                <a:schemeClr val="tx1"/>
              </a:solidFill>
              <a:latin typeface="Arial" pitchFamily="34" charset="0"/>
              <a:cs typeface="Arial" pitchFamily="34" charset="0"/>
            </a:endParaRPr>
          </a:p>
          <a:p>
            <a:pPr marL="45720" indent="0">
              <a:buNone/>
            </a:pPr>
            <a:r>
              <a:rPr lang="ru-RU" dirty="0" err="1" smtClean="0">
                <a:solidFill>
                  <a:schemeClr val="tx1"/>
                </a:solidFill>
                <a:latin typeface="Arial" pitchFamily="34" charset="0"/>
                <a:cs typeface="Arial" pitchFamily="34" charset="0"/>
              </a:rPr>
              <a:t>Віра</a:t>
            </a:r>
            <a:r>
              <a:rPr lang="ru-RU" dirty="0" smtClean="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пішла</a:t>
            </a:r>
            <a:r>
              <a:rPr lang="ru-RU" dirty="0">
                <a:solidFill>
                  <a:schemeClr val="tx1"/>
                </a:solidFill>
                <a:latin typeface="Arial" pitchFamily="34" charset="0"/>
                <a:cs typeface="Arial" pitchFamily="34" charset="0"/>
              </a:rPr>
              <a:t> на </a:t>
            </a:r>
            <a:r>
              <a:rPr lang="ru-RU" dirty="0" err="1">
                <a:solidFill>
                  <a:schemeClr val="tx1"/>
                </a:solidFill>
                <a:latin typeface="Arial" pitchFamily="34" charset="0"/>
                <a:cs typeface="Arial" pitchFamily="34" charset="0"/>
              </a:rPr>
              <a:t>кіностудію</a:t>
            </a:r>
            <a:r>
              <a:rPr lang="ru-RU" dirty="0">
                <a:solidFill>
                  <a:schemeClr val="tx1"/>
                </a:solidFill>
                <a:latin typeface="Arial" pitchFamily="34" charset="0"/>
                <a:cs typeface="Arial" pitchFamily="34" charset="0"/>
              </a:rPr>
              <a:t> з </a:t>
            </a:r>
            <a:r>
              <a:rPr lang="ru-RU" dirty="0" err="1">
                <a:solidFill>
                  <a:schemeClr val="tx1"/>
                </a:solidFill>
                <a:latin typeface="Arial" pitchFamily="34" charset="0"/>
                <a:cs typeface="Arial" pitchFamily="34" charset="0"/>
              </a:rPr>
              <a:t>декількох</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міркувань</a:t>
            </a:r>
            <a:r>
              <a:rPr lang="ru-RU" dirty="0">
                <a:solidFill>
                  <a:schemeClr val="tx1"/>
                </a:solidFill>
                <a:latin typeface="Arial" pitchFamily="34" charset="0"/>
                <a:cs typeface="Arial" pitchFamily="34" charset="0"/>
              </a:rPr>
              <a:t> — бути в </a:t>
            </a:r>
            <a:r>
              <a:rPr lang="ru-RU" dirty="0" err="1">
                <a:solidFill>
                  <a:schemeClr val="tx1"/>
                </a:solidFill>
                <a:latin typeface="Arial" pitchFamily="34" charset="0"/>
                <a:cs typeface="Arial" pitchFamily="34" charset="0"/>
              </a:rPr>
              <a:t>мистецтві</a:t>
            </a:r>
            <a:r>
              <a:rPr lang="ru-RU" dirty="0">
                <a:solidFill>
                  <a:schemeClr val="tx1"/>
                </a:solidFill>
                <a:latin typeface="Arial" pitchFamily="34" charset="0"/>
                <a:cs typeface="Arial" pitchFamily="34" charset="0"/>
              </a:rPr>
              <a:t> і </a:t>
            </a:r>
            <a:r>
              <a:rPr lang="ru-RU" dirty="0" err="1">
                <a:solidFill>
                  <a:schemeClr val="tx1"/>
                </a:solidFill>
                <a:latin typeface="Arial" pitchFamily="34" charset="0"/>
                <a:cs typeface="Arial" pitchFamily="34" charset="0"/>
              </a:rPr>
              <a:t>заробляти</a:t>
            </a:r>
            <a:r>
              <a:rPr lang="ru-RU" dirty="0">
                <a:solidFill>
                  <a:schemeClr val="tx1"/>
                </a:solidFill>
                <a:latin typeface="Arial" pitchFamily="34" charset="0"/>
                <a:cs typeface="Arial" pitchFamily="34" charset="0"/>
              </a:rPr>
              <a:t> на </a:t>
            </a:r>
            <a:r>
              <a:rPr lang="ru-RU" dirty="0" err="1" smtClean="0">
                <a:solidFill>
                  <a:schemeClr val="tx1"/>
                </a:solidFill>
                <a:latin typeface="Arial" pitchFamily="34" charset="0"/>
                <a:cs typeface="Arial" pitchFamily="34" charset="0"/>
              </a:rPr>
              <a:t>життя.З</a:t>
            </a:r>
            <a:r>
              <a:rPr lang="ru-RU" dirty="0" smtClean="0">
                <a:solidFill>
                  <a:schemeClr val="tx1"/>
                </a:solidFill>
                <a:latin typeface="Arial" pitchFamily="34" charset="0"/>
                <a:cs typeface="Arial" pitchFamily="34" charset="0"/>
              </a:rPr>
              <a:t> </a:t>
            </a:r>
            <a:r>
              <a:rPr lang="ru-RU" dirty="0">
                <a:solidFill>
                  <a:schemeClr val="tx1"/>
                </a:solidFill>
                <a:latin typeface="Arial" pitchFamily="34" charset="0"/>
                <a:cs typeface="Arial" pitchFamily="34" charset="0"/>
              </a:rPr>
              <a:t>1914 року </a:t>
            </a:r>
            <a:r>
              <a:rPr lang="ru-RU" dirty="0" err="1">
                <a:solidFill>
                  <a:schemeClr val="tx1"/>
                </a:solidFill>
                <a:latin typeface="Arial" pitchFamily="34" charset="0"/>
                <a:cs typeface="Arial" pitchFamily="34" charset="0"/>
              </a:rPr>
              <a:t>знімалася</a:t>
            </a:r>
            <a:r>
              <a:rPr lang="ru-RU" dirty="0">
                <a:solidFill>
                  <a:schemeClr val="tx1"/>
                </a:solidFill>
                <a:latin typeface="Arial" pitchFamily="34" charset="0"/>
                <a:cs typeface="Arial" pitchFamily="34" charset="0"/>
              </a:rPr>
              <a:t> в </a:t>
            </a:r>
            <a:r>
              <a:rPr lang="ru-RU" dirty="0" err="1">
                <a:solidFill>
                  <a:schemeClr val="tx1"/>
                </a:solidFill>
                <a:latin typeface="Arial" pitchFamily="34" charset="0"/>
                <a:cs typeface="Arial" pitchFamily="34" charset="0"/>
              </a:rPr>
              <a:t>кіно</a:t>
            </a:r>
            <a:r>
              <a:rPr lang="ru-RU" dirty="0">
                <a:solidFill>
                  <a:schemeClr val="tx1"/>
                </a:solidFill>
                <a:latin typeface="Arial" pitchFamily="34" charset="0"/>
                <a:cs typeface="Arial" pitchFamily="34" charset="0"/>
              </a:rPr>
              <a:t>, перша (</a:t>
            </a:r>
            <a:r>
              <a:rPr lang="ru-RU" dirty="0" err="1">
                <a:solidFill>
                  <a:schemeClr val="tx1"/>
                </a:solidFill>
                <a:latin typeface="Arial" pitchFamily="34" charset="0"/>
                <a:cs typeface="Arial" pitchFamily="34" charset="0"/>
              </a:rPr>
              <a:t>епізодична</a:t>
            </a:r>
            <a:r>
              <a:rPr lang="ru-RU" dirty="0">
                <a:solidFill>
                  <a:schemeClr val="tx1"/>
                </a:solidFill>
                <a:latin typeface="Arial" pitchFamily="34" charset="0"/>
                <a:cs typeface="Arial" pitchFamily="34" charset="0"/>
              </a:rPr>
              <a:t>) роль — в </a:t>
            </a:r>
            <a:r>
              <a:rPr lang="ru-RU" dirty="0" err="1">
                <a:solidFill>
                  <a:schemeClr val="tx1"/>
                </a:solidFill>
                <a:latin typeface="Arial" pitchFamily="34" charset="0"/>
                <a:cs typeface="Arial" pitchFamily="34" charset="0"/>
              </a:rPr>
              <a:t>екранізації</a:t>
            </a:r>
            <a:r>
              <a:rPr lang="ru-RU" dirty="0">
                <a:solidFill>
                  <a:schemeClr val="tx1"/>
                </a:solidFill>
                <a:latin typeface="Arial" pitchFamily="34" charset="0"/>
                <a:cs typeface="Arial" pitchFamily="34" charset="0"/>
              </a:rPr>
              <a:t> роману Льва Толстого «Анна </a:t>
            </a:r>
            <a:r>
              <a:rPr lang="ru-RU" dirty="0" err="1">
                <a:solidFill>
                  <a:schemeClr val="tx1"/>
                </a:solidFill>
                <a:latin typeface="Arial" pitchFamily="34" charset="0"/>
                <a:cs typeface="Arial" pitchFamily="34" charset="0"/>
              </a:rPr>
              <a:t>Кареніна</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режисера</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Володимира</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Гардіна</a:t>
            </a:r>
            <a:r>
              <a:rPr lang="ru-RU" dirty="0">
                <a:solidFill>
                  <a:schemeClr val="tx1"/>
                </a:solidFill>
                <a:latin typeface="Arial" pitchFamily="34" charset="0"/>
                <a:cs typeface="Arial" pitchFamily="34" charset="0"/>
              </a:rPr>
              <a:t>. В 1915 </a:t>
            </a:r>
            <a:r>
              <a:rPr lang="ru-RU" dirty="0" err="1">
                <a:solidFill>
                  <a:schemeClr val="tx1"/>
                </a:solidFill>
                <a:latin typeface="Arial" pitchFamily="34" charset="0"/>
                <a:cs typeface="Arial" pitchFamily="34" charset="0"/>
              </a:rPr>
              <a:t>році</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знялася</a:t>
            </a:r>
            <a:r>
              <a:rPr lang="ru-RU" dirty="0">
                <a:solidFill>
                  <a:schemeClr val="tx1"/>
                </a:solidFill>
                <a:latin typeface="Arial" pitchFamily="34" charset="0"/>
                <a:cs typeface="Arial" pitchFamily="34" charset="0"/>
              </a:rPr>
              <a:t> в </a:t>
            </a:r>
            <a:r>
              <a:rPr lang="ru-RU" dirty="0" err="1">
                <a:solidFill>
                  <a:schemeClr val="tx1"/>
                </a:solidFill>
                <a:latin typeface="Arial" pitchFamily="34" charset="0"/>
                <a:cs typeface="Arial" pitchFamily="34" charset="0"/>
              </a:rPr>
              <a:t>Євгенія</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Бауера</a:t>
            </a:r>
            <a:r>
              <a:rPr lang="ru-RU" dirty="0">
                <a:solidFill>
                  <a:schemeClr val="tx1"/>
                </a:solidFill>
                <a:latin typeface="Arial" pitchFamily="34" charset="0"/>
                <a:cs typeface="Arial" pitchFamily="34" charset="0"/>
              </a:rPr>
              <a:t> в картинах «Песнь торжествующей любви» і «Пламя неба». </a:t>
            </a:r>
            <a:r>
              <a:rPr lang="ru-RU" dirty="0" err="1">
                <a:solidFill>
                  <a:schemeClr val="tx1"/>
                </a:solidFill>
                <a:latin typeface="Arial" pitchFamily="34" charset="0"/>
                <a:cs typeface="Arial" pitchFamily="34" charset="0"/>
              </a:rPr>
              <a:t>Ці</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картини</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зробили</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її</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відомою</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її</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називали</a:t>
            </a:r>
            <a:r>
              <a:rPr lang="ru-RU" dirty="0">
                <a:solidFill>
                  <a:schemeClr val="tx1"/>
                </a:solidFill>
                <a:latin typeface="Arial" pitchFamily="34" charset="0"/>
                <a:cs typeface="Arial" pitchFamily="34" charset="0"/>
              </a:rPr>
              <a:t> «королевою </a:t>
            </a:r>
            <a:r>
              <a:rPr lang="ru-RU" dirty="0" err="1">
                <a:solidFill>
                  <a:schemeClr val="tx1"/>
                </a:solidFill>
                <a:latin typeface="Arial" pitchFamily="34" charset="0"/>
                <a:cs typeface="Arial" pitchFamily="34" charset="0"/>
              </a:rPr>
              <a:t>екрану</a:t>
            </a:r>
            <a:r>
              <a:rPr lang="ru-RU" dirty="0">
                <a:solidFill>
                  <a:schemeClr val="tx1"/>
                </a:solidFill>
                <a:latin typeface="Arial" pitchFamily="34" charset="0"/>
                <a:cs typeface="Arial" pitchFamily="34" charset="0"/>
              </a:rPr>
              <a:t>». За 4 роки </a:t>
            </a:r>
            <a:r>
              <a:rPr lang="ru-RU" dirty="0" err="1">
                <a:solidFill>
                  <a:schemeClr val="tx1"/>
                </a:solidFill>
                <a:latin typeface="Arial" pitchFamily="34" charset="0"/>
                <a:cs typeface="Arial" pitchFamily="34" charset="0"/>
              </a:rPr>
              <a:t>знялася</a:t>
            </a:r>
            <a:r>
              <a:rPr lang="ru-RU" dirty="0">
                <a:solidFill>
                  <a:schemeClr val="tx1"/>
                </a:solidFill>
                <a:latin typeface="Arial" pitchFamily="34" charset="0"/>
                <a:cs typeface="Arial" pitchFamily="34" charset="0"/>
              </a:rPr>
              <a:t> в </a:t>
            </a:r>
            <a:r>
              <a:rPr lang="ru-RU" dirty="0" err="1">
                <a:solidFill>
                  <a:schemeClr val="tx1"/>
                </a:solidFill>
                <a:latin typeface="Arial" pitchFamily="34" charset="0"/>
                <a:cs typeface="Arial" pitchFamily="34" charset="0"/>
              </a:rPr>
              <a:t>більш</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ніж</a:t>
            </a:r>
            <a:r>
              <a:rPr lang="ru-RU" dirty="0">
                <a:solidFill>
                  <a:schemeClr val="tx1"/>
                </a:solidFill>
                <a:latin typeface="Arial" pitchFamily="34" charset="0"/>
                <a:cs typeface="Arial" pitchFamily="34" charset="0"/>
              </a:rPr>
              <a:t> 50 </a:t>
            </a:r>
            <a:r>
              <a:rPr lang="ru-RU" dirty="0" err="1">
                <a:solidFill>
                  <a:schemeClr val="tx1"/>
                </a:solidFill>
                <a:latin typeface="Arial" pitchFamily="34" charset="0"/>
                <a:cs typeface="Arial" pitchFamily="34" charset="0"/>
              </a:rPr>
              <a:t>фільмах</a:t>
            </a:r>
            <a:r>
              <a:rPr lang="ru-RU" dirty="0">
                <a:solidFill>
                  <a:schemeClr val="tx1"/>
                </a:solidFill>
                <a:latin typeface="Arial" pitchFamily="34" charset="0"/>
                <a:cs typeface="Arial" pitchFamily="34" charset="0"/>
              </a:rPr>
              <a:t> </a:t>
            </a:r>
            <a:r>
              <a:rPr lang="ru-RU" dirty="0" smtClean="0">
                <a:solidFill>
                  <a:schemeClr val="tx1"/>
                </a:solidFill>
                <a:latin typeface="Arial" pitchFamily="34" charset="0"/>
                <a:cs typeface="Arial" pitchFamily="34" charset="0"/>
              </a:rPr>
              <a:t>.</a:t>
            </a:r>
          </a:p>
          <a:p>
            <a:pPr marL="45720" indent="0">
              <a:buNone/>
            </a:pPr>
            <a:r>
              <a:rPr lang="ru-RU" dirty="0">
                <a:solidFill>
                  <a:schemeClr val="tx1"/>
                </a:solidFill>
                <a:latin typeface="Arial" pitchFamily="34" charset="0"/>
                <a:cs typeface="Arial" pitchFamily="34" charset="0"/>
              </a:rPr>
              <a:t>Є </a:t>
            </a:r>
            <a:r>
              <a:rPr lang="ru-RU" dirty="0" err="1">
                <a:solidFill>
                  <a:schemeClr val="tx1"/>
                </a:solidFill>
                <a:latin typeface="Arial" pitchFamily="34" charset="0"/>
                <a:cs typeface="Arial" pitchFamily="34" charset="0"/>
              </a:rPr>
              <a:t>відомості</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що</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її</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запрошували</a:t>
            </a:r>
            <a:r>
              <a:rPr lang="ru-RU" dirty="0">
                <a:solidFill>
                  <a:schemeClr val="tx1"/>
                </a:solidFill>
                <a:latin typeface="Arial" pitchFamily="34" charset="0"/>
                <a:cs typeface="Arial" pitchFamily="34" charset="0"/>
              </a:rPr>
              <a:t> в театр, але вона </a:t>
            </a:r>
            <a:r>
              <a:rPr lang="ru-RU" dirty="0" err="1">
                <a:solidFill>
                  <a:schemeClr val="tx1"/>
                </a:solidFill>
                <a:latin typeface="Arial" pitchFamily="34" charset="0"/>
                <a:cs typeface="Arial" pitchFamily="34" charset="0"/>
              </a:rPr>
              <a:t>відмовилась</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заради</a:t>
            </a:r>
            <a:r>
              <a:rPr lang="ru-RU" dirty="0">
                <a:solidFill>
                  <a:schemeClr val="tx1"/>
                </a:solidFill>
                <a:latin typeface="Arial" pitchFamily="34" charset="0"/>
                <a:cs typeface="Arial" pitchFamily="34" charset="0"/>
              </a:rPr>
              <a:t> </a:t>
            </a:r>
            <a:r>
              <a:rPr lang="ru-RU" dirty="0" err="1" smtClean="0">
                <a:solidFill>
                  <a:schemeClr val="tx1"/>
                </a:solidFill>
                <a:latin typeface="Arial" pitchFamily="34" charset="0"/>
                <a:cs typeface="Arial" pitchFamily="34" charset="0"/>
              </a:rPr>
              <a:t>кінематографа</a:t>
            </a:r>
            <a:r>
              <a:rPr lang="ru-RU" dirty="0" smtClean="0">
                <a:solidFill>
                  <a:schemeClr val="tx1"/>
                </a:solidFill>
                <a:latin typeface="Arial" pitchFamily="34" charset="0"/>
                <a:cs typeface="Arial" pitchFamily="34" charset="0"/>
              </a:rPr>
              <a:t>.</a:t>
            </a:r>
          </a:p>
          <a:p>
            <a:pPr marL="45720" indent="0">
              <a:buNone/>
            </a:pPr>
            <a:r>
              <a:rPr lang="ru-RU" dirty="0" err="1" smtClean="0">
                <a:solidFill>
                  <a:schemeClr val="tx1"/>
                </a:solidFill>
                <a:latin typeface="Arial" pitchFamily="34" charset="0"/>
                <a:cs typeface="Arial" pitchFamily="34" charset="0"/>
              </a:rPr>
              <a:t>Раптово</a:t>
            </a:r>
            <a:r>
              <a:rPr lang="ru-RU" dirty="0" smtClean="0">
                <a:solidFill>
                  <a:schemeClr val="tx1"/>
                </a:solidFill>
                <a:latin typeface="Arial" pitchFamily="34" charset="0"/>
                <a:cs typeface="Arial" pitchFamily="34" charset="0"/>
              </a:rPr>
              <a:t> </a:t>
            </a:r>
            <a:r>
              <a:rPr lang="ru-RU" dirty="0">
                <a:solidFill>
                  <a:schemeClr val="tx1"/>
                </a:solidFill>
                <a:latin typeface="Arial" pitchFamily="34" charset="0"/>
                <a:cs typeface="Arial" pitchFamily="34" charset="0"/>
              </a:rPr>
              <a:t>померла 16 лютого 1919 року у </a:t>
            </a:r>
            <a:r>
              <a:rPr lang="ru-RU" dirty="0" err="1" smtClean="0">
                <a:solidFill>
                  <a:schemeClr val="tx1"/>
                </a:solidFill>
                <a:latin typeface="Arial" pitchFamily="34" charset="0"/>
                <a:cs typeface="Arial" pitchFamily="34" charset="0"/>
              </a:rPr>
              <a:t>віці</a:t>
            </a:r>
            <a:r>
              <a:rPr lang="ru-RU" dirty="0" smtClean="0">
                <a:solidFill>
                  <a:schemeClr val="tx1"/>
                </a:solidFill>
                <a:latin typeface="Arial" pitchFamily="34" charset="0"/>
                <a:cs typeface="Arial" pitchFamily="34" charset="0"/>
              </a:rPr>
              <a:t> </a:t>
            </a:r>
            <a:r>
              <a:rPr lang="ru-RU" dirty="0">
                <a:solidFill>
                  <a:schemeClr val="tx1"/>
                </a:solidFill>
                <a:latin typeface="Arial" pitchFamily="34" charset="0"/>
                <a:cs typeface="Arial" pitchFamily="34" charset="0"/>
              </a:rPr>
              <a:t>26 </a:t>
            </a:r>
            <a:r>
              <a:rPr lang="ru-RU" dirty="0" err="1">
                <a:solidFill>
                  <a:schemeClr val="tx1"/>
                </a:solidFill>
                <a:latin typeface="Arial" pitchFamily="34" charset="0"/>
                <a:cs typeface="Arial" pitchFamily="34" charset="0"/>
              </a:rPr>
              <a:t>років</a:t>
            </a:r>
            <a:r>
              <a:rPr lang="ru-RU" dirty="0">
                <a:solidFill>
                  <a:schemeClr val="tx1"/>
                </a:solidFill>
                <a:latin typeface="Arial" pitchFamily="34" charset="0"/>
                <a:cs typeface="Arial" pitchFamily="34" charset="0"/>
              </a:rPr>
              <a:t>, </a:t>
            </a:r>
            <a:r>
              <a:rPr lang="ru-RU" dirty="0" err="1">
                <a:solidFill>
                  <a:schemeClr val="tx1"/>
                </a:solidFill>
                <a:latin typeface="Arial" pitchFamily="34" charset="0"/>
                <a:cs typeface="Arial" pitchFamily="34" charset="0"/>
              </a:rPr>
              <a:t>офіційна</a:t>
            </a:r>
            <a:r>
              <a:rPr lang="ru-RU" dirty="0">
                <a:solidFill>
                  <a:schemeClr val="tx1"/>
                </a:solidFill>
                <a:latin typeface="Arial" pitchFamily="34" charset="0"/>
                <a:cs typeface="Arial" pitchFamily="34" charset="0"/>
              </a:rPr>
              <a:t> причина — </a:t>
            </a:r>
            <a:r>
              <a:rPr lang="ru-RU" dirty="0" err="1">
                <a:solidFill>
                  <a:schemeClr val="tx1"/>
                </a:solidFill>
                <a:latin typeface="Arial" pitchFamily="34" charset="0"/>
                <a:cs typeface="Arial" pitchFamily="34" charset="0"/>
              </a:rPr>
              <a:t>іспанка</a:t>
            </a:r>
            <a:r>
              <a:rPr lang="ru-RU" dirty="0">
                <a:solidFill>
                  <a:schemeClr val="tx1"/>
                </a:solidFill>
                <a:latin typeface="Arial" pitchFamily="34" charset="0"/>
                <a:cs typeface="Arial" pitchFamily="34" charset="0"/>
              </a:rPr>
              <a:t>. </a:t>
            </a:r>
            <a:endParaRPr lang="ru-RU" dirty="0" smtClean="0">
              <a:solidFill>
                <a:schemeClr val="tx1"/>
              </a:solidFill>
              <a:latin typeface="Arial" pitchFamily="34" charset="0"/>
              <a:cs typeface="Arial" pitchFamily="34" charset="0"/>
            </a:endParaRPr>
          </a:p>
        </p:txBody>
      </p:sp>
      <p:sp>
        <p:nvSpPr>
          <p:cNvPr id="4" name="Прямоугольник 3"/>
          <p:cNvSpPr/>
          <p:nvPr/>
        </p:nvSpPr>
        <p:spPr>
          <a:xfrm>
            <a:off x="1907704" y="188639"/>
            <a:ext cx="5153568"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3600" dirty="0" err="1" smtClean="0"/>
              <a:t>Віра</a:t>
            </a:r>
            <a:r>
              <a:rPr lang="ru-RU" sz="3600" dirty="0" smtClean="0"/>
              <a:t> Холодна</a:t>
            </a:r>
            <a:endParaRPr lang="ru-RU" sz="3600" dirty="0"/>
          </a:p>
        </p:txBody>
      </p:sp>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452" y="1124744"/>
            <a:ext cx="3342223" cy="4742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43471623"/>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295316" y="260648"/>
            <a:ext cx="8553367" cy="584775"/>
          </a:xfrm>
          <a:prstGeom prst="rect">
            <a:avLst/>
          </a:prstGeom>
          <a:ln/>
        </p:spPr>
        <p:style>
          <a:lnRef idx="1">
            <a:schemeClr val="accent2"/>
          </a:lnRef>
          <a:fillRef idx="2">
            <a:schemeClr val="accent2"/>
          </a:fillRef>
          <a:effectRef idx="1">
            <a:schemeClr val="accent2"/>
          </a:effectRef>
          <a:fontRef idx="minor">
            <a:schemeClr val="dk1"/>
          </a:fontRef>
        </p:style>
        <p:txBody>
          <a:bodyPr wrap="none" anchor="ctr">
            <a:spAutoFit/>
          </a:bodyPr>
          <a:lstStyle/>
          <a:p>
            <a:pPr eaLnBrk="0" hangingPunct="0"/>
            <a:r>
              <a:rPr lang="ru-RU" sz="3200" b="1" dirty="0" err="1">
                <a:latin typeface="Arial" pitchFamily="34" charset="0"/>
                <a:cs typeface="Arial" pitchFamily="34" charset="0"/>
              </a:rPr>
              <a:t>Кіно</a:t>
            </a:r>
            <a:r>
              <a:rPr lang="ru-RU" sz="3200" b="1" dirty="0">
                <a:latin typeface="Arial" pitchFamily="34" charset="0"/>
                <a:cs typeface="Arial" pitchFamily="34" charset="0"/>
              </a:rPr>
              <a:t> </a:t>
            </a:r>
            <a:r>
              <a:rPr lang="ru-RU" sz="3200" b="1" dirty="0" err="1">
                <a:latin typeface="Arial" pitchFamily="34" charset="0"/>
                <a:cs typeface="Arial" pitchFamily="34" charset="0"/>
              </a:rPr>
              <a:t>сталінської</a:t>
            </a:r>
            <a:r>
              <a:rPr lang="ru-RU" sz="3200" b="1" dirty="0">
                <a:latin typeface="Arial" pitchFamily="34" charset="0"/>
                <a:cs typeface="Arial" pitchFamily="34" charset="0"/>
              </a:rPr>
              <a:t> </a:t>
            </a:r>
            <a:r>
              <a:rPr lang="ru-RU" sz="3200" b="1" dirty="0" err="1">
                <a:latin typeface="Arial" pitchFamily="34" charset="0"/>
                <a:cs typeface="Arial" pitchFamily="34" charset="0"/>
              </a:rPr>
              <a:t>доби</a:t>
            </a:r>
            <a:r>
              <a:rPr lang="ru-RU" sz="3200" b="1" dirty="0">
                <a:latin typeface="Arial" pitchFamily="34" charset="0"/>
                <a:cs typeface="Arial" pitchFamily="34" charset="0"/>
              </a:rPr>
              <a:t> (1920—1950-i роки</a:t>
            </a:r>
            <a:r>
              <a:rPr lang="ru-RU" sz="3200" b="1" dirty="0" smtClean="0">
                <a:latin typeface="Arial" pitchFamily="34" charset="0"/>
                <a:cs typeface="Arial" pitchFamily="34" charset="0"/>
              </a:rPr>
              <a:t>)</a:t>
            </a:r>
            <a:endParaRPr lang="ru-RU" sz="3200" b="1" dirty="0">
              <a:latin typeface="Arial" pitchFamily="34" charset="0"/>
              <a:cs typeface="Arial" pitchFamily="34" charset="0"/>
            </a:endParaRPr>
          </a:p>
        </p:txBody>
      </p:sp>
      <p:sp>
        <p:nvSpPr>
          <p:cNvPr id="6151" name="AutoShape 7" descr="9k="/>
          <p:cNvSpPr>
            <a:spLocks noChangeAspect="1" noChangeArrowheads="1"/>
          </p:cNvSpPr>
          <p:nvPr/>
        </p:nvSpPr>
        <p:spPr bwMode="auto">
          <a:xfrm>
            <a:off x="3262313" y="2557463"/>
            <a:ext cx="2619375" cy="174307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ru-RU"/>
          </a:p>
        </p:txBody>
      </p:sp>
      <p:sp>
        <p:nvSpPr>
          <p:cNvPr id="6153" name="AutoShape 9" descr="9k="/>
          <p:cNvSpPr>
            <a:spLocks noChangeAspect="1" noChangeArrowheads="1"/>
          </p:cNvSpPr>
          <p:nvPr/>
        </p:nvSpPr>
        <p:spPr bwMode="auto">
          <a:xfrm>
            <a:off x="3262313" y="2557463"/>
            <a:ext cx="2619375" cy="174307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ru-RU"/>
          </a:p>
        </p:txBody>
      </p:sp>
      <p:sp>
        <p:nvSpPr>
          <p:cNvPr id="6155" name="Rectangle 11"/>
          <p:cNvSpPr>
            <a:spLocks noChangeArrowheads="1"/>
          </p:cNvSpPr>
          <p:nvPr/>
        </p:nvSpPr>
        <p:spPr bwMode="auto">
          <a:xfrm>
            <a:off x="5364088" y="6372424"/>
            <a:ext cx="2952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uk-UA" sz="1400" dirty="0" smtClean="0"/>
              <a:t>Кіностудія </a:t>
            </a:r>
            <a:r>
              <a:rPr lang="uk-UA" sz="1400" dirty="0"/>
              <a:t>ім. О. Довженка</a:t>
            </a:r>
          </a:p>
        </p:txBody>
      </p:sp>
      <p:sp>
        <p:nvSpPr>
          <p:cNvPr id="2" name="Прямоугольник 1"/>
          <p:cNvSpPr/>
          <p:nvPr/>
        </p:nvSpPr>
        <p:spPr>
          <a:xfrm>
            <a:off x="295317" y="1124744"/>
            <a:ext cx="8553366" cy="2246769"/>
          </a:xfrm>
          <a:prstGeom prst="rect">
            <a:avLst/>
          </a:prstGeom>
        </p:spPr>
        <p:txBody>
          <a:bodyPr wrap="square">
            <a:spAutoFit/>
          </a:bodyPr>
          <a:lstStyle/>
          <a:p>
            <a:pPr algn="ctr"/>
            <a:r>
              <a:rPr lang="ru-RU" sz="2000" dirty="0" smtClean="0"/>
              <a:t>З 1919 р. в </a:t>
            </a:r>
            <a:r>
              <a:rPr lang="ru-RU" sz="2000" dirty="0" err="1" smtClean="0"/>
              <a:t>Радянській</a:t>
            </a:r>
            <a:r>
              <a:rPr lang="ru-RU" sz="2000" dirty="0" smtClean="0"/>
              <a:t> </a:t>
            </a:r>
            <a:r>
              <a:rPr lang="ru-RU" sz="2000" dirty="0" err="1" smtClean="0"/>
              <a:t>Україні</a:t>
            </a:r>
            <a:r>
              <a:rPr lang="ru-RU" sz="2000" dirty="0" smtClean="0"/>
              <a:t> </a:t>
            </a:r>
            <a:r>
              <a:rPr lang="ru-RU" sz="2000" dirty="0" err="1" smtClean="0"/>
              <a:t>починається</a:t>
            </a:r>
            <a:r>
              <a:rPr lang="ru-RU" sz="2000" dirty="0" smtClean="0"/>
              <a:t> </a:t>
            </a:r>
            <a:r>
              <a:rPr lang="ru-RU" sz="2000" dirty="0" err="1" smtClean="0"/>
              <a:t>тотальне</a:t>
            </a:r>
            <a:r>
              <a:rPr lang="ru-RU" sz="2000" dirty="0" smtClean="0"/>
              <a:t>  </a:t>
            </a:r>
            <a:r>
              <a:rPr lang="ru-RU" sz="2000" dirty="0" err="1" smtClean="0"/>
              <a:t>одержавлення</a:t>
            </a:r>
            <a:r>
              <a:rPr lang="ru-RU" sz="2000" dirty="0" smtClean="0"/>
              <a:t>  </a:t>
            </a:r>
            <a:r>
              <a:rPr lang="ru-RU" sz="2000" dirty="0" err="1" smtClean="0"/>
              <a:t>кіно</a:t>
            </a:r>
            <a:r>
              <a:rPr lang="ru-RU" sz="2000" dirty="0" smtClean="0"/>
              <a:t>. 1922 року </a:t>
            </a:r>
            <a:r>
              <a:rPr lang="ru-RU" sz="2000" dirty="0" err="1" smtClean="0"/>
              <a:t>було</a:t>
            </a:r>
            <a:r>
              <a:rPr lang="ru-RU" sz="2000" dirty="0" smtClean="0"/>
              <a:t> засновано </a:t>
            </a:r>
            <a:r>
              <a:rPr lang="ru-RU" sz="2000" dirty="0" err="1" smtClean="0"/>
              <a:t>Всеукраїнське</a:t>
            </a:r>
            <a:r>
              <a:rPr lang="ru-RU" sz="2000" dirty="0" smtClean="0"/>
              <a:t> </a:t>
            </a:r>
            <a:r>
              <a:rPr lang="ru-RU" sz="2000" dirty="0" err="1" smtClean="0"/>
              <a:t>фотокіноуправління</a:t>
            </a:r>
            <a:r>
              <a:rPr lang="ru-RU" sz="2000" dirty="0" smtClean="0"/>
              <a:t>, а 1928 року ввести в </a:t>
            </a:r>
            <a:r>
              <a:rPr lang="ru-RU" sz="2000" dirty="0" err="1" smtClean="0"/>
              <a:t>дію</a:t>
            </a:r>
            <a:r>
              <a:rPr lang="ru-RU" sz="2000" dirty="0" smtClean="0"/>
              <a:t> </a:t>
            </a:r>
            <a:r>
              <a:rPr lang="ru-RU" sz="2000" dirty="0" err="1" smtClean="0"/>
              <a:t>київську</a:t>
            </a:r>
            <a:r>
              <a:rPr lang="ru-RU" sz="2000" dirty="0" smtClean="0"/>
              <a:t> </a:t>
            </a:r>
            <a:r>
              <a:rPr lang="ru-RU" sz="2000" dirty="0" err="1" smtClean="0"/>
              <a:t>кінофабрику</a:t>
            </a:r>
            <a:r>
              <a:rPr lang="ru-RU" sz="2000" dirty="0" smtClean="0"/>
              <a:t> (</a:t>
            </a:r>
            <a:r>
              <a:rPr lang="ru-RU" sz="2000" dirty="0" err="1" smtClean="0"/>
              <a:t>майбутню</a:t>
            </a:r>
            <a:r>
              <a:rPr lang="ru-RU" sz="2000" dirty="0" smtClean="0"/>
              <a:t> </a:t>
            </a:r>
            <a:r>
              <a:rPr lang="ru-RU" sz="2000" dirty="0" err="1" smtClean="0"/>
              <a:t>Київську</a:t>
            </a:r>
            <a:r>
              <a:rPr lang="ru-RU" sz="2000" dirty="0" smtClean="0"/>
              <a:t> </a:t>
            </a:r>
            <a:r>
              <a:rPr lang="ru-RU" sz="2000" dirty="0" err="1" smtClean="0"/>
              <a:t>кіностудію</a:t>
            </a:r>
            <a:r>
              <a:rPr lang="ru-RU" sz="2000" dirty="0" smtClean="0"/>
              <a:t> </a:t>
            </a:r>
            <a:r>
              <a:rPr lang="ru-RU" sz="2000" dirty="0" err="1" smtClean="0"/>
              <a:t>ім</a:t>
            </a:r>
            <a:r>
              <a:rPr lang="ru-RU" sz="2000" dirty="0" smtClean="0"/>
              <a:t>. О. </a:t>
            </a:r>
            <a:r>
              <a:rPr lang="ru-RU" sz="2000" dirty="0" err="1" smtClean="0"/>
              <a:t>Довженка</a:t>
            </a:r>
            <a:r>
              <a:rPr lang="ru-RU" sz="2000" dirty="0" smtClean="0"/>
              <a:t>) — одну з </a:t>
            </a:r>
            <a:r>
              <a:rPr lang="ru-RU" sz="2000" dirty="0" err="1" smtClean="0"/>
              <a:t>найбільших</a:t>
            </a:r>
            <a:r>
              <a:rPr lang="ru-RU" sz="2000" dirty="0" smtClean="0"/>
              <a:t> та </a:t>
            </a:r>
            <a:r>
              <a:rPr lang="ru-RU" sz="2000" dirty="0" err="1" smtClean="0"/>
              <a:t>найсучасніших</a:t>
            </a:r>
            <a:r>
              <a:rPr lang="ru-RU" sz="2000" dirty="0" smtClean="0"/>
              <a:t> на той час у </a:t>
            </a:r>
            <a:r>
              <a:rPr lang="ru-RU" sz="2000" dirty="0" err="1" smtClean="0"/>
              <a:t>світі</a:t>
            </a:r>
            <a:r>
              <a:rPr lang="ru-RU" sz="2000" dirty="0" smtClean="0"/>
              <a:t>. У </a:t>
            </a:r>
            <a:r>
              <a:rPr lang="ru-RU" sz="2000" dirty="0" err="1" smtClean="0"/>
              <a:t>цей</a:t>
            </a:r>
            <a:r>
              <a:rPr lang="ru-RU" sz="2000" dirty="0" smtClean="0"/>
              <a:t> час в </a:t>
            </a:r>
            <a:r>
              <a:rPr lang="ru-RU" sz="2000" dirty="0" err="1" smtClean="0"/>
              <a:t>Україні</a:t>
            </a:r>
            <a:r>
              <a:rPr lang="ru-RU" sz="2000" dirty="0" smtClean="0"/>
              <a:t> </a:t>
            </a:r>
            <a:r>
              <a:rPr lang="ru-RU" sz="2000" dirty="0" err="1" smtClean="0"/>
              <a:t>з'явилися</a:t>
            </a:r>
            <a:r>
              <a:rPr lang="ru-RU" sz="2000" dirty="0" smtClean="0"/>
              <a:t> </a:t>
            </a:r>
            <a:r>
              <a:rPr lang="ru-RU" sz="2000" dirty="0" err="1" smtClean="0"/>
              <a:t>також</a:t>
            </a:r>
            <a:r>
              <a:rPr lang="ru-RU" sz="2000" dirty="0" smtClean="0"/>
              <a:t> </a:t>
            </a:r>
            <a:r>
              <a:rPr lang="ru-RU" sz="2000" dirty="0" err="1" smtClean="0"/>
              <a:t>екранізації</a:t>
            </a:r>
            <a:r>
              <a:rPr lang="ru-RU" sz="2000" dirty="0" smtClean="0"/>
              <a:t> </a:t>
            </a:r>
            <a:r>
              <a:rPr lang="ru-RU" sz="2000" dirty="0" err="1" smtClean="0"/>
              <a:t>класичних</a:t>
            </a:r>
            <a:r>
              <a:rPr lang="ru-RU" sz="2000" dirty="0" smtClean="0"/>
              <a:t> </a:t>
            </a:r>
            <a:r>
              <a:rPr lang="ru-RU" sz="2000" dirty="0" err="1" smtClean="0"/>
              <a:t>творів</a:t>
            </a:r>
            <a:r>
              <a:rPr lang="ru-RU" sz="2000" dirty="0" smtClean="0"/>
              <a:t> </a:t>
            </a:r>
            <a:r>
              <a:rPr lang="ru-RU" sz="2000" dirty="0" err="1" smtClean="0"/>
              <a:t>національної</a:t>
            </a:r>
            <a:r>
              <a:rPr lang="ru-RU" sz="2000" dirty="0" smtClean="0"/>
              <a:t> </a:t>
            </a:r>
            <a:r>
              <a:rPr lang="ru-RU" sz="2000" dirty="0" err="1" smtClean="0"/>
              <a:t>літератури</a:t>
            </a:r>
            <a:r>
              <a:rPr lang="ru-RU" sz="2000" dirty="0" smtClean="0"/>
              <a:t> — «Тарас </a:t>
            </a:r>
            <a:r>
              <a:rPr lang="ru-RU" sz="2000" dirty="0" err="1" smtClean="0"/>
              <a:t>Трясило</a:t>
            </a:r>
            <a:r>
              <a:rPr lang="ru-RU" sz="2000" dirty="0" smtClean="0"/>
              <a:t>», «</a:t>
            </a:r>
            <a:r>
              <a:rPr lang="ru-RU" sz="2000" dirty="0" err="1" smtClean="0"/>
              <a:t>Микола</a:t>
            </a:r>
            <a:r>
              <a:rPr lang="ru-RU" sz="2000" dirty="0" smtClean="0"/>
              <a:t> </a:t>
            </a:r>
            <a:r>
              <a:rPr lang="ru-RU" sz="2000" dirty="0" err="1" smtClean="0"/>
              <a:t>Джеря</a:t>
            </a:r>
            <a:r>
              <a:rPr lang="ru-RU" sz="2000" dirty="0" smtClean="0"/>
              <a:t>», «Борислав </a:t>
            </a:r>
            <a:r>
              <a:rPr lang="ru-RU" sz="2000" dirty="0" err="1" smtClean="0"/>
              <a:t>сміється</a:t>
            </a:r>
            <a:r>
              <a:rPr lang="ru-RU" sz="2000" dirty="0" smtClean="0"/>
              <a:t>».</a:t>
            </a:r>
            <a:endParaRPr lang="ru-RU" sz="2000" dirty="0"/>
          </a:p>
        </p:txBody>
      </p:sp>
      <p:pic>
        <p:nvPicPr>
          <p:cNvPr id="615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092" y="3364404"/>
            <a:ext cx="4681985" cy="3342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pic>
        <p:nvPicPr>
          <p:cNvPr id="615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3429000"/>
            <a:ext cx="2095500"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Tree>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1960</TotalTime>
  <Words>1860</Words>
  <Application>Microsoft Office PowerPoint</Application>
  <PresentationFormat>Экран (4:3)</PresentationFormat>
  <Paragraphs>154</Paragraphs>
  <Slides>37</Slides>
  <Notes>0</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Заголовки слайдов</vt:lpstr>
      </vt:variant>
      <vt:variant>
        <vt:i4>37</vt:i4>
      </vt:variant>
      <vt:variant>
        <vt:lpstr>Произвольные показы</vt:lpstr>
      </vt:variant>
      <vt:variant>
        <vt:i4>1</vt:i4>
      </vt:variant>
    </vt:vector>
  </HeadingPairs>
  <TitlesOfParts>
    <vt:vector size="45" baseType="lpstr">
      <vt:lpstr>Arial</vt:lpstr>
      <vt:lpstr>Calibri</vt:lpstr>
      <vt:lpstr>Monotype Corsiva</vt:lpstr>
      <vt:lpstr>Wingdings</vt:lpstr>
      <vt:lpstr>Bookman Old Style</vt:lpstr>
      <vt:lpstr>Times New Roman</vt:lpstr>
      <vt:lpstr>Воздушный поток</vt:lpstr>
      <vt:lpstr>Зірки українського кінематографа </vt:lpstr>
      <vt:lpstr>Презентация PowerPoint</vt:lpstr>
      <vt:lpstr>Презентация PowerPoint</vt:lpstr>
      <vt:lpstr>Презентация PowerPoint</vt:lpstr>
      <vt:lpstr>На малюнку зображений  Йосип Тимченко , український механік-винахідник, фактично — першовідкривач кіно.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Произвольный показ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NONAME</dc:creator>
  <cp:lastModifiedBy>Доми</cp:lastModifiedBy>
  <cp:revision>132</cp:revision>
  <dcterms:created xsi:type="dcterms:W3CDTF">2008-05-04T08:33:21Z</dcterms:created>
  <dcterms:modified xsi:type="dcterms:W3CDTF">2013-05-12T20:32:56Z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000800ce31000000000001023600</vt:lpwstr>
  </property>
</Properties>
</file>